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372" r:id="rId2"/>
    <p:sldId id="371" r:id="rId3"/>
    <p:sldId id="363" r:id="rId4"/>
    <p:sldId id="376" r:id="rId5"/>
    <p:sldId id="378" r:id="rId6"/>
    <p:sldId id="379" r:id="rId7"/>
    <p:sldId id="365" r:id="rId8"/>
    <p:sldId id="366" r:id="rId9"/>
    <p:sldId id="295" r:id="rId10"/>
    <p:sldId id="350" r:id="rId11"/>
    <p:sldId id="349" r:id="rId12"/>
    <p:sldId id="317" r:id="rId13"/>
    <p:sldId id="318" r:id="rId14"/>
    <p:sldId id="368" r:id="rId15"/>
    <p:sldId id="319" r:id="rId16"/>
    <p:sldId id="354" r:id="rId17"/>
    <p:sldId id="383" r:id="rId18"/>
    <p:sldId id="320" r:id="rId19"/>
    <p:sldId id="343" r:id="rId20"/>
    <p:sldId id="321" r:id="rId21"/>
    <p:sldId id="344" r:id="rId22"/>
    <p:sldId id="322" r:id="rId23"/>
    <p:sldId id="348" r:id="rId24"/>
    <p:sldId id="347" r:id="rId25"/>
    <p:sldId id="294" r:id="rId26"/>
    <p:sldId id="380" r:id="rId27"/>
    <p:sldId id="330" r:id="rId28"/>
    <p:sldId id="265" r:id="rId29"/>
    <p:sldId id="331" r:id="rId30"/>
    <p:sldId id="304" r:id="rId31"/>
    <p:sldId id="375" r:id="rId32"/>
    <p:sldId id="324" r:id="rId33"/>
    <p:sldId id="353" r:id="rId34"/>
    <p:sldId id="351" r:id="rId35"/>
    <p:sldId id="382" r:id="rId36"/>
    <p:sldId id="352" r:id="rId37"/>
    <p:sldId id="336" r:id="rId38"/>
    <p:sldId id="339" r:id="rId39"/>
    <p:sldId id="335" r:id="rId40"/>
    <p:sldId id="367" r:id="rId41"/>
    <p:sldId id="303" r:id="rId42"/>
    <p:sldId id="311" r:id="rId43"/>
    <p:sldId id="266" r:id="rId44"/>
    <p:sldId id="362" r:id="rId45"/>
    <p:sldId id="312" r:id="rId46"/>
    <p:sldId id="361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60EE"/>
    <a:srgbClr val="5B7CE7"/>
    <a:srgbClr val="A9CC86"/>
    <a:srgbClr val="579BFF"/>
    <a:srgbClr val="4152F1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41" autoAdjust="0"/>
    <p:restoredTop sz="93711" autoAdjust="0"/>
  </p:normalViewPr>
  <p:slideViewPr>
    <p:cSldViewPr>
      <p:cViewPr varScale="1">
        <p:scale>
          <a:sx n="88" d="100"/>
          <a:sy n="88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606"/>
    </p:cViewPr>
  </p:sorterViewPr>
  <p:notesViewPr>
    <p:cSldViewPr>
      <p:cViewPr varScale="1">
        <p:scale>
          <a:sx n="65" d="100"/>
          <a:sy n="65" d="100"/>
        </p:scale>
        <p:origin x="-2580" y="-12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MS.state.vt.us\HomeDirs\AOA\BGS\Deb.Ferrell\Annual%20Report%20FY%202012\2013-02-14%20-%2022%20-%20VICD%20Funding%20+%20Expenditures%20-%20FY%202012%20Annual%20Repor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6%20-%20VICD\2016-09-12%20-%20Slide%2033+%2034%20+%2035%20-%20Visitor%20Count%20Per%20Site%20%20-%20FY%202016%20data%20+%20cha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6%20-%20VICD\2016-09-06%20Slide%2038%20Cost%20Per%20Visitor%20-%20FY%20201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5%20-%20VICD\2016-01-18%20-%20Slide%2023%20-%20VICD%20Funding%20+%20Expenditures%20-%20FY%202015%20Annual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6%20-%20VICD\2016-09-06-%20Slide%2025%20-%20VICD%20Brochure%20Program%20-%20FY%202016%20annual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5%20-%20VICD\2016-01-18%20-%20Slide%2026%20Ad%20Sales%20FY%202012-FY%20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5%20-%20VICD\2016-01-21%20-Slide%2028%20-%20VICD%20Coffee%20Fund%20-%20FY%202015%20Annual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5%20-%20VICD\2016-01-18%20FY%202015%20Slides%2028%20thru%2030%20-%203%20WIFI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5%20-%20VICD\2016-01-18%20-%20Slide%2033+%2034%20+%2035%20-%20Visitor%20Count%20Per%20Site%20%20-%20data%20+%20cha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MS.state.vt.us\HomeDirs\AOA\BGS\Deb.Ferrell\Annual%20Report%20FY%202016%20-%20VICD\2016-09-06%20-%20Slide%2033+%2034%20+%2035%20-%20Visitor%20Count%20Per%20Site%20%20-%20FY%202016%20data%20+%20char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14880"/>
        <c:axId val="159589504"/>
        <c:axId val="0"/>
      </c:bar3DChart>
      <c:catAx>
        <c:axId val="1551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589504"/>
        <c:crosses val="autoZero"/>
        <c:auto val="1"/>
        <c:lblAlgn val="ctr"/>
        <c:lblOffset val="100"/>
        <c:noMultiLvlLbl val="0"/>
      </c:catAx>
      <c:valAx>
        <c:axId val="15958950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5511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'FY 16 Visitor Count'!$F$57:$F$73</c:f>
              <c:strCache>
                <c:ptCount val="17"/>
                <c:pt idx="0">
                  <c:v>Alburgh</c:v>
                </c:pt>
                <c:pt idx="1">
                  <c:v>White River Jct.</c:v>
                </c:pt>
                <c:pt idx="2">
                  <c:v>Montpelier</c:v>
                </c:pt>
                <c:pt idx="3">
                  <c:v>Georgia North </c:v>
                </c:pt>
                <c:pt idx="4">
                  <c:v>Lyndonville</c:v>
                </c:pt>
                <c:pt idx="5">
                  <c:v>Georgia South </c:v>
                </c:pt>
                <c:pt idx="6">
                  <c:v>Bennington</c:v>
                </c:pt>
                <c:pt idx="7">
                  <c:v>Waterford</c:v>
                </c:pt>
                <c:pt idx="8">
                  <c:v>Bradford</c:v>
                </c:pt>
                <c:pt idx="9">
                  <c:v>Fair Haven</c:v>
                </c:pt>
                <c:pt idx="10">
                  <c:v>Derby Line</c:v>
                </c:pt>
                <c:pt idx="11">
                  <c:v>Williston South</c:v>
                </c:pt>
                <c:pt idx="12">
                  <c:v>Randolph South</c:v>
                </c:pt>
                <c:pt idx="13">
                  <c:v>Hartford South</c:v>
                </c:pt>
                <c:pt idx="14">
                  <c:v>Williston North</c:v>
                </c:pt>
                <c:pt idx="15">
                  <c:v>Sharon North</c:v>
                </c:pt>
                <c:pt idx="16">
                  <c:v>Guilford</c:v>
                </c:pt>
              </c:strCache>
            </c:strRef>
          </c:cat>
          <c:val>
            <c:numRef>
              <c:f>'FY 16 Visitor Count'!$G$57:$G$73</c:f>
              <c:numCache>
                <c:formatCode>_(* #,##0_);_(* \(#,##0\);_(* "-"??_);_(@_)</c:formatCode>
                <c:ptCount val="17"/>
                <c:pt idx="0">
                  <c:v>18414</c:v>
                </c:pt>
                <c:pt idx="1">
                  <c:v>22550</c:v>
                </c:pt>
                <c:pt idx="2">
                  <c:v>48942</c:v>
                </c:pt>
                <c:pt idx="3">
                  <c:v>76675</c:v>
                </c:pt>
                <c:pt idx="4">
                  <c:v>89595</c:v>
                </c:pt>
                <c:pt idx="5">
                  <c:v>95822</c:v>
                </c:pt>
                <c:pt idx="6">
                  <c:v>112242</c:v>
                </c:pt>
                <c:pt idx="7">
                  <c:v>132999</c:v>
                </c:pt>
                <c:pt idx="8">
                  <c:v>142638</c:v>
                </c:pt>
                <c:pt idx="9">
                  <c:v>152645</c:v>
                </c:pt>
                <c:pt idx="10">
                  <c:v>173108</c:v>
                </c:pt>
                <c:pt idx="11">
                  <c:v>215966</c:v>
                </c:pt>
                <c:pt idx="12">
                  <c:v>300940</c:v>
                </c:pt>
                <c:pt idx="13">
                  <c:v>329163</c:v>
                </c:pt>
                <c:pt idx="14">
                  <c:v>343954</c:v>
                </c:pt>
                <c:pt idx="15">
                  <c:v>454908</c:v>
                </c:pt>
                <c:pt idx="16">
                  <c:v>644403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4-4C70-B6D8-19CA455BF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872776"/>
        <c:axId val="498873104"/>
      </c:barChart>
      <c:catAx>
        <c:axId val="49887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873104"/>
        <c:crosses val="autoZero"/>
        <c:auto val="1"/>
        <c:lblAlgn val="ctr"/>
        <c:lblOffset val="100"/>
        <c:noMultiLvlLbl val="0"/>
      </c:catAx>
      <c:valAx>
        <c:axId val="49887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87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Cost Per Visitor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Sheet1!$A$46:$A$50</c:f>
              <c:strCache>
                <c:ptCount val="5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</c:strCache>
            </c:strRef>
          </c:cat>
          <c:val>
            <c:numRef>
              <c:f>Sheet1!$B$46:$B$50</c:f>
              <c:numCache>
                <c:formatCode>_("$"* #,##0.00_);_("$"* \(#,##0.00\);_("$"* "-"??_);_(@_)</c:formatCode>
                <c:ptCount val="5"/>
                <c:pt idx="0">
                  <c:v>1.3</c:v>
                </c:pt>
                <c:pt idx="1">
                  <c:v>1.32</c:v>
                </c:pt>
                <c:pt idx="2">
                  <c:v>1.3</c:v>
                </c:pt>
                <c:pt idx="3">
                  <c:v>1.38</c:v>
                </c:pt>
                <c:pt idx="4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2-408F-A765-81C498AC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515056"/>
        <c:axId val="117516696"/>
        <c:axId val="0"/>
      </c:bar3DChart>
      <c:catAx>
        <c:axId val="1175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6696"/>
        <c:crosses val="autoZero"/>
        <c:auto val="1"/>
        <c:lblAlgn val="ctr"/>
        <c:lblOffset val="100"/>
        <c:noMultiLvlLbl val="0"/>
      </c:catAx>
      <c:valAx>
        <c:axId val="11751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5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'FY''16 Fundg + Expenditures'!$A$5</c:f>
              <c:strCache>
                <c:ptCount val="1"/>
                <c:pt idx="0">
                  <c:v>Funding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numRef>
              <c:f>'FY''16 Fundg + Expenditures'!$B$4:$J$4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'FY''16 Fundg + Expenditures'!$B$5:$J$5</c:f>
              <c:numCache>
                <c:formatCode>_(* #,##0_);_(* \(#,##0\);_(* "-"??_);_(@_)</c:formatCode>
                <c:ptCount val="5"/>
                <c:pt idx="0">
                  <c:v>3820626</c:v>
                </c:pt>
                <c:pt idx="1">
                  <c:v>4174316</c:v>
                </c:pt>
                <c:pt idx="2">
                  <c:v>4660439.97</c:v>
                </c:pt>
                <c:pt idx="3">
                  <c:v>4661482.46</c:v>
                </c:pt>
                <c:pt idx="4">
                  <c:v>4702268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C-48EC-9D6F-721493C75433}"/>
            </c:ext>
          </c:extLst>
        </c:ser>
        <c:ser>
          <c:idx val="1"/>
          <c:order val="1"/>
          <c:tx>
            <c:strRef>
              <c:f>'FY''16 Fundg + Expenditures'!$A$6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'FY''16 Fundg + Expenditures'!$B$4:$J$4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'FY''16 Fundg + Expenditures'!$B$6:$J$6</c:f>
              <c:numCache>
                <c:formatCode>_(* #,##0_);_(* \(#,##0\);_(* "-"??_);_(@_)</c:formatCode>
                <c:ptCount val="5"/>
                <c:pt idx="0">
                  <c:v>3881507.65</c:v>
                </c:pt>
                <c:pt idx="1">
                  <c:v>4105202.62</c:v>
                </c:pt>
                <c:pt idx="2">
                  <c:v>4660437</c:v>
                </c:pt>
                <c:pt idx="3">
                  <c:v>4581055.13</c:v>
                </c:pt>
                <c:pt idx="4">
                  <c:v>4579037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C-48EC-9D6F-721493C75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943568"/>
        <c:axId val="118937336"/>
        <c:axId val="0"/>
      </c:bar3DChart>
      <c:catAx>
        <c:axId val="11894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37336"/>
        <c:crosses val="autoZero"/>
        <c:auto val="1"/>
        <c:lblAlgn val="ctr"/>
        <c:lblOffset val="100"/>
        <c:noMultiLvlLbl val="0"/>
      </c:catAx>
      <c:valAx>
        <c:axId val="11893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43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Sheet1!$A$142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Sheet1!$B$141:$G$141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Sheet1!$B$142:$G$142</c:f>
              <c:numCache>
                <c:formatCode>_(* #,##0_);_(* \(#,##0\);_(* "-"_);_(@_)</c:formatCode>
                <c:ptCount val="5"/>
                <c:pt idx="0">
                  <c:v>229432</c:v>
                </c:pt>
                <c:pt idx="1">
                  <c:v>271625.55</c:v>
                </c:pt>
                <c:pt idx="2">
                  <c:v>292316.79999999999</c:v>
                </c:pt>
                <c:pt idx="3" formatCode="_(* #,##0_);_(* \(#,##0\);_(* &quot;-&quot;??_);_(@_)">
                  <c:v>310412.28000000003</c:v>
                </c:pt>
                <c:pt idx="4">
                  <c:v>304119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F-42DE-8D1B-8EE753D8FBB5}"/>
            </c:ext>
          </c:extLst>
        </c:ser>
        <c:ser>
          <c:idx val="1"/>
          <c:order val="1"/>
          <c:tx>
            <c:strRef>
              <c:f>Sheet1!$A$143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Sheet1!$B$141:$G$141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Sheet1!$B$143:$G$143</c:f>
              <c:numCache>
                <c:formatCode>_(* #,##0_);_(* \(#,##0\);_(* "-"_);_(@_)</c:formatCode>
                <c:ptCount val="5"/>
                <c:pt idx="0">
                  <c:v>200961</c:v>
                </c:pt>
                <c:pt idx="1">
                  <c:v>210337.44</c:v>
                </c:pt>
                <c:pt idx="2">
                  <c:v>204584.12</c:v>
                </c:pt>
                <c:pt idx="3" formatCode="_(* #,##0_);_(* \(#,##0\);_(* &quot;-&quot;??_);_(@_)">
                  <c:v>202057.03</c:v>
                </c:pt>
                <c:pt idx="4">
                  <c:v>208653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F-42DE-8D1B-8EE753D8FBB5}"/>
            </c:ext>
          </c:extLst>
        </c:ser>
        <c:ser>
          <c:idx val="2"/>
          <c:order val="2"/>
          <c:tx>
            <c:strRef>
              <c:f>Sheet1!$A$144</c:f>
              <c:strCache>
                <c:ptCount val="1"/>
                <c:pt idx="0">
                  <c:v>Net Income or Loss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Sheet1!$B$141:$G$141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Sheet1!$B$144:$G$144</c:f>
              <c:numCache>
                <c:formatCode>_(* #,##0_);_(* \(#,##0\);_(* "-"_);_(@_)</c:formatCode>
                <c:ptCount val="5"/>
                <c:pt idx="0">
                  <c:v>28471</c:v>
                </c:pt>
                <c:pt idx="1">
                  <c:v>61288.109999999986</c:v>
                </c:pt>
                <c:pt idx="2">
                  <c:v>87732.68</c:v>
                </c:pt>
                <c:pt idx="3" formatCode="_(* #,##0_);_(* \(#,##0\);_(* &quot;-&quot;??_);_(@_)">
                  <c:v>108355.25000000003</c:v>
                </c:pt>
                <c:pt idx="4" formatCode="_(* #,##0_);_(* \(#,##0\);_(* &quot;-&quot;??_);_(@_)">
                  <c:v>95466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F-42DE-8D1B-8EE753D8F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962136"/>
        <c:axId val="228961808"/>
        <c:axId val="0"/>
      </c:bar3DChart>
      <c:catAx>
        <c:axId val="22896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61808"/>
        <c:crosses val="autoZero"/>
        <c:auto val="1"/>
        <c:lblAlgn val="ctr"/>
        <c:lblOffset val="100"/>
        <c:noMultiLvlLbl val="0"/>
      </c:catAx>
      <c:valAx>
        <c:axId val="22896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62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Sheet1!$A$36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Sheet1!$B$35:$F$35</c:f>
              <c:strCache>
                <c:ptCount val="5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</c:strCache>
            </c:strRef>
          </c:cat>
          <c:val>
            <c:numRef>
              <c:f>Sheet1!$B$36:$F$36</c:f>
              <c:numCache>
                <c:formatCode>_("$"* #,##0.00_);_("$"* \(#,##0.00\);_("$"* "-"??_);_(@_)</c:formatCode>
                <c:ptCount val="5"/>
                <c:pt idx="0">
                  <c:v>34749.58</c:v>
                </c:pt>
                <c:pt idx="1">
                  <c:v>62547.53</c:v>
                </c:pt>
                <c:pt idx="2">
                  <c:v>52324</c:v>
                </c:pt>
                <c:pt idx="3">
                  <c:v>65185.01</c:v>
                </c:pt>
                <c:pt idx="4">
                  <c:v>60929.75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F-4945-8F64-C9C6822D0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565128"/>
        <c:axId val="224567752"/>
        <c:axId val="0"/>
      </c:bar3DChart>
      <c:catAx>
        <c:axId val="22456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67752"/>
        <c:crosses val="autoZero"/>
        <c:auto val="1"/>
        <c:lblAlgn val="ctr"/>
        <c:lblOffset val="100"/>
        <c:noMultiLvlLbl val="0"/>
      </c:catAx>
      <c:valAx>
        <c:axId val="22456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65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'Coffee Fund'!$A$77</c:f>
              <c:strCache>
                <c:ptCount val="1"/>
                <c:pt idx="0">
                  <c:v>FY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'Coffee Fund'!$A$78:$A$82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C-4DCB-BA70-677FD15B0DBF}"/>
            </c:ext>
          </c:extLst>
        </c:ser>
        <c:ser>
          <c:idx val="1"/>
          <c:order val="1"/>
          <c:tx>
            <c:strRef>
              <c:f>'Coffee Fund'!$B$77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'Coffee Fund'!$B$78:$B$82</c:f>
              <c:numCache>
                <c:formatCode>_("$"* #,##0_);_("$"* \(#,##0\);_("$"* "-"??_);_(@_)</c:formatCode>
                <c:ptCount val="5"/>
                <c:pt idx="0">
                  <c:v>85062</c:v>
                </c:pt>
                <c:pt idx="1">
                  <c:v>107395.43</c:v>
                </c:pt>
                <c:pt idx="2">
                  <c:v>108869.25</c:v>
                </c:pt>
                <c:pt idx="3" formatCode="&quot;$&quot;#,##0_);[Red]\(&quot;$&quot;#,##0\)">
                  <c:v>119649.22</c:v>
                </c:pt>
                <c:pt idx="4">
                  <c:v>93999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C-4DCB-BA70-677FD15B0DBF}"/>
            </c:ext>
          </c:extLst>
        </c:ser>
        <c:ser>
          <c:idx val="2"/>
          <c:order val="2"/>
          <c:tx>
            <c:strRef>
              <c:f>'Coffee Fund'!$C$77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'Coffee Fund'!$C$78:$C$82</c:f>
              <c:numCache>
                <c:formatCode>_("$"* #,##0_);_("$"* \(#,##0\);_("$"* "-"??_);_(@_)</c:formatCode>
                <c:ptCount val="5"/>
                <c:pt idx="0">
                  <c:v>72739</c:v>
                </c:pt>
                <c:pt idx="1">
                  <c:v>69466.600000000006</c:v>
                </c:pt>
                <c:pt idx="2">
                  <c:v>172265.31</c:v>
                </c:pt>
                <c:pt idx="3" formatCode="#,##0">
                  <c:v>111117.57</c:v>
                </c:pt>
                <c:pt idx="4">
                  <c:v>115187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C-4DCB-BA70-677FD15B0DBF}"/>
            </c:ext>
          </c:extLst>
        </c:ser>
        <c:ser>
          <c:idx val="3"/>
          <c:order val="3"/>
          <c:tx>
            <c:strRef>
              <c:f>'Coffee Fund'!$D$77</c:f>
              <c:strCache>
                <c:ptCount val="1"/>
                <c:pt idx="0">
                  <c:v>Net Income or Loss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'Coffee Fund'!$D$78:$D$82</c:f>
              <c:numCache>
                <c:formatCode>_("$"* #,##0_);_("$"* \(#,##0\);_("$"* "-"??_);_(@_)</c:formatCode>
                <c:ptCount val="5"/>
                <c:pt idx="0">
                  <c:v>12323</c:v>
                </c:pt>
                <c:pt idx="1">
                  <c:v>37928.829999999987</c:v>
                </c:pt>
                <c:pt idx="2">
                  <c:v>-63396.06</c:v>
                </c:pt>
                <c:pt idx="3">
                  <c:v>8531.6499999999942</c:v>
                </c:pt>
                <c:pt idx="4">
                  <c:v>-21188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AC-4DCB-BA70-677FD15B0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688240"/>
        <c:axId val="436689880"/>
        <c:axId val="0"/>
      </c:bar3DChart>
      <c:catAx>
        <c:axId val="436688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689880"/>
        <c:crosses val="autoZero"/>
        <c:auto val="1"/>
        <c:lblAlgn val="ctr"/>
        <c:lblOffset val="100"/>
        <c:noMultiLvlLbl val="0"/>
      </c:catAx>
      <c:valAx>
        <c:axId val="43668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688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Unique Users</a:t>
            </a:r>
            <a:r>
              <a:rPr lang="en-US" b="1" baseline="0"/>
              <a:t> per Fiscal Year</a:t>
            </a:r>
            <a:endParaRPr lang="en-US" b="1"/>
          </a:p>
        </c:rich>
      </c:tx>
      <c:layout>
        <c:manualLayout>
          <c:xMode val="edge"/>
          <c:yMode val="edge"/>
          <c:x val="0.3610602397337092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'WIFI Statistics (FY 2013-14)'!$J$60</c:f>
              <c:strCache>
                <c:ptCount val="1"/>
                <c:pt idx="0">
                  <c:v>Total Unique Users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'WIFI Statistics (FY 2013-14)'!$K$59:$O$59</c:f>
              <c:strCache>
                <c:ptCount val="5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</c:strCache>
            </c:strRef>
          </c:cat>
          <c:val>
            <c:numRef>
              <c:f>'WIFI Statistics (FY 2013-14)'!$K$60:$O$60</c:f>
              <c:numCache>
                <c:formatCode>_(* #,##0_);_(* \(#,##0\);_(* "-"??_);_(@_)</c:formatCode>
                <c:ptCount val="5"/>
                <c:pt idx="0">
                  <c:v>33215</c:v>
                </c:pt>
                <c:pt idx="1">
                  <c:v>49291</c:v>
                </c:pt>
                <c:pt idx="2">
                  <c:v>54225</c:v>
                </c:pt>
                <c:pt idx="3">
                  <c:v>55560</c:v>
                </c:pt>
                <c:pt idx="4">
                  <c:v>67788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E-45B9-A571-46807B24F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014888"/>
        <c:axId val="513015216"/>
        <c:axId val="0"/>
      </c:bar3DChart>
      <c:catAx>
        <c:axId val="51301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15216"/>
        <c:crosses val="autoZero"/>
        <c:auto val="1"/>
        <c:lblAlgn val="ctr"/>
        <c:lblOffset val="100"/>
        <c:noMultiLvlLbl val="0"/>
      </c:catAx>
      <c:valAx>
        <c:axId val="51301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14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23403324584425"/>
          <c:y val="0.15782407407407409"/>
          <c:w val="0.82198818897637793"/>
          <c:h val="0.670030985710119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'WIFI Cost 2008-2016'!$A$14</c:f>
              <c:strCache>
                <c:ptCount val="1"/>
                <c:pt idx="0">
                  <c:v>Cost of WIFI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'WIFI Cost 2008-2016'!$B$13:$J$13</c:f>
              <c:strCache>
                <c:ptCount val="9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  <c:pt idx="5">
                  <c:v>FY 2013</c:v>
                </c:pt>
                <c:pt idx="6">
                  <c:v>FY 2014</c:v>
                </c:pt>
                <c:pt idx="7">
                  <c:v>FY 2015</c:v>
                </c:pt>
                <c:pt idx="8">
                  <c:v>FY 2016</c:v>
                </c:pt>
              </c:strCache>
            </c:strRef>
          </c:cat>
          <c:val>
            <c:numRef>
              <c:f>'WIFI Cost 2008-2016'!$B$14:$J$14</c:f>
              <c:numCache>
                <c:formatCode>_("$"* #,##0_);_("$"* \(#,##0\);_("$"* "-"??_);_(@_)</c:formatCode>
                <c:ptCount val="9"/>
                <c:pt idx="0">
                  <c:v>34383</c:v>
                </c:pt>
                <c:pt idx="1">
                  <c:v>79328</c:v>
                </c:pt>
                <c:pt idx="2">
                  <c:v>90896</c:v>
                </c:pt>
                <c:pt idx="3">
                  <c:v>62045</c:v>
                </c:pt>
                <c:pt idx="4">
                  <c:v>52860.79</c:v>
                </c:pt>
                <c:pt idx="5" formatCode="&quot;$&quot;#,##0_);[Red]\(&quot;$&quot;#,##0\)">
                  <c:v>22857</c:v>
                </c:pt>
                <c:pt idx="6" formatCode="&quot;$&quot;#,##0_);[Red]\(&quot;$&quot;#,##0\)">
                  <c:v>31503.57</c:v>
                </c:pt>
                <c:pt idx="7">
                  <c:v>1440</c:v>
                </c:pt>
                <c:pt idx="8">
                  <c:v>4940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F-490E-955D-E5F4A7E2B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1624864"/>
        <c:axId val="381623552"/>
        <c:axId val="0"/>
      </c:bar3DChart>
      <c:catAx>
        <c:axId val="381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23552"/>
        <c:crosses val="autoZero"/>
        <c:auto val="1"/>
        <c:lblAlgn val="ctr"/>
        <c:lblOffset val="100"/>
        <c:noMultiLvlLbl val="0"/>
      </c:catAx>
      <c:valAx>
        <c:axId val="3816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24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'FY 16 Visitor Count'!$B$8</c:f>
              <c:strCache>
                <c:ptCount val="1"/>
                <c:pt idx="0">
                  <c:v>Visitor Count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'FY 16 Visitor Count'!$A$9:$A$13</c:f>
              <c:strCache>
                <c:ptCount val="5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</c:strCache>
            </c:strRef>
          </c:cat>
          <c:val>
            <c:numRef>
              <c:f>'FY 16 Visitor Count'!$B$9:$B$13</c:f>
              <c:numCache>
                <c:formatCode>_(* #,##0_);_(* \(#,##0\);_(* "-"??_);_(@_)</c:formatCode>
                <c:ptCount val="5"/>
                <c:pt idx="0">
                  <c:v>2984573</c:v>
                </c:pt>
                <c:pt idx="1">
                  <c:v>3100172</c:v>
                </c:pt>
                <c:pt idx="2">
                  <c:v>3265164</c:v>
                </c:pt>
                <c:pt idx="3">
                  <c:v>3327826</c:v>
                </c:pt>
                <c:pt idx="4">
                  <c:v>3354964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8-47C2-B163-002A507B0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856616"/>
        <c:axId val="228263408"/>
        <c:axId val="0"/>
      </c:bar3DChart>
      <c:catAx>
        <c:axId val="22485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63408"/>
        <c:crosses val="autoZero"/>
        <c:auto val="1"/>
        <c:lblAlgn val="ctr"/>
        <c:lblOffset val="100"/>
        <c:noMultiLvlLbl val="0"/>
      </c:catAx>
      <c:valAx>
        <c:axId val="22826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6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'FY 16 Visitor Count'!$B$32</c:f>
              <c:strCache>
                <c:ptCount val="1"/>
                <c:pt idx="0">
                  <c:v>FY 2012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 16 Visitor Count'!$A$33:$A$49</c:f>
              <c:strCache>
                <c:ptCount val="17"/>
                <c:pt idx="0">
                  <c:v>Alburgh</c:v>
                </c:pt>
                <c:pt idx="1">
                  <c:v>Bennington</c:v>
                </c:pt>
                <c:pt idx="2">
                  <c:v>Bradford</c:v>
                </c:pt>
                <c:pt idx="3">
                  <c:v>Derby Line</c:v>
                </c:pt>
                <c:pt idx="4">
                  <c:v>Fair Haven</c:v>
                </c:pt>
                <c:pt idx="5">
                  <c:v>Georgia North </c:v>
                </c:pt>
                <c:pt idx="6">
                  <c:v>Georgia South </c:v>
                </c:pt>
                <c:pt idx="7">
                  <c:v>Guilford</c:v>
                </c:pt>
                <c:pt idx="8">
                  <c:v>Hartford South</c:v>
                </c:pt>
                <c:pt idx="9">
                  <c:v>Lyndonville</c:v>
                </c:pt>
                <c:pt idx="10">
                  <c:v>Montpelier</c:v>
                </c:pt>
                <c:pt idx="11">
                  <c:v>Randolph South</c:v>
                </c:pt>
                <c:pt idx="12">
                  <c:v>Sharon North</c:v>
                </c:pt>
                <c:pt idx="13">
                  <c:v>Waterford</c:v>
                </c:pt>
                <c:pt idx="14">
                  <c:v>White River Jct.</c:v>
                </c:pt>
                <c:pt idx="15">
                  <c:v>Williston North</c:v>
                </c:pt>
                <c:pt idx="16">
                  <c:v>Williston South</c:v>
                </c:pt>
              </c:strCache>
            </c:strRef>
          </c:cat>
          <c:val>
            <c:numRef>
              <c:f>'FY 16 Visitor Count'!$B$33:$B$49</c:f>
            </c:numRef>
          </c:val>
          <c:extLst>
            <c:ext xmlns:c16="http://schemas.microsoft.com/office/drawing/2014/chart" uri="{C3380CC4-5D6E-409C-BE32-E72D297353CC}">
              <c16:uniqueId val="{00000000-D413-43FC-A5CA-60266E134A5F}"/>
            </c:ext>
          </c:extLst>
        </c:ser>
        <c:ser>
          <c:idx val="1"/>
          <c:order val="1"/>
          <c:tx>
            <c:strRef>
              <c:f>'FY 16 Visitor Count'!$C$32</c:f>
              <c:strCache>
                <c:ptCount val="1"/>
                <c:pt idx="0">
                  <c:v>FY 2013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 16 Visitor Count'!$A$33:$A$49</c:f>
              <c:strCache>
                <c:ptCount val="17"/>
                <c:pt idx="0">
                  <c:v>Alburgh</c:v>
                </c:pt>
                <c:pt idx="1">
                  <c:v>Bennington</c:v>
                </c:pt>
                <c:pt idx="2">
                  <c:v>Bradford</c:v>
                </c:pt>
                <c:pt idx="3">
                  <c:v>Derby Line</c:v>
                </c:pt>
                <c:pt idx="4">
                  <c:v>Fair Haven</c:v>
                </c:pt>
                <c:pt idx="5">
                  <c:v>Georgia North </c:v>
                </c:pt>
                <c:pt idx="6">
                  <c:v>Georgia South </c:v>
                </c:pt>
                <c:pt idx="7">
                  <c:v>Guilford</c:v>
                </c:pt>
                <c:pt idx="8">
                  <c:v>Hartford South</c:v>
                </c:pt>
                <c:pt idx="9">
                  <c:v>Lyndonville</c:v>
                </c:pt>
                <c:pt idx="10">
                  <c:v>Montpelier</c:v>
                </c:pt>
                <c:pt idx="11">
                  <c:v>Randolph South</c:v>
                </c:pt>
                <c:pt idx="12">
                  <c:v>Sharon North</c:v>
                </c:pt>
                <c:pt idx="13">
                  <c:v>Waterford</c:v>
                </c:pt>
                <c:pt idx="14">
                  <c:v>White River Jct.</c:v>
                </c:pt>
                <c:pt idx="15">
                  <c:v>Williston North</c:v>
                </c:pt>
                <c:pt idx="16">
                  <c:v>Williston South</c:v>
                </c:pt>
              </c:strCache>
            </c:strRef>
          </c:cat>
          <c:val>
            <c:numRef>
              <c:f>'FY 16 Visitor Count'!$C$33:$C$49</c:f>
            </c:numRef>
          </c:val>
          <c:extLst>
            <c:ext xmlns:c16="http://schemas.microsoft.com/office/drawing/2014/chart" uri="{C3380CC4-5D6E-409C-BE32-E72D297353CC}">
              <c16:uniqueId val="{00000001-D413-43FC-A5CA-60266E134A5F}"/>
            </c:ext>
          </c:extLst>
        </c:ser>
        <c:ser>
          <c:idx val="2"/>
          <c:order val="2"/>
          <c:tx>
            <c:strRef>
              <c:f>'FY 16 Visitor Count'!$D$32</c:f>
              <c:strCache>
                <c:ptCount val="1"/>
                <c:pt idx="0">
                  <c:v>FY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 16 Visitor Count'!$A$33:$A$49</c:f>
              <c:strCache>
                <c:ptCount val="17"/>
                <c:pt idx="0">
                  <c:v>Alburgh</c:v>
                </c:pt>
                <c:pt idx="1">
                  <c:v>Bennington</c:v>
                </c:pt>
                <c:pt idx="2">
                  <c:v>Bradford</c:v>
                </c:pt>
                <c:pt idx="3">
                  <c:v>Derby Line</c:v>
                </c:pt>
                <c:pt idx="4">
                  <c:v>Fair Haven</c:v>
                </c:pt>
                <c:pt idx="5">
                  <c:v>Georgia North </c:v>
                </c:pt>
                <c:pt idx="6">
                  <c:v>Georgia South </c:v>
                </c:pt>
                <c:pt idx="7">
                  <c:v>Guilford</c:v>
                </c:pt>
                <c:pt idx="8">
                  <c:v>Hartford South</c:v>
                </c:pt>
                <c:pt idx="9">
                  <c:v>Lyndonville</c:v>
                </c:pt>
                <c:pt idx="10">
                  <c:v>Montpelier</c:v>
                </c:pt>
                <c:pt idx="11">
                  <c:v>Randolph South</c:v>
                </c:pt>
                <c:pt idx="12">
                  <c:v>Sharon North</c:v>
                </c:pt>
                <c:pt idx="13">
                  <c:v>Waterford</c:v>
                </c:pt>
                <c:pt idx="14">
                  <c:v>White River Jct.</c:v>
                </c:pt>
                <c:pt idx="15">
                  <c:v>Williston North</c:v>
                </c:pt>
                <c:pt idx="16">
                  <c:v>Williston South</c:v>
                </c:pt>
              </c:strCache>
            </c:strRef>
          </c:cat>
          <c:val>
            <c:numRef>
              <c:f>'FY 16 Visitor Count'!$D$33:$D$49</c:f>
            </c:numRef>
          </c:val>
          <c:extLst>
            <c:ext xmlns:c16="http://schemas.microsoft.com/office/drawing/2014/chart" uri="{C3380CC4-5D6E-409C-BE32-E72D297353CC}">
              <c16:uniqueId val="{00000002-D413-43FC-A5CA-60266E134A5F}"/>
            </c:ext>
          </c:extLst>
        </c:ser>
        <c:ser>
          <c:idx val="3"/>
          <c:order val="3"/>
          <c:tx>
            <c:strRef>
              <c:f>'FY 16 Visitor Count'!$E$32</c:f>
              <c:strCache>
                <c:ptCount val="1"/>
                <c:pt idx="0">
                  <c:v>FY 2015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'FY 16 Visitor Count'!$A$33:$A$49</c:f>
              <c:strCache>
                <c:ptCount val="17"/>
                <c:pt idx="0">
                  <c:v>Alburgh</c:v>
                </c:pt>
                <c:pt idx="1">
                  <c:v>Bennington</c:v>
                </c:pt>
                <c:pt idx="2">
                  <c:v>Bradford</c:v>
                </c:pt>
                <c:pt idx="3">
                  <c:v>Derby Line</c:v>
                </c:pt>
                <c:pt idx="4">
                  <c:v>Fair Haven</c:v>
                </c:pt>
                <c:pt idx="5">
                  <c:v>Georgia North </c:v>
                </c:pt>
                <c:pt idx="6">
                  <c:v>Georgia South </c:v>
                </c:pt>
                <c:pt idx="7">
                  <c:v>Guilford</c:v>
                </c:pt>
                <c:pt idx="8">
                  <c:v>Hartford South</c:v>
                </c:pt>
                <c:pt idx="9">
                  <c:v>Lyndonville</c:v>
                </c:pt>
                <c:pt idx="10">
                  <c:v>Montpelier</c:v>
                </c:pt>
                <c:pt idx="11">
                  <c:v>Randolph South</c:v>
                </c:pt>
                <c:pt idx="12">
                  <c:v>Sharon North</c:v>
                </c:pt>
                <c:pt idx="13">
                  <c:v>Waterford</c:v>
                </c:pt>
                <c:pt idx="14">
                  <c:v>White River Jct.</c:v>
                </c:pt>
                <c:pt idx="15">
                  <c:v>Williston North</c:v>
                </c:pt>
                <c:pt idx="16">
                  <c:v>Williston South</c:v>
                </c:pt>
              </c:strCache>
            </c:strRef>
          </c:cat>
          <c:val>
            <c:numRef>
              <c:f>'FY 16 Visitor Count'!$E$33:$E$49</c:f>
              <c:numCache>
                <c:formatCode>_(* #,##0_);_(* \(#,##0\);_(* "-"??_);_(@_)</c:formatCode>
                <c:ptCount val="17"/>
                <c:pt idx="0">
                  <c:v>20204</c:v>
                </c:pt>
                <c:pt idx="1">
                  <c:v>97830</c:v>
                </c:pt>
                <c:pt idx="2">
                  <c:v>140397</c:v>
                </c:pt>
                <c:pt idx="3">
                  <c:v>180293</c:v>
                </c:pt>
                <c:pt idx="4">
                  <c:v>148723</c:v>
                </c:pt>
                <c:pt idx="5">
                  <c:v>73838</c:v>
                </c:pt>
                <c:pt idx="6">
                  <c:v>96575</c:v>
                </c:pt>
                <c:pt idx="7">
                  <c:v>631202</c:v>
                </c:pt>
                <c:pt idx="8">
                  <c:v>328097</c:v>
                </c:pt>
                <c:pt idx="9">
                  <c:v>108302</c:v>
                </c:pt>
                <c:pt idx="10">
                  <c:v>46542</c:v>
                </c:pt>
                <c:pt idx="11">
                  <c:v>301888</c:v>
                </c:pt>
                <c:pt idx="12">
                  <c:v>447584</c:v>
                </c:pt>
                <c:pt idx="13">
                  <c:v>137116</c:v>
                </c:pt>
                <c:pt idx="14">
                  <c:v>20650</c:v>
                </c:pt>
                <c:pt idx="15">
                  <c:v>333118</c:v>
                </c:pt>
                <c:pt idx="16">
                  <c:v>215467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3-43FC-A5CA-60266E134A5F}"/>
            </c:ext>
          </c:extLst>
        </c:ser>
        <c:ser>
          <c:idx val="4"/>
          <c:order val="4"/>
          <c:tx>
            <c:strRef>
              <c:f>'FY 16 Visitor Count'!$F$32</c:f>
              <c:strCache>
                <c:ptCount val="1"/>
                <c:pt idx="0">
                  <c:v>FY 2016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 16 Visitor Count'!$A$33:$A$49</c:f>
              <c:strCache>
                <c:ptCount val="17"/>
                <c:pt idx="0">
                  <c:v>Alburgh</c:v>
                </c:pt>
                <c:pt idx="1">
                  <c:v>Bennington</c:v>
                </c:pt>
                <c:pt idx="2">
                  <c:v>Bradford</c:v>
                </c:pt>
                <c:pt idx="3">
                  <c:v>Derby Line</c:v>
                </c:pt>
                <c:pt idx="4">
                  <c:v>Fair Haven</c:v>
                </c:pt>
                <c:pt idx="5">
                  <c:v>Georgia North </c:v>
                </c:pt>
                <c:pt idx="6">
                  <c:v>Georgia South </c:v>
                </c:pt>
                <c:pt idx="7">
                  <c:v>Guilford</c:v>
                </c:pt>
                <c:pt idx="8">
                  <c:v>Hartford South</c:v>
                </c:pt>
                <c:pt idx="9">
                  <c:v>Lyndonville</c:v>
                </c:pt>
                <c:pt idx="10">
                  <c:v>Montpelier</c:v>
                </c:pt>
                <c:pt idx="11">
                  <c:v>Randolph South</c:v>
                </c:pt>
                <c:pt idx="12">
                  <c:v>Sharon North</c:v>
                </c:pt>
                <c:pt idx="13">
                  <c:v>Waterford</c:v>
                </c:pt>
                <c:pt idx="14">
                  <c:v>White River Jct.</c:v>
                </c:pt>
                <c:pt idx="15">
                  <c:v>Williston North</c:v>
                </c:pt>
                <c:pt idx="16">
                  <c:v>Williston South</c:v>
                </c:pt>
              </c:strCache>
            </c:strRef>
          </c:cat>
          <c:val>
            <c:numRef>
              <c:f>'FY 16 Visitor Count'!$F$33:$F$49</c:f>
              <c:numCache>
                <c:formatCode>_(* #,##0_);_(* \(#,##0\);_(* "-"??_);_(@_)</c:formatCode>
                <c:ptCount val="17"/>
                <c:pt idx="0">
                  <c:v>18414</c:v>
                </c:pt>
                <c:pt idx="1">
                  <c:v>112242</c:v>
                </c:pt>
                <c:pt idx="2">
                  <c:v>142638</c:v>
                </c:pt>
                <c:pt idx="3">
                  <c:v>173108</c:v>
                </c:pt>
                <c:pt idx="4">
                  <c:v>152645</c:v>
                </c:pt>
                <c:pt idx="5">
                  <c:v>76675</c:v>
                </c:pt>
                <c:pt idx="6">
                  <c:v>95822</c:v>
                </c:pt>
                <c:pt idx="7">
                  <c:v>644403</c:v>
                </c:pt>
                <c:pt idx="8">
                  <c:v>329163</c:v>
                </c:pt>
                <c:pt idx="9">
                  <c:v>89595</c:v>
                </c:pt>
                <c:pt idx="10">
                  <c:v>48942</c:v>
                </c:pt>
                <c:pt idx="11">
                  <c:v>300940</c:v>
                </c:pt>
                <c:pt idx="12">
                  <c:v>454908</c:v>
                </c:pt>
                <c:pt idx="13">
                  <c:v>132999</c:v>
                </c:pt>
                <c:pt idx="14">
                  <c:v>22550</c:v>
                </c:pt>
                <c:pt idx="15">
                  <c:v>343954</c:v>
                </c:pt>
                <c:pt idx="16">
                  <c:v>215966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3-43FC-A5CA-60266E134A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413448"/>
        <c:axId val="352412792"/>
        <c:axId val="0"/>
      </c:bar3DChart>
      <c:catAx>
        <c:axId val="35241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12792"/>
        <c:crosses val="autoZero"/>
        <c:auto val="1"/>
        <c:lblAlgn val="ctr"/>
        <c:lblOffset val="100"/>
        <c:noMultiLvlLbl val="0"/>
      </c:catAx>
      <c:valAx>
        <c:axId val="35241279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1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0.21766</cdr:x>
      <cdr:y>0.73034</cdr:y>
    </cdr:from>
    <cdr:to>
      <cdr:x>0.36377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2075" y="24765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0.70624</cdr:x>
      <cdr:y>0.01966</cdr:y>
    </cdr:from>
    <cdr:to>
      <cdr:x>0.97717</cdr:x>
      <cdr:y>0.15169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0" y="66676"/>
          <a:ext cx="169545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2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827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29827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0E8D01B-2424-4471-9EBC-D5A14E704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2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90" y="4416512"/>
            <a:ext cx="5610225" cy="41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29827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29827"/>
            <a:ext cx="3036888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3" tIns="45392" rIns="90783" bIns="45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1B93A04-1B57-4109-8B0A-49C769E97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7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xfrm>
            <a:off x="703266" y="4416514"/>
            <a:ext cx="5603876" cy="4181623"/>
          </a:xfrm>
          <a:noFill/>
          <a:ln/>
        </p:spPr>
        <p:txBody>
          <a:bodyPr lIns="91503" tIns="45751" rIns="91503" bIns="45751"/>
          <a:lstStyle/>
          <a:p>
            <a:pPr eaLnBrk="1" hangingPunct="1"/>
            <a:endParaRPr lang="en-US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970345" y="8829827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1" rIns="91503" bIns="45751" anchor="b"/>
          <a:lstStyle/>
          <a:p>
            <a:pPr algn="r" defTabSz="914214"/>
            <a:fld id="{0B253722-B4B9-4EDA-A1AF-FE5536FF4A2E}" type="slidenum">
              <a:rPr lang="en-US" sz="1200">
                <a:latin typeface="Arial" charset="0"/>
              </a:rPr>
              <a:pPr algn="r" defTabSz="914214"/>
              <a:t>1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7DB1A-4FB3-41B5-9FAB-2F064ABAE9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D689-915E-410B-A4DF-CD78BC5A7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3732B-054C-4C5D-B9E4-4BF4845792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0EB08-7E8E-4258-B0DF-C14B020053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FB11-14B2-40BE-B0FB-EABFDC67A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C41E0-3E7B-4FC5-8A70-8B598B8D9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0BC0-118A-4D43-85ED-4219E30E3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74229-A5E7-4D12-865C-7C5D4598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02DE-14AC-4EE8-A4E3-C206D670B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E58C4-2AE0-4D43-B234-D0FE400B69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D22B0-ED4D-4EB3-A090-CC6506A0B1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B133-F682-47C5-B34F-A25D243DF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BEF5-1792-44BE-9AA7-59E295D55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040AC-A7CA-474D-9CD4-8202DC8DC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67D6F-4B90-47F0-BA79-2E2AA28839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428B8-E92E-4BD5-9DE7-2A5D3812F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CFFA39-E1AA-4957-A7CD-9E51B470E0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4C09B-C91F-423E-8333-A45C851A84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gs.vermont.gov/information_cen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full-color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12144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2B542-7670-4341-AC55-30E246C006C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95817"/>
            <a:ext cx="79248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dirty="0">
                <a:latin typeface="Book Antiqua" pitchFamily="18" charset="0"/>
              </a:rPr>
              <a:t>Department of Buildings and General Services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>
                <a:latin typeface="Book Antiqua" pitchFamily="18" charset="0"/>
              </a:rPr>
              <a:t>2 Governor Aiken Avenue – Montpelier, Vermont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dirty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800" dirty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800" dirty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>
                <a:latin typeface="Book Antiqua" pitchFamily="18" charset="0"/>
              </a:rPr>
              <a:t>Vermont Information Centers Division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i="1" dirty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dirty="0">
                <a:latin typeface="Book Antiqua" pitchFamily="18" charset="0"/>
              </a:rPr>
              <a:t>Fiscal Year 2016 - Annual Report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200" dirty="0"/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609600" y="6187017"/>
            <a:ext cx="487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dirty="0"/>
              <a:t>September 14, 2016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90800" y="1600200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Book Antiqua" pitchFamily="18" charset="0"/>
              </a:rPr>
              <a:t>Government Business Services Directorate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685800"/>
            <a:ext cx="6892925" cy="835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Program Overview… </a:t>
            </a: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(continued)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00800" cy="4800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Book Antiqua" panose="02040602050305030304" pitchFamily="18" charset="0"/>
              </a:rPr>
              <a:t>VICD sites provide: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Local and regional travel information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Safety breaks and restrooms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Free Green Mountain Coffee Roasters coffee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Knowledgeable employees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Lodging reservations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Statewide event listings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Free wireless internet access 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Access to information kiosks</a:t>
            </a:r>
          </a:p>
        </p:txBody>
      </p:sp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404F4-F6B6-4336-93A5-93BDAB55AF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24400" y="228599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685800"/>
            <a:ext cx="8001000" cy="835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Program Overview… </a:t>
            </a: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(continued)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752600"/>
            <a:ext cx="5029200" cy="4267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Promote the Vermont experience to our visitors through: 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Statewide brochure distribution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Free display space 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Live demonstrations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Event banner display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Event promotions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Visitor referrals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Promotional display panels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Static Interactive Displays</a:t>
            </a:r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</p:txBody>
      </p:sp>
      <p:sp>
        <p:nvSpPr>
          <p:cNvPr id="286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C776C-932C-445F-A57E-BC748053EEF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867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837" y="3124200"/>
            <a:ext cx="41386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800600" y="22860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Key Result Areas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Book Antiqua" panose="02040602050305030304" pitchFamily="18" charset="0"/>
              </a:rPr>
              <a:t>People -- Employees, Customers, Stakeholders</a:t>
            </a:r>
          </a:p>
          <a:p>
            <a:pPr eaLnBrk="1" hangingPunct="1"/>
            <a:r>
              <a:rPr lang="en-US" sz="2000" dirty="0">
                <a:latin typeface="Book Antiqua" panose="02040602050305030304" pitchFamily="18" charset="0"/>
              </a:rPr>
              <a:t>Communications -- Employees, Customers, Stakeholders</a:t>
            </a:r>
          </a:p>
          <a:p>
            <a:pPr eaLnBrk="1" hangingPunct="1"/>
            <a:r>
              <a:rPr lang="en-US" sz="2000" dirty="0">
                <a:latin typeface="Book Antiqua" panose="02040602050305030304" pitchFamily="18" charset="0"/>
              </a:rPr>
              <a:t>Finances</a:t>
            </a:r>
          </a:p>
          <a:p>
            <a:pPr eaLnBrk="1" hangingPunct="1"/>
            <a:r>
              <a:rPr lang="en-US" sz="2000" dirty="0">
                <a:latin typeface="Book Antiqua" panose="02040602050305030304" pitchFamily="18" charset="0"/>
              </a:rPr>
              <a:t>Operations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D5C21-BA04-4DA1-A40B-040F137502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410200" y="188912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People 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P1 - Goal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 Antiqua" panose="02040602050305030304" pitchFamily="18" charset="0"/>
              </a:rPr>
              <a:t>P1 – Provide employees with effective leadership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</a:rPr>
              <a:t>Commitment to BGS Core Values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</a:rPr>
              <a:t>Quality and timely evaluations, feedback, training, and mentoring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</a:rPr>
              <a:t>Fair and deserving recognition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8751D3-BFF4-411D-9D07-2101FCAE6A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410200" y="169862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76200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People </a:t>
            </a:r>
            <a:b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P1 - Performance Measure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Performance Evaluation Data tracked and provided by DHR.</a:t>
            </a:r>
          </a:p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Incidence of disciplinary issues - data tracked and provided by DHR.</a:t>
            </a:r>
          </a:p>
          <a:p>
            <a:pPr eaLnBrk="1" hangingPunct="1"/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1A7D5-CFF7-4912-A322-D899D2834B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4102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People </a:t>
            </a:r>
            <a:b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P2 - Goal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P2 – Provide training, resources, education, equipment and support required for employees to succeed in their mission.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Ensure employees are knowledgeable of VICD-BGS-State policies, rules, and regulations.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Provide BGS- and State-required training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Provide job-specific VICD training on all Ambassador levels to supervisors and field staff.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Encourage networking with state stakeholders and peers on a national level.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FD0439-2424-4714-B6C8-79F7CC6EB6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340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People </a:t>
            </a:r>
            <a:b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P2 – Program Information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76225" y="2133600"/>
            <a:ext cx="8001000" cy="37338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Book Antiqua" panose="02040602050305030304" pitchFamily="18" charset="0"/>
              </a:rPr>
              <a:t>Reinforce Division goals and missions</a:t>
            </a:r>
          </a:p>
          <a:p>
            <a:pPr eaLnBrk="1" hangingPunct="1"/>
            <a:r>
              <a:rPr lang="en-US" sz="1800" dirty="0">
                <a:latin typeface="Book Antiqua" panose="02040602050305030304" pitchFamily="18" charset="0"/>
              </a:rPr>
              <a:t>Measure, clarify, and unify standards</a:t>
            </a:r>
          </a:p>
          <a:p>
            <a:pPr eaLnBrk="1" hangingPunct="1"/>
            <a:r>
              <a:rPr lang="en-US" sz="1800" dirty="0">
                <a:latin typeface="Book Antiqua" panose="02040602050305030304" pitchFamily="18" charset="0"/>
              </a:rPr>
              <a:t>Provide a common level of understanding about the services we provide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Customer Service  (2004-2007)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Interpersonal Skills (2005)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Team Building  (2006)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VICD Ambassador Program  (2006-2007)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Online Ambassador Certification Program (2010-2015)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Byways Testing – Team Training (2011)</a:t>
            </a:r>
          </a:p>
          <a:p>
            <a:pPr lvl="1" eaLnBrk="1" hangingPunct="1"/>
            <a:r>
              <a:rPr lang="en-US" sz="1600" dirty="0">
                <a:latin typeface="Book Antiqua" panose="02040602050305030304" pitchFamily="18" charset="0"/>
              </a:rPr>
              <a:t>Take This Job &amp; Love It – Moving Thru Change (2012)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6E357-E401-45A0-AE84-59F4AE3774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676400" y="1581150"/>
            <a:ext cx="490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Book Antiqua" panose="02040602050305030304" pitchFamily="18" charset="0"/>
              </a:rPr>
              <a:t>Training Component/Quality Control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578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88423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People 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P2 – Program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60"/>
            <a:ext cx="7772400" cy="347104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u="sng" dirty="0"/>
              <a:t>FY 2015</a:t>
            </a:r>
          </a:p>
          <a:p>
            <a:r>
              <a:rPr lang="en-US" sz="1400" dirty="0"/>
              <a:t>During FY 2015, 26 new Ambassadors were certified, in collaboration with VDTM.  </a:t>
            </a:r>
          </a:p>
          <a:p>
            <a:r>
              <a:rPr lang="en-US" sz="1400" dirty="0"/>
              <a:t>There are a total of 122 trained Vermont Ambassadors in Community Information Centers (CIC)</a:t>
            </a:r>
          </a:p>
          <a:p>
            <a:pPr lvl="1"/>
            <a:r>
              <a:rPr lang="en-US" sz="1200" dirty="0"/>
              <a:t>An estimated 60 Community Information Centers exist throughout Vermont.</a:t>
            </a:r>
          </a:p>
          <a:p>
            <a:pPr lvl="1"/>
            <a:r>
              <a:rPr lang="en-US" sz="1200" dirty="0"/>
              <a:t>These CIC employees do not participate in the National Certification Program</a:t>
            </a:r>
          </a:p>
          <a:p>
            <a:r>
              <a:rPr lang="en-US" sz="1400" dirty="0"/>
              <a:t>An annual training package for VICD employees generally offers up to 15 new training modules.</a:t>
            </a:r>
          </a:p>
          <a:p>
            <a:pPr marL="114300" indent="0">
              <a:buNone/>
            </a:pPr>
            <a:r>
              <a:rPr lang="en-US" sz="1400" b="1" u="sng" dirty="0"/>
              <a:t>National Certification in FY 2014</a:t>
            </a:r>
          </a:p>
          <a:p>
            <a:r>
              <a:rPr lang="en-US" sz="1400" dirty="0"/>
              <a:t>It is expected that VICD employees will participate in a 2019 national recertification.</a:t>
            </a:r>
          </a:p>
          <a:p>
            <a:r>
              <a:rPr lang="en-US" sz="1400" dirty="0"/>
              <a:t>During FY 2014, VICD Ambassador Training Program was awarded national certification through the National Council of State Tourism Directors (NCSTD)Travel Counselor Certification Program.  NCSTD is a chapter of the U. S. Travel Association in Washington, DC.</a:t>
            </a:r>
          </a:p>
          <a:p>
            <a:pPr lvl="1"/>
            <a:r>
              <a:rPr lang="en-US" sz="1200" dirty="0"/>
              <a:t>42 VICD Employees volunteered and successfully completed the National Certification test in 2014.</a:t>
            </a:r>
          </a:p>
          <a:p>
            <a:pPr lvl="1"/>
            <a:r>
              <a:rPr lang="en-US" sz="1200" dirty="0"/>
              <a:t>21 employees from Williston, Georgia South, and White River Junction sites (staffed by grant/contract) also completed the certification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E58C4-2AE0-4D43-B234-D0FE400B69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175" y="5531606"/>
            <a:ext cx="72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+mn-lt"/>
              </a:rPr>
              <a:t>Community Information Centers</a:t>
            </a:r>
          </a:p>
          <a:p>
            <a:r>
              <a:rPr lang="en-US" sz="1200" dirty="0">
                <a:latin typeface="+mn-lt"/>
              </a:rPr>
              <a:t>VICD Training Team collaborates with the VT Department of Tourism to provide training for hospitality businesses throughout the State, enabling them to be recognized a Community Information Centers and focusing on key customer-oriented employees.</a:t>
            </a:r>
            <a:endParaRPr lang="en-US" sz="11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2650" y="1539044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Ambassador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10970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Communications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C1 - Goal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atin typeface="Book Antiqua" panose="02040602050305030304" pitchFamily="18" charset="0"/>
              </a:rPr>
              <a:t>C1 – Provide employees with open and honest communications concerning program operations.</a:t>
            </a:r>
          </a:p>
          <a:p>
            <a:pPr lvl="1" eaLnBrk="1" hangingPunct="1"/>
            <a:r>
              <a:rPr lang="en-US" sz="2200" dirty="0">
                <a:latin typeface="Book Antiqua" panose="02040602050305030304" pitchFamily="18" charset="0"/>
              </a:rPr>
              <a:t>Share performance measurements at regular intervals</a:t>
            </a:r>
          </a:p>
          <a:p>
            <a:pPr lvl="1" eaLnBrk="1" hangingPunct="1"/>
            <a:r>
              <a:rPr lang="en-US" sz="2200" dirty="0">
                <a:latin typeface="Book Antiqua" panose="02040602050305030304" pitchFamily="18" charset="0"/>
              </a:rPr>
              <a:t>Share current program updates/changes</a:t>
            </a:r>
          </a:p>
          <a:p>
            <a:pPr lvl="1" eaLnBrk="1" hangingPunct="1"/>
            <a:r>
              <a:rPr lang="en-US" sz="2200" dirty="0">
                <a:latin typeface="Book Antiqua" panose="02040602050305030304" pitchFamily="18" charset="0"/>
              </a:rPr>
              <a:t>Weekly work plan review between supervisor and staff</a:t>
            </a:r>
          </a:p>
          <a:p>
            <a:pPr lvl="1" eaLnBrk="1" hangingPunct="1"/>
            <a:r>
              <a:rPr lang="en-US" sz="2200" dirty="0">
                <a:latin typeface="Book Antiqua" panose="02040602050305030304" pitchFamily="18" charset="0"/>
              </a:rPr>
              <a:t>Timely and appropriate supervisory feedback</a:t>
            </a:r>
          </a:p>
          <a:p>
            <a:pPr lvl="1" eaLnBrk="1" hangingPunct="1"/>
            <a:r>
              <a:rPr lang="en-US" sz="2200" dirty="0">
                <a:latin typeface="Book Antiqua" panose="02040602050305030304" pitchFamily="18" charset="0"/>
              </a:rPr>
              <a:t>Share site inspection reports with staff </a:t>
            </a:r>
          </a:p>
          <a:p>
            <a:pPr eaLnBrk="1" hangingPunct="1"/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A9501-608D-45F2-AB5D-1D08698D55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410200" y="21748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Book Antiqua" panose="02040602050305030304" pitchFamily="18" charset="0"/>
              </a:rPr>
              <a:t>Communications </a:t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>C2 - Goal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Book Antiqua" panose="02040602050305030304" pitchFamily="18" charset="0"/>
              </a:rPr>
              <a:t>C2 -- Develop and Maintain Consistent Processes/ Procedures to ensure VICD has an effective comprehensive communications strategy.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Daily check-in call with Supervisors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Daily reports from each site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Weekly site inspections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Weekly reports from each site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Weekly reports to Commissioner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Routine update of site profile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Routine update of VICD spreadsheet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9B741-E342-4016-95EE-028E8A8FA1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410200" y="21748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2B542-7670-4341-AC55-30E246C006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2160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Vermont Information Centers Division</a:t>
            </a:r>
            <a:r>
              <a:rPr lang="en-US" sz="34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6400800" cy="4267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Mission</a:t>
            </a:r>
          </a:p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Authority</a:t>
            </a:r>
          </a:p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Program History</a:t>
            </a:r>
          </a:p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Program Overview</a:t>
            </a:r>
          </a:p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Key Result Areas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People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Communication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Finances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Operations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Security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Communications 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C3 - Goal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Book Antiqua" panose="02040602050305030304" pitchFamily="18" charset="0"/>
              </a:rPr>
              <a:t>C3 – Provide management with timely and accurate reporting of program operations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Book Antiqua" panose="02040602050305030304" pitchFamily="18" charset="0"/>
              </a:rPr>
              <a:t>Daily supervisor contact with Supervisor and Director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Book Antiqua" panose="02040602050305030304" pitchFamily="18" charset="0"/>
              </a:rPr>
              <a:t>Weekly report from Supervisor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Book Antiqua" panose="02040602050305030304" pitchFamily="18" charset="0"/>
              </a:rPr>
              <a:t>Periodic meetings related to projects, etc.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E1C7A7-315E-4BE3-9A44-2AA8C5E652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3340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Communications 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C4 - Goal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C4 – Provide stakeholders (chambers, attractions, businesses, and communities) with regular feedback on how they can take advantage of VICD opportunities through: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Website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Periodic listserve notices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Timely follow-up on inquiries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Public speaking</a:t>
            </a:r>
          </a:p>
          <a:p>
            <a:pPr eaLnBrk="1" hangingPunct="1"/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930FA-2D7F-437D-8F55-E0860E57F10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1816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Finances 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F1 - Goal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F1 – Develop and implement strategies, procedures, and processes to effectively manage program expenditures and revenues by tracking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Monthly expenditures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Daily visitor counts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Daily water counts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Visitors by specific time periods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Analyze monthly financial reports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Review all invoices for expenses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Review monthly Purchasing Card purchases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008F50-F63E-4BA7-90A4-7DA75E51E0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257800" y="227012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4362E-1D22-469A-8990-4E273CA980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4800600" y="201612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39939" name="Text Box 11"/>
          <p:cNvSpPr txBox="1">
            <a:spLocks noChangeArrowheads="1"/>
          </p:cNvSpPr>
          <p:nvPr/>
        </p:nvSpPr>
        <p:spPr bwMode="auto">
          <a:xfrm>
            <a:off x="800100" y="6265307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50" b="1" dirty="0">
                <a:latin typeface="Book Antiqua" panose="02040602050305030304" pitchFamily="18" charset="0"/>
              </a:rPr>
              <a:t>Funding:  Transportation Fund (86%) and General Fund (14%) since FY 2013</a:t>
            </a: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609600" y="457200"/>
            <a:ext cx="6400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Finances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F1 - Performance Data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638800" y="1219200"/>
            <a:ext cx="2022475" cy="609600"/>
          </a:xfrm>
          <a:prstGeom prst="rect">
            <a:avLst/>
          </a:prstGeom>
          <a:noFill/>
          <a:ln w="12700" cmpd="dbl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 sz="1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VICD Funding &amp; Expenditures – FY 2012-2015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50928"/>
              </p:ext>
            </p:extLst>
          </p:nvPr>
        </p:nvGraphicFramePr>
        <p:xfrm>
          <a:off x="381000" y="2045732"/>
          <a:ext cx="7280275" cy="394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630928"/>
              </p:ext>
            </p:extLst>
          </p:nvPr>
        </p:nvGraphicFramePr>
        <p:xfrm>
          <a:off x="1219200" y="2057400"/>
          <a:ext cx="6019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73074"/>
            <a:ext cx="7620000" cy="105092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Finances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F2 - Goal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620000" cy="3733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F2 – Manage a successful Brochure Program 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Monitor rates, revenue, and usage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May 1, 2014 to April 30, 2015 </a:t>
            </a:r>
            <a:r>
              <a:rPr lang="en-US" sz="1600" dirty="0">
                <a:latin typeface="Book Antiqua" panose="02040602050305030304" pitchFamily="18" charset="0"/>
              </a:rPr>
              <a:t>(“brochure year”)</a:t>
            </a:r>
          </a:p>
          <a:p>
            <a:pPr lvl="2" eaLnBrk="1" hangingPunct="1"/>
            <a:r>
              <a:rPr lang="en-US" sz="1700" dirty="0">
                <a:latin typeface="Book Antiqua" panose="02040602050305030304" pitchFamily="18" charset="0"/>
              </a:rPr>
              <a:t>520 individual pieces registered</a:t>
            </a:r>
          </a:p>
          <a:p>
            <a:pPr lvl="2" eaLnBrk="1" hangingPunct="1"/>
            <a:r>
              <a:rPr lang="en-US" sz="1700" dirty="0">
                <a:latin typeface="Book Antiqua" panose="02040602050305030304" pitchFamily="18" charset="0"/>
              </a:rPr>
              <a:t>46 new registrants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Over 2,300,000 brochures and publications distributed</a:t>
            </a:r>
          </a:p>
          <a:p>
            <a:pPr lvl="2" eaLnBrk="1" hangingPunct="1"/>
            <a:r>
              <a:rPr lang="en-US" sz="1700" dirty="0">
                <a:latin typeface="Book Antiqua" panose="02040602050305030304" pitchFamily="18" charset="0"/>
              </a:rPr>
              <a:t>Potential to reach over 3,300,000 visitors at VICD sites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9FA5B-4709-40BC-B7A0-DEA33A94C7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3340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324600"/>
            <a:ext cx="6819900" cy="246221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ook Antiqua" panose="02040602050305030304" pitchFamily="18" charset="0"/>
              </a:rPr>
              <a:t>NOTE:  The “brochure year” (registration period) runs from May 1 to April 30 each year.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11313"/>
            <a:ext cx="7924800" cy="454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1800" b="1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Brochure Revenues &amp; Expenses - FY 2012-2016</a:t>
            </a:r>
            <a:r>
              <a:rPr lang="en-US" sz="3900" dirty="0">
                <a:latin typeface="Book Antiqua" panose="02040602050305030304" pitchFamily="18" charset="0"/>
              </a:rPr>
              <a:t>	</a:t>
            </a:r>
          </a:p>
        </p:txBody>
      </p:sp>
      <p:sp>
        <p:nvSpPr>
          <p:cNvPr id="419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D5381-DD5F-4F6D-990C-A5ECB17A36D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4867274" y="17145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457200" y="5334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Finances 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F2 - Performance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60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Since 2003 inception:  Total revenue :  $2,878,999    Total net income:  $548,794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405398"/>
              </p:ext>
            </p:extLst>
          </p:nvPr>
        </p:nvGraphicFramePr>
        <p:xfrm>
          <a:off x="914400" y="2057400"/>
          <a:ext cx="66294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5562600"/>
            <a:ext cx="533400" cy="476250"/>
          </a:xfrm>
        </p:spPr>
        <p:txBody>
          <a:bodyPr/>
          <a:lstStyle/>
          <a:p>
            <a:pPr>
              <a:defRPr/>
            </a:pPr>
            <a:fld id="{19967D6F-4B90-47F0-BA79-2E2AA2883950}" type="slidenum">
              <a:rPr lang="en-US" sz="1600" smtClean="0"/>
              <a:pPr>
                <a:defRPr/>
              </a:pPr>
              <a:t>26</a:t>
            </a:fld>
            <a:endParaRPr lang="en-US" sz="16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48200" y="228599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57200" y="533400"/>
            <a:ext cx="66690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Finances 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F2 - Performance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7086600" cy="569387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</a:rPr>
              <a:t>Special Funds:  Information Centers Revenue Fund (includes Ad Panel Sales)</a:t>
            </a:r>
          </a:p>
          <a:p>
            <a:pPr marL="0" lvl="2"/>
            <a:r>
              <a:rPr lang="en-US" sz="1050" b="1" dirty="0">
                <a:latin typeface="+mn-lt"/>
              </a:rPr>
              <a:t>Ad panels at seven VICD locations:  Bennington, Derby, Fair Haven, Guilford, Hartford, Randolph, Sharon</a:t>
            </a:r>
          </a:p>
          <a:p>
            <a:endParaRPr lang="en-US" sz="1000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19275"/>
            <a:ext cx="7467600" cy="338554"/>
          </a:xfrm>
          <a:prstGeom prst="rect">
            <a:avLst/>
          </a:prstGeom>
          <a:noFill/>
          <a:ln w="63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ook Antiqua" panose="02040602050305030304" pitchFamily="18" charset="0"/>
              </a:rPr>
              <a:t>Advertising Panel Sales Revenue FY 2012 – FY 2016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039082"/>
              </p:ext>
            </p:extLst>
          </p:nvPr>
        </p:nvGraphicFramePr>
        <p:xfrm>
          <a:off x="1066800" y="2365791"/>
          <a:ext cx="6400800" cy="333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75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Finances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F3 - Goal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3810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F3 – Manage and provide oversight for the Coffee Program </a:t>
            </a:r>
            <a:endParaRPr lang="en-US" sz="2800" b="1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Monitor donations and expenditures</a:t>
            </a:r>
          </a:p>
          <a:p>
            <a:pPr lvl="2" eaLnBrk="1" hangingPunct="1"/>
            <a:r>
              <a:rPr lang="en-US" sz="2100" dirty="0">
                <a:latin typeface="Book Antiqua" panose="02040602050305030304" pitchFamily="18" charset="0"/>
              </a:rPr>
              <a:t>Offered to promote traveler’s safety break.</a:t>
            </a:r>
          </a:p>
          <a:p>
            <a:pPr lvl="2" eaLnBrk="1" hangingPunct="1"/>
            <a:r>
              <a:rPr lang="en-US" sz="2100" dirty="0">
                <a:latin typeface="Book Antiqua" panose="02040602050305030304" pitchFamily="18" charset="0"/>
              </a:rPr>
              <a:t>Green Mountain Coffee Roasters coffee is provided at all VICD sites.</a:t>
            </a:r>
          </a:p>
          <a:p>
            <a:pPr lvl="3" eaLnBrk="1" hangingPunct="1"/>
            <a:r>
              <a:rPr lang="en-US" sz="1800" dirty="0">
                <a:latin typeface="Book Antiqua" panose="02040602050305030304" pitchFamily="18" charset="0"/>
              </a:rPr>
              <a:t>Exception:  Guilford – Vending Program of the Division of the Blind &amp; Visually Impaired provides coffee at this site (Randolph-Sheppard Act).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8D1D9-CE43-4864-BAC1-C38941CB90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410200" y="19843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0"/>
            <a:ext cx="7239000" cy="377825"/>
          </a:xfrm>
        </p:spPr>
        <p:txBody>
          <a:bodyPr/>
          <a:lstStyle/>
          <a:p>
            <a:pPr algn="ctr" eaLnBrk="1" hangingPunct="1"/>
            <a:r>
              <a:rPr lang="en-US" sz="1600" b="1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Coffee Fund FY 2012-2016 – Revenue/Expenses/Net Income or Loss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638800" y="7162800"/>
            <a:ext cx="12192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/>
          </a:p>
        </p:txBody>
      </p:sp>
      <p:sp>
        <p:nvSpPr>
          <p:cNvPr id="4403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76C906-808A-4CC3-A5A8-42AD3569D8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828800" y="5847080"/>
            <a:ext cx="5562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050" b="1" dirty="0">
                <a:latin typeface="+mn-lt"/>
              </a:rPr>
              <a:t>VICD provides Free coffee at 12 of 17 locations</a:t>
            </a:r>
          </a:p>
        </p:txBody>
      </p:sp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4800600" y="207962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457200" y="556348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Finances 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F3 - Performance Data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656833"/>
              </p:ext>
            </p:extLst>
          </p:nvPr>
        </p:nvGraphicFramePr>
        <p:xfrm>
          <a:off x="990600" y="2057399"/>
          <a:ext cx="6781800" cy="330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Finances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F4 - Goal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010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dirty="0"/>
              <a:t>F4 – Contract for WIFI services to provide free wireless internet access to the traveling public.  </a:t>
            </a:r>
          </a:p>
          <a:p>
            <a:pPr lvl="1" eaLnBrk="1" hangingPunct="1"/>
            <a:r>
              <a:rPr lang="en-US" sz="1400" dirty="0"/>
              <a:t>Monitor usage and expenditures</a:t>
            </a:r>
          </a:p>
          <a:p>
            <a:pPr lvl="2" eaLnBrk="1" hangingPunct="1"/>
            <a:r>
              <a:rPr lang="en-US" sz="1400" dirty="0"/>
              <a:t>Free WIFI is currently available at all 17 VICD sites</a:t>
            </a:r>
          </a:p>
          <a:p>
            <a:pPr lvl="2" eaLnBrk="1" hangingPunct="1"/>
            <a:r>
              <a:rPr lang="en-US" sz="1400" dirty="0"/>
              <a:t>VICD has paid all WIFI costs since September 2007 when the service became free to the traveling public</a:t>
            </a:r>
          </a:p>
          <a:p>
            <a:pPr lvl="1" eaLnBrk="1" hangingPunct="1"/>
            <a:r>
              <a:rPr lang="en-US" sz="1400" dirty="0"/>
              <a:t>Accumulated Costs*</a:t>
            </a:r>
          </a:p>
          <a:p>
            <a:pPr lvl="2" eaLnBrk="1" hangingPunct="1"/>
            <a:r>
              <a:rPr lang="en-US" sz="1400" dirty="0"/>
              <a:t>FY 2008 thru FY 2014 = $433,272.92</a:t>
            </a:r>
          </a:p>
          <a:p>
            <a:pPr lvl="1"/>
            <a:r>
              <a:rPr lang="en-US" sz="1400" dirty="0"/>
              <a:t>In FY 2009 WIFI available at 18 sites </a:t>
            </a:r>
          </a:p>
          <a:p>
            <a:pPr lvl="1"/>
            <a:r>
              <a:rPr lang="en-US" sz="1400" dirty="0"/>
              <a:t>WIFI available at 14 sites in FY 2010</a:t>
            </a:r>
          </a:p>
          <a:p>
            <a:pPr lvl="2"/>
            <a:r>
              <a:rPr lang="en-US" sz="1200" dirty="0"/>
              <a:t>WIFI was discontinued at 4 closed sites during August of 2009</a:t>
            </a:r>
          </a:p>
          <a:p>
            <a:pPr lvl="1" eaLnBrk="1" hangingPunct="1"/>
            <a:r>
              <a:rPr lang="en-US" sz="1400" dirty="0"/>
              <a:t>During FY 2011, negotiated with contractor to reduce cost of monthly user fees from $1.75 to $0.75 per unique user </a:t>
            </a:r>
          </a:p>
          <a:p>
            <a:pPr lvl="1" eaLnBrk="1" hangingPunct="1"/>
            <a:r>
              <a:rPr lang="en-US" sz="1400" dirty="0"/>
              <a:t>In August of 2012, negotiated with contractor to eliminate cost of monthly user fee.</a:t>
            </a:r>
          </a:p>
          <a:p>
            <a:r>
              <a:rPr lang="en-US" sz="1400" dirty="0"/>
              <a:t>The program grew as technology/connectivity became available at additional sites.</a:t>
            </a:r>
          </a:p>
          <a:p>
            <a:r>
              <a:rPr lang="en-US" sz="1400" dirty="0"/>
              <a:t>In CY 2011, free WIFI became available at all 16 VICD sites when Montpelier and White River Junction were added.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562600"/>
            <a:ext cx="533400" cy="476250"/>
          </a:xfrm>
          <a:noFill/>
        </p:spPr>
        <p:txBody>
          <a:bodyPr/>
          <a:lstStyle/>
          <a:p>
            <a:fld id="{677DD4FA-29A2-4641-B27B-B7E22E9BD7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181600" y="19843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09600" y="62484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/>
              <a:t>* </a:t>
            </a:r>
            <a:r>
              <a:rPr lang="en-US" sz="1100" dirty="0"/>
              <a:t>Costs include monthly user fees (for each unique user) as well as operating costs</a:t>
            </a:r>
            <a:r>
              <a:rPr lang="en-US" sz="1100" b="1" dirty="0"/>
              <a:t>.</a:t>
            </a:r>
            <a:endParaRPr 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Mission…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BGS Mission -- </a:t>
            </a:r>
            <a:r>
              <a:rPr lang="en-US" sz="2000" dirty="0">
                <a:latin typeface="Book Antiqua" panose="02040602050305030304" pitchFamily="18" charset="0"/>
              </a:rPr>
              <a:t>The employees of Buildings and General Services work together to deliver quality services and provide facilities management, enabling government to fulfill its mission.</a:t>
            </a:r>
          </a:p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VICD Mission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Provide travel information and a safety break to travelers that is accountable and fiscally responsible</a:t>
            </a:r>
          </a:p>
          <a:p>
            <a:pPr lvl="1" eaLnBrk="1" hangingPunct="1"/>
            <a:r>
              <a:rPr lang="en-US" sz="2000" dirty="0">
                <a:latin typeface="Book Antiqua" panose="02040602050305030304" pitchFamily="18" charset="0"/>
              </a:rPr>
              <a:t>Serve as Vermont’s Billboards </a:t>
            </a:r>
          </a:p>
          <a:p>
            <a:pPr lvl="2" eaLnBrk="1" hangingPunct="1"/>
            <a:r>
              <a:rPr lang="en-US" sz="1700" dirty="0">
                <a:latin typeface="Book Antiqua" panose="02040602050305030304" pitchFamily="18" charset="0"/>
              </a:rPr>
              <a:t>Promote the “</a:t>
            </a:r>
            <a:r>
              <a:rPr lang="en-US" sz="1700" i="1" dirty="0">
                <a:latin typeface="Book Antiqua" panose="02040602050305030304" pitchFamily="18" charset="0"/>
              </a:rPr>
              <a:t>Vermont Experience</a:t>
            </a:r>
            <a:r>
              <a:rPr lang="en-US" sz="1700" dirty="0">
                <a:latin typeface="Book Antiqua" panose="02040602050305030304" pitchFamily="18" charset="0"/>
              </a:rPr>
              <a:t>” by  marketing Vermont’s businesses, attractions and events to the  traveling public </a:t>
            </a:r>
          </a:p>
          <a:p>
            <a:pPr lvl="3" eaLnBrk="1" hangingPunct="1"/>
            <a:endParaRPr lang="en-US" dirty="0"/>
          </a:p>
        </p:txBody>
      </p:sp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2B542-7670-4341-AC55-30E246C006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86400" y="2286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5F1DC6-257A-4B12-8247-2D180D2214B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0200"/>
            <a:ext cx="7924800" cy="609600"/>
          </a:xfrm>
        </p:spPr>
        <p:txBody>
          <a:bodyPr/>
          <a:lstStyle/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+mn-lt"/>
              </a:rPr>
              <a:t>Growth of Free WIFI Utilization  </a:t>
            </a:r>
            <a:br>
              <a:rPr lang="en-US" sz="1400" dirty="0">
                <a:solidFill>
                  <a:schemeClr val="tx1"/>
                </a:solidFill>
                <a:latin typeface="+mn-lt"/>
              </a:rPr>
            </a:br>
            <a:r>
              <a:rPr lang="en-US" sz="1400" dirty="0">
                <a:solidFill>
                  <a:schemeClr val="tx1"/>
                </a:solidFill>
                <a:latin typeface="+mn-lt"/>
              </a:rPr>
              <a:t>(Number of unique users per year – FY 2009 thru FY 2013)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2578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609600" y="457200"/>
            <a:ext cx="579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Finances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F4 - Performance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172200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Data available from vendor only thru FY 2013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94844"/>
              </p:ext>
            </p:extLst>
          </p:nvPr>
        </p:nvGraphicFramePr>
        <p:xfrm>
          <a:off x="970359" y="2355291"/>
          <a:ext cx="6441281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5F1DC6-257A-4B12-8247-2D180D2214B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610618"/>
            <a:ext cx="4495800" cy="304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1800" b="1" dirty="0">
                <a:solidFill>
                  <a:schemeClr val="tx1"/>
                </a:solidFill>
                <a:latin typeface="+mn-lt"/>
              </a:rPr>
              <a:t>Cost of Free WIFI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1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486" y="5847080"/>
            <a:ext cx="6691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</a:rPr>
              <a:t>Since FY 2013, costs include internet connectivity and miscellaneous service calls.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457200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Finances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F4 - Performance Data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473840"/>
              </p:ext>
            </p:extLst>
          </p:nvPr>
        </p:nvGraphicFramePr>
        <p:xfrm>
          <a:off x="731043" y="1733788"/>
          <a:ext cx="6934200" cy="411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O1 - Goal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66738" y="1447800"/>
            <a:ext cx="7434262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O1 – Effectively operate 12 state-run visitor centers and provide oversight at the 6 partnered locations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Monitor visitor count statistics</a:t>
            </a:r>
          </a:p>
          <a:p>
            <a:pPr lvl="2" eaLnBrk="1" hangingPunct="1"/>
            <a:r>
              <a:rPr lang="en-US" sz="1800" dirty="0">
                <a:latin typeface="Book Antiqua" panose="02040602050305030304" pitchFamily="18" charset="0"/>
              </a:rPr>
              <a:t>Collected daily per site</a:t>
            </a:r>
          </a:p>
          <a:p>
            <a:pPr lvl="2" eaLnBrk="1" hangingPunct="1"/>
            <a:r>
              <a:rPr lang="en-US" sz="1800" dirty="0">
                <a:latin typeface="Book Antiqua" panose="02040602050305030304" pitchFamily="18" charset="0"/>
              </a:rPr>
              <a:t>Annual data reporting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Provide staffing for 12 sites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Provide clean, safe facilities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Provide information of interest to the traveling public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Six partnered locations: </a:t>
            </a:r>
          </a:p>
          <a:p>
            <a:pPr lvl="2" eaLnBrk="1" hangingPunct="1"/>
            <a:r>
              <a:rPr lang="en-US" sz="1200" dirty="0">
                <a:latin typeface="Book Antiqua" panose="02040602050305030304" pitchFamily="18" charset="0"/>
              </a:rPr>
              <a:t>Williston North (contract - LCRCC)</a:t>
            </a:r>
          </a:p>
          <a:p>
            <a:pPr lvl="2" eaLnBrk="1" hangingPunct="1"/>
            <a:r>
              <a:rPr lang="en-US" sz="1200" dirty="0">
                <a:latin typeface="Book Antiqua" panose="02040602050305030304" pitchFamily="18" charset="0"/>
              </a:rPr>
              <a:t>Williston South (contract - LCRCC)</a:t>
            </a:r>
          </a:p>
          <a:p>
            <a:pPr lvl="2" eaLnBrk="1" hangingPunct="1"/>
            <a:r>
              <a:rPr lang="en-US" sz="1200" dirty="0">
                <a:latin typeface="Book Antiqua" panose="02040602050305030304" pitchFamily="18" charset="0"/>
              </a:rPr>
              <a:t>Georgia South  (contract – LCRCC)</a:t>
            </a:r>
          </a:p>
          <a:p>
            <a:pPr lvl="2" eaLnBrk="1" hangingPunct="1"/>
            <a:r>
              <a:rPr lang="en-US" sz="1200" dirty="0">
                <a:latin typeface="Book Antiqua" panose="02040602050305030304" pitchFamily="18" charset="0"/>
              </a:rPr>
              <a:t>White River Junction (grant – Town of Hartford)</a:t>
            </a:r>
          </a:p>
          <a:p>
            <a:pPr lvl="2" eaLnBrk="1" hangingPunct="1"/>
            <a:r>
              <a:rPr lang="en-US" sz="1200" dirty="0">
                <a:latin typeface="Book Antiqua" panose="02040602050305030304" pitchFamily="18" charset="0"/>
              </a:rPr>
              <a:t>Bennington (contract – BACC)</a:t>
            </a:r>
          </a:p>
          <a:p>
            <a:pPr lvl="2"/>
            <a:r>
              <a:rPr lang="en-US" sz="1200" dirty="0">
                <a:latin typeface="Book Antiqua" panose="02040602050305030304" pitchFamily="18" charset="0"/>
              </a:rPr>
              <a:t>Berlin; Exit 7 -- Public-Private Partnership -- slated to open in September 2016.</a:t>
            </a:r>
          </a:p>
          <a:p>
            <a:pPr lvl="2" eaLnBrk="1" hangingPunct="1"/>
            <a:endParaRPr lang="en-US" sz="1200" dirty="0">
              <a:latin typeface="Book Antiqua" panose="02040602050305030304" pitchFamily="18" charset="0"/>
            </a:endParaRPr>
          </a:p>
          <a:p>
            <a:pPr eaLnBrk="1" hangingPunct="1"/>
            <a:endParaRPr lang="en-US" sz="2000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638800"/>
            <a:ext cx="457200" cy="476250"/>
          </a:xfrm>
          <a:noFill/>
        </p:spPr>
        <p:txBody>
          <a:bodyPr/>
          <a:lstStyle/>
          <a:p>
            <a:fld id="{C7199669-C33E-4CC0-84C3-4BC62408C4A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51816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9436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Book Antiqua" panose="02040602050305030304" pitchFamily="18" charset="0"/>
              </a:rPr>
              <a:t>LCRCC = Lake Champlain Regional Chamber of Commerce</a:t>
            </a:r>
          </a:p>
          <a:p>
            <a:r>
              <a:rPr lang="en-US" sz="1050" dirty="0">
                <a:latin typeface="Book Antiqua" panose="02040602050305030304" pitchFamily="18" charset="0"/>
              </a:rPr>
              <a:t>BACC = Bennington Area Chamber of Commerce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A7BAA-C63E-4E65-9B5D-C51F8D0A30C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5467350" y="35083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30480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dirty="0">
                <a:latin typeface="Book Antiqua" panose="02040602050305030304" pitchFamily="18" charset="0"/>
              </a:rPr>
              <a:t>Operations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O1 - Performance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1676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 2012 – 2016 Overall Visitor Count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523131"/>
              </p:ext>
            </p:extLst>
          </p:nvPr>
        </p:nvGraphicFramePr>
        <p:xfrm>
          <a:off x="762000" y="2339703"/>
          <a:ext cx="7010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D09979-B112-4E01-82FF-E2A308841AC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76388"/>
            <a:ext cx="5943600" cy="301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Visitor Count Per Site FY 2015-2016</a:t>
            </a:r>
          </a:p>
        </p:txBody>
      </p: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5486400" y="228600"/>
            <a:ext cx="2714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838200" y="6248400"/>
            <a:ext cx="708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 dirty="0">
                <a:latin typeface="Book Antiqua" panose="02040602050305030304" pitchFamily="18" charset="0"/>
              </a:rPr>
              <a:t>Note:  The amounts shown represent the FY 2016 Visitor Count at each site</a:t>
            </a:r>
            <a:r>
              <a:rPr lang="en-US" sz="14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09587" y="259555"/>
            <a:ext cx="5129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Operations – 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O1 - Performance Data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734692"/>
              </p:ext>
            </p:extLst>
          </p:nvPr>
        </p:nvGraphicFramePr>
        <p:xfrm>
          <a:off x="457200" y="2406311"/>
          <a:ext cx="7467600" cy="384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67D6F-4B90-47F0-BA79-2E2AA28839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91994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Operations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O1 - Performance Data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048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Vermont Information Centers Division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284546"/>
            <a:ext cx="353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FY 2016 Visitor Count - Site Comparison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33155"/>
              </p:ext>
            </p:extLst>
          </p:nvPr>
        </p:nvGraphicFramePr>
        <p:xfrm>
          <a:off x="609600" y="2057400"/>
          <a:ext cx="7467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6316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95300"/>
            <a:ext cx="55245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O1 - Performance Data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0181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75763"/>
              </p:ext>
            </p:extLst>
          </p:nvPr>
        </p:nvGraphicFramePr>
        <p:xfrm>
          <a:off x="190500" y="1676400"/>
          <a:ext cx="500062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1" r:id="rId3" imgW="5462489" imgH="4279763" progId="Excel.Sheet.8">
                  <p:embed/>
                </p:oleObj>
              </mc:Choice>
              <mc:Fallback>
                <p:oleObj r:id="rId3" imgW="5462489" imgH="4279763" progId="Excel.Sheet.8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676400"/>
                        <a:ext cx="5000625" cy="3917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38B4-C131-4E80-9DC1-8D141131FE7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3886200" y="838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000"/>
          </a:p>
        </p:txBody>
      </p:sp>
      <p:sp>
        <p:nvSpPr>
          <p:cNvPr id="50185" name="Rectangle 13"/>
          <p:cNvSpPr>
            <a:spLocks noChangeArrowheads="1"/>
          </p:cNvSpPr>
          <p:nvPr/>
        </p:nvSpPr>
        <p:spPr bwMode="auto">
          <a:xfrm>
            <a:off x="5319713" y="1828800"/>
            <a:ext cx="306228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</a:rPr>
              <a:t>7 AM to 8 AM:</a:t>
            </a:r>
            <a:r>
              <a:rPr lang="en-US" sz="1400" b="1" dirty="0"/>
              <a:t>  77,520 Visitors</a:t>
            </a:r>
          </a:p>
          <a:p>
            <a:pPr eaLnBrk="0" hangingPunct="0"/>
            <a:r>
              <a:rPr lang="en-US" sz="1400" b="1" dirty="0"/>
              <a:t>2% of total (1.97%)</a:t>
            </a:r>
          </a:p>
          <a:p>
            <a:pPr eaLnBrk="0" hangingPunct="0"/>
            <a:endParaRPr lang="en-US" sz="1400" b="1" dirty="0"/>
          </a:p>
          <a:p>
            <a:pPr eaLnBrk="0" hangingPunct="0"/>
            <a:r>
              <a:rPr lang="en-US" sz="1400" b="1" dirty="0">
                <a:solidFill>
                  <a:schemeClr val="accent2"/>
                </a:solidFill>
              </a:rPr>
              <a:t>9 PM to 10 PM:</a:t>
            </a:r>
            <a:r>
              <a:rPr lang="en-US" sz="1400" b="1" dirty="0"/>
              <a:t>  40,405 Visitors</a:t>
            </a:r>
          </a:p>
          <a:p>
            <a:pPr eaLnBrk="0" hangingPunct="0"/>
            <a:r>
              <a:rPr lang="en-US" sz="1400" b="1" dirty="0"/>
              <a:t>1% of total (1.03%)</a:t>
            </a:r>
          </a:p>
          <a:p>
            <a:pPr eaLnBrk="0" hangingPunct="0"/>
            <a:endParaRPr lang="en-US" sz="1400" b="1" dirty="0"/>
          </a:p>
          <a:p>
            <a:pPr eaLnBrk="0" hangingPunct="0"/>
            <a:r>
              <a:rPr lang="en-US" sz="1400" b="1" dirty="0">
                <a:solidFill>
                  <a:schemeClr val="accent2"/>
                </a:solidFill>
              </a:rPr>
              <a:t>10 PM to 11 PM:</a:t>
            </a:r>
            <a:r>
              <a:rPr lang="en-US" sz="1400" b="1" dirty="0"/>
              <a:t>  25,269 Visitors</a:t>
            </a:r>
          </a:p>
          <a:p>
            <a:pPr eaLnBrk="0" hangingPunct="0"/>
            <a:r>
              <a:rPr lang="en-US" sz="1400" b="1" dirty="0"/>
              <a:t>&lt; 1% of total (0.64%)</a:t>
            </a:r>
          </a:p>
          <a:p>
            <a:pPr eaLnBrk="0" hangingPunct="0"/>
            <a:endParaRPr lang="en-US" sz="1400" b="1" dirty="0"/>
          </a:p>
          <a:p>
            <a:pPr eaLnBrk="0" hangingPunct="0"/>
            <a:r>
              <a:rPr lang="en-US" sz="1400" b="1" dirty="0">
                <a:solidFill>
                  <a:schemeClr val="accent2"/>
                </a:solidFill>
              </a:rPr>
              <a:t>8 AM to 9 PM</a:t>
            </a:r>
            <a:r>
              <a:rPr lang="en-US" sz="1400" b="1" dirty="0"/>
              <a:t>:  3,792,124 Visitors</a:t>
            </a:r>
          </a:p>
          <a:p>
            <a:pPr eaLnBrk="0" hangingPunct="0"/>
            <a:r>
              <a:rPr lang="en-US" sz="1400" b="1" dirty="0"/>
              <a:t>96% of total (96.36%)</a:t>
            </a:r>
          </a:p>
          <a:p>
            <a:pPr eaLnBrk="0" hangingPunct="0"/>
            <a:endParaRPr lang="en-US" sz="1400" b="1" dirty="0"/>
          </a:p>
          <a:p>
            <a:pPr algn="ctr" eaLnBrk="0" hangingPunct="0"/>
            <a:r>
              <a:rPr lang="en-US" sz="1400" b="1" u="sng" dirty="0"/>
              <a:t>FY 2008 Total Visitors</a:t>
            </a:r>
          </a:p>
          <a:p>
            <a:pPr algn="ctr" eaLnBrk="0" hangingPunct="0"/>
            <a:r>
              <a:rPr lang="en-US" sz="1400" b="1" dirty="0"/>
              <a:t>3,935,319</a:t>
            </a:r>
          </a:p>
          <a:p>
            <a:pPr eaLnBrk="0" hangingPunct="0"/>
            <a:endParaRPr lang="en-US" sz="1400" b="1" dirty="0"/>
          </a:p>
        </p:txBody>
      </p:sp>
      <p:sp>
        <p:nvSpPr>
          <p:cNvPr id="50186" name="Text Box 27"/>
          <p:cNvSpPr txBox="1">
            <a:spLocks noChangeArrowheads="1"/>
          </p:cNvSpPr>
          <p:nvPr/>
        </p:nvSpPr>
        <p:spPr bwMode="auto">
          <a:xfrm rot="5400000">
            <a:off x="5016500" y="2071687"/>
            <a:ext cx="468312" cy="138113"/>
          </a:xfrm>
          <a:prstGeom prst="rect">
            <a:avLst/>
          </a:prstGeom>
          <a:solidFill>
            <a:srgbClr val="666699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0187" name="Text Box 28"/>
          <p:cNvSpPr txBox="1">
            <a:spLocks noChangeArrowheads="1"/>
          </p:cNvSpPr>
          <p:nvPr/>
        </p:nvSpPr>
        <p:spPr bwMode="auto">
          <a:xfrm rot="5400000">
            <a:off x="4999831" y="2833688"/>
            <a:ext cx="468312" cy="138113"/>
          </a:xfrm>
          <a:prstGeom prst="rect">
            <a:avLst/>
          </a:prstGeom>
          <a:solidFill>
            <a:srgbClr val="993366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0188" name="Text Box 29"/>
          <p:cNvSpPr txBox="1">
            <a:spLocks noChangeArrowheads="1"/>
          </p:cNvSpPr>
          <p:nvPr/>
        </p:nvSpPr>
        <p:spPr bwMode="auto">
          <a:xfrm rot="5400000">
            <a:off x="5016500" y="3748088"/>
            <a:ext cx="468312" cy="138113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0189" name="Text Box 30"/>
          <p:cNvSpPr txBox="1">
            <a:spLocks noChangeArrowheads="1"/>
          </p:cNvSpPr>
          <p:nvPr/>
        </p:nvSpPr>
        <p:spPr bwMode="auto">
          <a:xfrm rot="5400000">
            <a:off x="5016500" y="4586288"/>
            <a:ext cx="468312" cy="1381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0190" name="TextBox 11"/>
          <p:cNvSpPr txBox="1">
            <a:spLocks noChangeArrowheads="1"/>
          </p:cNvSpPr>
          <p:nvPr/>
        </p:nvSpPr>
        <p:spPr bwMode="auto">
          <a:xfrm>
            <a:off x="152400" y="6042818"/>
            <a:ext cx="8001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dirty="0"/>
              <a:t>-- To support right-sizing decisions</a:t>
            </a:r>
          </a:p>
          <a:p>
            <a:pPr eaLnBrk="0" hangingPunct="0"/>
            <a:r>
              <a:rPr lang="en-US" sz="1100" dirty="0"/>
              <a:t>-- During 3 hours (7-8 AM + 9-11 PM), VICD sees 4% of the visitors, and utilizes 18.75% of the resources.  </a:t>
            </a:r>
          </a:p>
        </p:txBody>
      </p:sp>
      <p:sp>
        <p:nvSpPr>
          <p:cNvPr id="50191" name="Text Box 5"/>
          <p:cNvSpPr txBox="1">
            <a:spLocks noChangeArrowheads="1"/>
          </p:cNvSpPr>
          <p:nvPr/>
        </p:nvSpPr>
        <p:spPr bwMode="auto">
          <a:xfrm>
            <a:off x="5191124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50192" name="TextBox 12"/>
          <p:cNvSpPr txBox="1">
            <a:spLocks noChangeArrowheads="1"/>
          </p:cNvSpPr>
          <p:nvPr/>
        </p:nvSpPr>
        <p:spPr bwMode="auto">
          <a:xfrm>
            <a:off x="1666875" y="1278731"/>
            <a:ext cx="533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>
                <a:latin typeface="Book Antiqua" panose="02040602050305030304" pitchFamily="18" charset="0"/>
              </a:rPr>
              <a:t>Hourly Visitor Counts - 2008…</a:t>
            </a:r>
            <a:endParaRPr lang="en-US" sz="1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O2 - Goal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 Antiqua" panose="02040602050305030304" pitchFamily="18" charset="0"/>
              </a:rPr>
              <a:t>O2 – Strive to maintain average visitor-to-expense ratio of $1.25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D44F4-1D19-4EF3-A0E3-34A8B46BD01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51816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7620000" cy="377825"/>
          </a:xfrm>
        </p:spPr>
        <p:txBody>
          <a:bodyPr/>
          <a:lstStyle/>
          <a:p>
            <a:pPr algn="ctr" eaLnBrk="1" hangingPunct="1"/>
            <a:r>
              <a:rPr lang="en-US" sz="1800" b="1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Overall Cost Per Visitor FY 2012-2016</a:t>
            </a:r>
          </a:p>
        </p:txBody>
      </p:sp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4AFC8-205C-410B-A8AA-1BBEDD6F199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4800600" y="228599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54276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Operations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O2 - Performance Data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582913"/>
              </p:ext>
            </p:extLst>
          </p:nvPr>
        </p:nvGraphicFramePr>
        <p:xfrm>
          <a:off x="1066800" y="2358072"/>
          <a:ext cx="6400800" cy="358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Operations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O3 - Goal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Book Antiqua" panose="02040602050305030304" pitchFamily="18" charset="0"/>
              </a:rPr>
              <a:t>O3 – Manage clean and well-maintained facilities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Conduct/document routine quality control inspections and follow-up remediation at all sites.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Monitor daily reports and maintenance work orders submitted from each site.</a:t>
            </a:r>
          </a:p>
          <a:p>
            <a:pPr lvl="1" eaLnBrk="1" hangingPunct="1"/>
            <a:r>
              <a:rPr lang="en-US" sz="2400" dirty="0">
                <a:latin typeface="Book Antiqua" panose="02040602050305030304" pitchFamily="18" charset="0"/>
              </a:rPr>
              <a:t>Coordinate with BGS Maintenance Districts for projects requiring major maintenance funding.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DA617-1003-404F-AB27-78F0DD343BE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5334000" y="19843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Vermont Information Centers Division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73074"/>
            <a:ext cx="7620000" cy="6699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Authority…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92772"/>
              </p:ext>
            </p:extLst>
          </p:nvPr>
        </p:nvGraphicFramePr>
        <p:xfrm>
          <a:off x="152400" y="1295400"/>
          <a:ext cx="8120064" cy="418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1992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144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49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Operation authority transferred from VTrans to ACCD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4d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Information re Recreational Vehicles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7c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Close Putney, Coventry, Fairfax (northbound)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42a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Keep open and operate Coventry and Georgia Northbound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SW Vermont (Bennington) Welcome Center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7c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Renovations/construction of 7 rest areas:  Derby, Lyndon, Waterford, Randoph North and South, Highgate, Fair Haven.  Closure of 7 rest areas:   Coventry, Westminster, Georgia North, Fairfax South, Sharon North, Sharon South, Bradford South.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Raze Bradford South and Coventry North; continue operation of Sharon North; completion of 7 rest areas; upgrades to Fair Haven, Lyndon, Waterford; study committee to investigate Fairfax SB, Georgia NB, and Highgate.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Land purchase; Alburgh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19e(c)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Authority to enter into agreements and grant funds to location or regional chambers of commerce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 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BGS authorized to operate as state or private facilities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Design Bennington Welcome Center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Investigate continued operation of Sharon South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41t.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White River Junction downtown information center pilot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Act 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Sec. 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Decrease funding for Bennington Welcome Center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26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27A11-1E1B-48A8-BB2F-76DFEF3237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623" name="Text Box 5"/>
          <p:cNvSpPr txBox="1">
            <a:spLocks noChangeArrowheads="1"/>
          </p:cNvSpPr>
          <p:nvPr/>
        </p:nvSpPr>
        <p:spPr bwMode="auto">
          <a:xfrm>
            <a:off x="54102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O4 - Goal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O4 – Provide the supervision and oversight to effectively manage all aspects of the program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A43E6-A63D-45E5-A1DA-3FB1697C2FB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5334000" y="207962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533400"/>
            <a:ext cx="7696200" cy="9112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O4 - Performance Information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981200"/>
            <a:ext cx="80010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Book Antiqua" panose="02040602050305030304" pitchFamily="18" charset="0"/>
              </a:rPr>
              <a:t>Northwest &amp; Northeast </a:t>
            </a:r>
            <a:r>
              <a:rPr lang="en-US" sz="1400" dirty="0">
                <a:latin typeface="Book Antiqua" panose="02040602050305030304" pitchFamily="18" charset="0"/>
              </a:rPr>
              <a:t>(Penny Libercent)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latin typeface="Book Antiqua" panose="02040602050305030304" pitchFamily="18" charset="0"/>
              </a:rPr>
              <a:t>Alburgh, Georgia North, Bradford, Derby, Lyndon, Waterford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Book Antiqua" panose="02040602050305030304" pitchFamily="18" charset="0"/>
              </a:rPr>
              <a:t>Guilford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(Kathy Dowd)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Book Antiqua" panose="02040602050305030304" pitchFamily="18" charset="0"/>
              </a:rPr>
              <a:t>Central District </a:t>
            </a:r>
            <a:r>
              <a:rPr lang="en-US" sz="1400" dirty="0">
                <a:latin typeface="Book Antiqua" panose="02040602050305030304" pitchFamily="18" charset="0"/>
              </a:rPr>
              <a:t>(Lisa Sanchez)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latin typeface="Book Antiqua" panose="02040602050305030304" pitchFamily="18" charset="0"/>
              </a:rPr>
              <a:t>Sharon, Hartford, Randolph</a:t>
            </a:r>
            <a:endParaRPr lang="en-US" sz="1800" dirty="0">
              <a:latin typeface="Book Antiqua" panose="020406020503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Book Antiqua" panose="02040602050305030304" pitchFamily="18" charset="0"/>
              </a:rPr>
              <a:t>Fair Haven </a:t>
            </a:r>
          </a:p>
          <a:p>
            <a:pPr marL="342900" lvl="1">
              <a:lnSpc>
                <a:spcPct val="90000"/>
              </a:lnSpc>
              <a:buClr>
                <a:schemeClr val="accent1"/>
              </a:buClr>
            </a:pPr>
            <a:r>
              <a:rPr lang="en-US" dirty="0">
                <a:latin typeface="Book Antiqua" panose="02040602050305030304" pitchFamily="18" charset="0"/>
              </a:rPr>
              <a:t>Liaison oversight for 6 Locations operated by grant/contract </a:t>
            </a:r>
            <a:r>
              <a:rPr lang="en-US" sz="1400" dirty="0">
                <a:latin typeface="Book Antiqua" panose="02040602050305030304" pitchFamily="18" charset="0"/>
              </a:rPr>
              <a:t>(Lisa Sanchez)</a:t>
            </a:r>
          </a:p>
          <a:p>
            <a:pPr marL="708660" lvl="2">
              <a:lnSpc>
                <a:spcPct val="90000"/>
              </a:lnSpc>
              <a:buClr>
                <a:schemeClr val="accent1"/>
              </a:buClr>
            </a:pPr>
            <a:r>
              <a:rPr lang="en-US" sz="1400" dirty="0">
                <a:latin typeface="Book Antiqua" panose="02040602050305030304" pitchFamily="18" charset="0"/>
              </a:rPr>
              <a:t>Williston North, Williston South, Georgia South, Bennington, White River Junction, and Berlin*</a:t>
            </a:r>
            <a:endParaRPr lang="en-US" sz="2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79C46-4294-4C90-8DF8-38F760AAFCF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746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100" b="1" dirty="0">
                <a:latin typeface="Book Antiqua" panose="02040602050305030304" pitchFamily="18" charset="0"/>
              </a:rPr>
              <a:t>Four sites operated through contract with local/regional Chambers of Commerce</a:t>
            </a:r>
          </a:p>
          <a:p>
            <a:pPr marL="171450" indent="-17145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100" b="1" dirty="0">
                <a:latin typeface="Book Antiqua" panose="02040602050305030304" pitchFamily="18" charset="0"/>
              </a:rPr>
              <a:t>White River Junction operated with Grant to Town of Hartford.</a:t>
            </a:r>
          </a:p>
          <a:p>
            <a:pPr marL="171450" indent="-17145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100" b="1" dirty="0">
                <a:latin typeface="Book Antiqua" panose="02040602050305030304" pitchFamily="18" charset="0"/>
              </a:rPr>
              <a:t>Berlin is Public-Private Partnership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7239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hangingPunct="0">
              <a:defRPr/>
            </a:pPr>
            <a:r>
              <a:rPr lang="en-US" sz="1100" b="1" dirty="0">
                <a:latin typeface="Book Antiqua" panose="02040602050305030304" pitchFamily="18" charset="0"/>
              </a:rPr>
              <a:t>Note:  4 Sites Closed in February 2009:  Sharon South, Randolph North, Hartford North, Highgate</a:t>
            </a:r>
            <a:endParaRPr lang="en-US" sz="1100" dirty="0">
              <a:latin typeface="Book Antiqua" panose="02040602050305030304" pitchFamily="18" charset="0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2057400" y="1524000"/>
            <a:ext cx="4705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Book Antiqua" panose="02040602050305030304" pitchFamily="18" charset="0"/>
              </a:rPr>
              <a:t>How We Manage -- Supervisory Structure:</a:t>
            </a: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5257800" y="227012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533401" y="350837"/>
            <a:ext cx="7315200" cy="12160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Operations</a:t>
            </a:r>
            <a:b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O4 - Performance Information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01000" cy="403860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Book Antiqua" panose="02040602050305030304" pitchFamily="18" charset="0"/>
              </a:rPr>
              <a:t>Maintain accountability over daily operations </a:t>
            </a:r>
          </a:p>
          <a:p>
            <a:pPr lvl="1" eaLnBrk="1" hangingPunct="1"/>
            <a:r>
              <a:rPr lang="en-US" sz="1600" b="1" dirty="0">
                <a:latin typeface="Book Antiqua" panose="02040602050305030304" pitchFamily="18" charset="0"/>
              </a:rPr>
              <a:t>Morning Check-In Calls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Verifying opening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Flag is flying per directive and proper flag etiquette</a:t>
            </a:r>
          </a:p>
          <a:p>
            <a:pPr lvl="1" eaLnBrk="1" hangingPunct="1"/>
            <a:r>
              <a:rPr lang="en-US" sz="1600" b="1" dirty="0">
                <a:latin typeface="Book Antiqua" panose="02040602050305030304" pitchFamily="18" charset="0"/>
              </a:rPr>
              <a:t>Daily Operations Reports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Submitted electronically from each site</a:t>
            </a:r>
          </a:p>
          <a:p>
            <a:pPr lvl="1" eaLnBrk="1" hangingPunct="1"/>
            <a:r>
              <a:rPr lang="en-US" sz="1600" b="1" dirty="0">
                <a:latin typeface="Book Antiqua" panose="02040602050305030304" pitchFamily="18" charset="0"/>
              </a:rPr>
              <a:t>Security Systems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Contracted Electronic Monitoring of Openings/Closings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Employee Panic Buttons</a:t>
            </a:r>
          </a:p>
          <a:p>
            <a:pPr lvl="3" eaLnBrk="1" hangingPunct="1"/>
            <a:r>
              <a:rPr lang="en-US" sz="1300" dirty="0">
                <a:latin typeface="Book Antiqua" panose="02040602050305030304" pitchFamily="18" charset="0"/>
              </a:rPr>
              <a:t>Isolation – single-staff coverage</a:t>
            </a:r>
          </a:p>
          <a:p>
            <a:pPr lvl="3" eaLnBrk="1" hangingPunct="1"/>
            <a:r>
              <a:rPr lang="en-US" sz="1300" dirty="0">
                <a:latin typeface="Book Antiqua" panose="02040602050305030304" pitchFamily="18" charset="0"/>
              </a:rPr>
              <a:t>Remote Locations</a:t>
            </a:r>
          </a:p>
          <a:p>
            <a:pPr lvl="1" eaLnBrk="1" hangingPunct="1"/>
            <a:r>
              <a:rPr lang="en-US" sz="1600" b="1" dirty="0">
                <a:latin typeface="Book Antiqua" panose="02040602050305030304" pitchFamily="18" charset="0"/>
              </a:rPr>
              <a:t>Weekly programmatic reports</a:t>
            </a:r>
          </a:p>
          <a:p>
            <a:pPr lvl="1" eaLnBrk="1" hangingPunct="1"/>
            <a:r>
              <a:rPr lang="en-US" sz="1600" b="1" dirty="0">
                <a:latin typeface="Book Antiqua" panose="02040602050305030304" pitchFamily="18" charset="0"/>
              </a:rPr>
              <a:t>Annual Reports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9581D5-9970-40B4-A731-208FE918BC8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533400" y="17526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Book Antiqua" panose="02040602050305030304" pitchFamily="18" charset="0"/>
              </a:rPr>
              <a:t>Operations Oversight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0" y="23495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739062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Book Antiqua" panose="02040602050305030304" pitchFamily="18" charset="0"/>
              </a:rPr>
              <a:t>O5 – Market Opportunities to Promote the Vermont Experience to Travelers.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Book Antiqua" panose="02040602050305030304" pitchFamily="18" charset="0"/>
              </a:rPr>
              <a:t>Outreach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Book Antiqua" panose="02040602050305030304" pitchFamily="18" charset="0"/>
              </a:rPr>
              <a:t>Tell the VICD 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Book Antiqua" panose="02040602050305030304" pitchFamily="18" charset="0"/>
              </a:rPr>
              <a:t>Brochures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Book Antiqua" panose="02040602050305030304" pitchFamily="18" charset="0"/>
              </a:rPr>
              <a:t>Partners in Promotion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Book Antiqua" panose="02040602050305030304" pitchFamily="18" charset="0"/>
              </a:rPr>
              <a:t>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Book Antiqua" panose="02040602050305030304" pitchFamily="18" charset="0"/>
              </a:rPr>
              <a:t>Entrepreneurial Efforts -- Selling Advertising Space </a:t>
            </a:r>
            <a:r>
              <a:rPr lang="en-US" sz="1200" dirty="0">
                <a:latin typeface="Book Antiqua" panose="02040602050305030304" pitchFamily="18" charset="0"/>
              </a:rPr>
              <a:t>(Lisa Sanchez)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Book Antiqua" panose="02040602050305030304" pitchFamily="18" charset="0"/>
              </a:rPr>
              <a:t>Frames and Skins Installed at 7 sites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Derby Line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Fair Haven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Guilford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Randolph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Sharon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Hartford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100" dirty="0">
                <a:latin typeface="Book Antiqua" panose="02040602050305030304" pitchFamily="18" charset="0"/>
              </a:rPr>
              <a:t>Bennington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  <a:p>
            <a:pPr lvl="1" eaLnBrk="1" hangingPunct="1">
              <a:lnSpc>
                <a:spcPct val="90000"/>
              </a:lnSpc>
            </a:pPr>
            <a:endParaRPr lang="en-US" sz="1700" dirty="0"/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93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8CB190-8464-4251-B647-6CEECB9B853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4648200" y="250825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Operations</a:t>
            </a:r>
          </a:p>
          <a:p>
            <a:pPr eaLnBrk="0" hangingPunct="0"/>
            <a:r>
              <a:rPr lang="en-US" sz="3200" dirty="0">
                <a:latin typeface="Book Antiqua" panose="02040602050305030304" pitchFamily="18" charset="0"/>
              </a:rPr>
              <a:t>O5 - Goal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197725" cy="12160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Program Summary…</a:t>
            </a:r>
          </a:p>
        </p:txBody>
      </p:sp>
      <p:sp>
        <p:nvSpPr>
          <p:cNvPr id="60418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7510462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FY 2009-2016 Changes/Progress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Continue to Right-Sizing Facilities/Operations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FY 2009 Closure of 4 sites </a:t>
            </a:r>
            <a:r>
              <a:rPr lang="en-US" sz="1200" dirty="0">
                <a:latin typeface="Book Antiqua" panose="02040602050305030304" pitchFamily="18" charset="0"/>
              </a:rPr>
              <a:t>(February 2009)</a:t>
            </a:r>
            <a:endParaRPr lang="en-US" sz="1100" dirty="0">
              <a:latin typeface="Book Antiqua" panose="02040602050305030304" pitchFamily="18" charset="0"/>
            </a:endParaRPr>
          </a:p>
          <a:p>
            <a:pPr lvl="3" eaLnBrk="1" hangingPunct="1">
              <a:lnSpc>
                <a:spcPct val="150000"/>
              </a:lnSpc>
            </a:pPr>
            <a:r>
              <a:rPr lang="en-US" sz="1300" dirty="0">
                <a:latin typeface="Book Antiqua" panose="02040602050305030304" pitchFamily="18" charset="0"/>
              </a:rPr>
              <a:t>Hartford North, Highgate, Randolph North, Sharon South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FY 2010 Reduction in Hours of Operation –</a:t>
            </a:r>
            <a:r>
              <a:rPr lang="en-US" sz="1200" dirty="0">
                <a:latin typeface="Book Antiqua" panose="02040602050305030304" pitchFamily="18" charset="0"/>
              </a:rPr>
              <a:t>16 to 12 hours</a:t>
            </a:r>
            <a:endParaRPr lang="en-US" sz="1600" dirty="0">
              <a:latin typeface="Book Antiqua" panose="02040602050305030304" pitchFamily="18" charset="0"/>
            </a:endParaRPr>
          </a:p>
          <a:p>
            <a:pPr lvl="3" eaLnBrk="1" hangingPunct="1">
              <a:lnSpc>
                <a:spcPct val="150000"/>
              </a:lnSpc>
            </a:pPr>
            <a:r>
              <a:rPr lang="en-US" sz="1100" dirty="0">
                <a:latin typeface="Book Antiqua" panose="02040602050305030304" pitchFamily="18" charset="0"/>
              </a:rPr>
              <a:t>7 Sites -- August 16, 2009 -- Derby, Lyndon, Bradford, Waterford, Randolph South, Hartford South, Fair Haven, </a:t>
            </a:r>
          </a:p>
          <a:p>
            <a:pPr lvl="3" eaLnBrk="1" hangingPunct="1">
              <a:lnSpc>
                <a:spcPct val="150000"/>
              </a:lnSpc>
            </a:pPr>
            <a:r>
              <a:rPr lang="en-US" sz="1100" dirty="0">
                <a:latin typeface="Book Antiqua" panose="02040602050305030304" pitchFamily="18" charset="0"/>
              </a:rPr>
              <a:t>2 Sites -- November 22, 2009 -- Georgia North and South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Hartford South opened to visitors on October 1, 2012.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Bennington Welcome Center opened to visitors on October 11, 2013 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31B5B-CA6D-48AC-B448-9687BEB09EC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5029200" y="217487"/>
            <a:ext cx="2971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6854825" cy="12160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Program Summary…</a:t>
            </a:r>
          </a:p>
        </p:txBody>
      </p:sp>
      <p:sp>
        <p:nvSpPr>
          <p:cNvPr id="6144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7467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Opportunities…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Partnering with private sector providers</a:t>
            </a:r>
          </a:p>
          <a:p>
            <a:pPr lvl="2">
              <a:lnSpc>
                <a:spcPct val="150000"/>
              </a:lnSpc>
            </a:pPr>
            <a:r>
              <a:rPr lang="en-US" sz="1400" b="1" dirty="0">
                <a:latin typeface="Book Antiqua" panose="02040602050305030304" pitchFamily="18" charset="0"/>
              </a:rPr>
              <a:t>Public-private partnership at Berlin Exit 7 off Interstate 89.</a:t>
            </a:r>
          </a:p>
          <a:p>
            <a:pPr lvl="3">
              <a:lnSpc>
                <a:spcPct val="150000"/>
              </a:lnSpc>
            </a:pPr>
            <a:r>
              <a:rPr lang="en-US" sz="1200" dirty="0">
                <a:latin typeface="Book Antiqua" panose="02040602050305030304" pitchFamily="18" charset="0"/>
              </a:rPr>
              <a:t>Development Agreement in place; anticipated opening in September of 2016.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400" b="1" dirty="0">
                <a:latin typeface="Book Antiqua" panose="02040602050305030304" pitchFamily="18" charset="0"/>
              </a:rPr>
              <a:t>Public-private partnership at the Randolph Exit 4 off Interstate 89.</a:t>
            </a:r>
          </a:p>
          <a:p>
            <a:pPr lvl="3">
              <a:lnSpc>
                <a:spcPct val="150000"/>
              </a:lnSpc>
            </a:pPr>
            <a:r>
              <a:rPr lang="en-US" sz="1200" dirty="0">
                <a:latin typeface="Book Antiqua" panose="02040602050305030304" pitchFamily="18" charset="0"/>
              </a:rPr>
              <a:t>Development Agreement in place.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Advertising Sales – Continue marketing efforts to sell advertising panels to businesses at seven VICD sites.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Federal System Preservation Funds -- facilities network preservation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Book Antiqua" panose="02040602050305030304" pitchFamily="18" charset="0"/>
              </a:rPr>
              <a:t>Security – RFP for Safety and Security Assessment issued; awaiting awarding of contract.  </a:t>
            </a:r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2A2D13-C1BD-4A4C-A097-AC86BD7B237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17938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6854825" cy="121602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Program Summary…</a:t>
            </a:r>
          </a:p>
        </p:txBody>
      </p:sp>
      <p:sp>
        <p:nvSpPr>
          <p:cNvPr id="6246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510462" cy="467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Book Antiqua" panose="02040602050305030304" pitchFamily="18" charset="0"/>
              </a:rPr>
              <a:t>Challenges…</a:t>
            </a:r>
          </a:p>
          <a:p>
            <a:pPr lvl="1" eaLnBrk="1" hangingPunct="1"/>
            <a:r>
              <a:rPr lang="en-US" dirty="0"/>
              <a:t>Personnel</a:t>
            </a:r>
          </a:p>
          <a:p>
            <a:pPr lvl="2" eaLnBrk="1" hangingPunct="1"/>
            <a:r>
              <a:rPr lang="en-US" sz="1600" dirty="0"/>
              <a:t>Aging Workforce</a:t>
            </a:r>
          </a:p>
          <a:p>
            <a:pPr lvl="3" eaLnBrk="1" hangingPunct="1"/>
            <a:r>
              <a:rPr lang="en-US" sz="1400" dirty="0"/>
              <a:t>Longer 12-hour shifts a challenge</a:t>
            </a:r>
          </a:p>
          <a:p>
            <a:pPr lvl="3" eaLnBrk="1" hangingPunct="1">
              <a:buNone/>
            </a:pPr>
            <a:endParaRPr lang="en-US" sz="1200" dirty="0"/>
          </a:p>
          <a:p>
            <a:pPr lvl="2" eaLnBrk="1" hangingPunct="1"/>
            <a:r>
              <a:rPr lang="en-US" sz="1600" dirty="0"/>
              <a:t>Technological Communication/Supervision</a:t>
            </a:r>
          </a:p>
          <a:p>
            <a:pPr lvl="2" eaLnBrk="1" hangingPunct="1">
              <a:buNone/>
            </a:pPr>
            <a:endParaRPr lang="en-US" sz="1600" dirty="0"/>
          </a:p>
          <a:p>
            <a:pPr lvl="2" eaLnBrk="1" hangingPunct="1"/>
            <a:r>
              <a:rPr lang="en-US" sz="1600" dirty="0"/>
              <a:t>Safety/Isolation</a:t>
            </a:r>
          </a:p>
          <a:p>
            <a:pPr lvl="3"/>
            <a:r>
              <a:rPr lang="en-US" sz="1400" dirty="0"/>
              <a:t>During FY 2015 and 2016 there were </a:t>
            </a:r>
          </a:p>
          <a:p>
            <a:pPr lvl="4"/>
            <a:r>
              <a:rPr lang="en-US" sz="1050" dirty="0"/>
              <a:t>Employee safety concerns</a:t>
            </a:r>
          </a:p>
          <a:p>
            <a:pPr lvl="4"/>
            <a:r>
              <a:rPr lang="en-US" sz="1050" dirty="0"/>
              <a:t>Break-ins and thefts of coffee donations boxes</a:t>
            </a:r>
          </a:p>
          <a:p>
            <a:pPr lvl="3"/>
            <a:r>
              <a:rPr lang="en-US" sz="1400" dirty="0"/>
              <a:t>Safety/Security Assessment of all VICD locations</a:t>
            </a:r>
          </a:p>
          <a:p>
            <a:pPr lvl="4"/>
            <a:r>
              <a:rPr lang="en-US" sz="1050" dirty="0"/>
              <a:t>Request for Proposal issued in FY 2016</a:t>
            </a:r>
          </a:p>
          <a:p>
            <a:pPr lvl="1" eaLnBrk="1" hangingPunct="1"/>
            <a:r>
              <a:rPr lang="en-US" dirty="0"/>
              <a:t>Facility Upkeep</a:t>
            </a:r>
          </a:p>
          <a:p>
            <a:pPr lvl="2" eaLnBrk="1" hangingPunct="1"/>
            <a:r>
              <a:rPr lang="en-US" sz="1600" dirty="0"/>
              <a:t>Requires sustainable source of funding for any major maintenance projects. </a:t>
            </a:r>
            <a:endParaRPr lang="en-US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31611-183D-4C1D-8119-67317F04F4A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5257800" y="21748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81001" y="838201"/>
            <a:ext cx="5867400" cy="5334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Authority…  </a:t>
            </a: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(continued – 2 of 3)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07022"/>
              </p:ext>
            </p:extLst>
          </p:nvPr>
        </p:nvGraphicFramePr>
        <p:xfrm>
          <a:off x="152400" y="1600200"/>
          <a:ext cx="8120064" cy="349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Act 19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4(a)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Sale of Vermont Products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Act 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Motorist Aide Refreshment Program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160b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Sale of milk and milk products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Study of information center funding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Act 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Hartford sewer line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Act 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Monuments to builders of VT interstate system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Act 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Design basic rest area and information center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Sec. 12(d)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VT State Police outpost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 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VICD Funding from General Fund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Sec. 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Rest Area Advisory Committee is created (19 VSA, Section 12c)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 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Lease space, sell products…within limits of federal Surface Transportation Act and Randolph-Sheppard Act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 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Rest Area Commercialization -- seek FHWA waiver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 106-110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permanent closing of facilities; hours or operation; pilot projects; operations of information centers; Bennington construction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6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27A11-1E1B-48A8-BB2F-76DFEF3237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623" name="Text Box 5"/>
          <p:cNvSpPr txBox="1">
            <a:spLocks noChangeArrowheads="1"/>
          </p:cNvSpPr>
          <p:nvPr/>
        </p:nvSpPr>
        <p:spPr bwMode="auto">
          <a:xfrm>
            <a:off x="5334000" y="228599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/>
              <a:t>Vermont Information Centers Division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620000" cy="5334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Authority…  </a:t>
            </a:r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(continued – 3 of 3)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87072"/>
              </p:ext>
            </p:extLst>
          </p:nvPr>
        </p:nvGraphicFramePr>
        <p:xfrm>
          <a:off x="228600" y="1752600"/>
          <a:ext cx="8120064" cy="152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2010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Act 123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51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Pursue private-public partnership at Exit 7 of I-91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Sec. 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Cross-Border Opportunities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Sec. 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Repeal of Rest Area Advisory Committee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Sec. 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Summer Study - Future Vision for VICD (BGS/VTrans/ACCD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Act 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Sec. 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Apportionment Study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Title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Chap. 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Sec. 2476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Brochure distribution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27A11-1E1B-48A8-BB2F-76DFEF3237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623" name="Text Box 5"/>
          <p:cNvSpPr txBox="1">
            <a:spLocks noChangeArrowheads="1"/>
          </p:cNvSpPr>
          <p:nvPr/>
        </p:nvSpPr>
        <p:spPr bwMode="auto">
          <a:xfrm>
            <a:off x="5257800" y="228600"/>
            <a:ext cx="2971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5334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Program History…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1960s and 1970s – Vermont Agency of Transportation 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Built and operated rest areas 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Federal interstate system expanded across the country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Mission to provide rest rooms and safety breaks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>
              <a:latin typeface="Book Antiqua" panose="02040602050305030304" pitchFamily="18" charset="0"/>
            </a:endParaRPr>
          </a:p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Traffic Volumes Increase at Rest Areas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1960s and 1970s – 50 to 100 visitors per day at a site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Today – 500 to 3000 visitors per day at a site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More during holiday travel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Increased traffic valuable to Vermont’s tourism industry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Increased traffic accelerated the deterioration of facilities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lvl="1" eaLnBrk="1" hangingPunct="1"/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4E7898-135C-4DC5-8568-0C47BE1E20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334000" y="244475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5334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Program History…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(continued)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1992 – Commerce &amp; Community Development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Manage highway information centers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Expanded mission to provide tourism information to travelers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Challenged with maintenance and operations of failing systems.</a:t>
            </a:r>
          </a:p>
          <a:p>
            <a:pPr eaLnBrk="1" hangingPunct="1"/>
            <a:r>
              <a:rPr lang="en-US" sz="2400" dirty="0">
                <a:latin typeface="Book Antiqua" panose="02040602050305030304" pitchFamily="18" charset="0"/>
              </a:rPr>
              <a:t>1997 – Buildings &amp; General Services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Management transferred to Buildings &amp; General Services</a:t>
            </a:r>
          </a:p>
          <a:p>
            <a:pPr lvl="1" eaLnBrk="1" hangingPunct="1"/>
            <a:r>
              <a:rPr lang="en-US" sz="1800" dirty="0">
                <a:latin typeface="Book Antiqua" panose="02040602050305030304" pitchFamily="18" charset="0"/>
              </a:rPr>
              <a:t>Expedite upgrade of facilities from rest areas to Information and Welcome Centers</a:t>
            </a:r>
          </a:p>
          <a:p>
            <a:r>
              <a:rPr lang="en-US" dirty="0">
                <a:latin typeface="Book Antiqua" panose="02040602050305030304" pitchFamily="18" charset="0"/>
              </a:rPr>
              <a:t>Funding</a:t>
            </a:r>
          </a:p>
          <a:p>
            <a:pPr lvl="2"/>
            <a:r>
              <a:rPr lang="en-US" sz="1500" dirty="0">
                <a:latin typeface="Book Antiqua" panose="02040602050305030304" pitchFamily="18" charset="0"/>
              </a:rPr>
              <a:t>Currently Funded 86% Transportation Fund and 14% General Fund</a:t>
            </a:r>
          </a:p>
          <a:p>
            <a:pPr lvl="2" eaLnBrk="1" hangingPunct="1"/>
            <a:r>
              <a:rPr lang="en-US" sz="1500" dirty="0">
                <a:latin typeface="Book Antiqua" panose="02040602050305030304" pitchFamily="18" charset="0"/>
              </a:rPr>
              <a:t>Funded through General Fund for FY 2007 thru FY 2011</a:t>
            </a:r>
          </a:p>
          <a:p>
            <a:pPr lvl="2"/>
            <a:r>
              <a:rPr lang="en-US" sz="1600" dirty="0">
                <a:latin typeface="Book Antiqua" panose="02040602050305030304" pitchFamily="18" charset="0"/>
              </a:rPr>
              <a:t>Funded through Transportation Fund until FY 2007</a:t>
            </a:r>
          </a:p>
          <a:p>
            <a:pPr lvl="1" eaLnBrk="1" hangingPunct="1"/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DAF7E-FF00-427C-A819-76B5895E5D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410200" y="179387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457200"/>
            <a:ext cx="8001000" cy="457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Program Overview…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143000"/>
            <a:ext cx="3886200" cy="4724400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18 Information/Welcome Centers</a:t>
            </a:r>
          </a:p>
          <a:p>
            <a:pPr lvl="1" eaLnBrk="1" hangingPunct="1"/>
            <a:r>
              <a:rPr lang="en-US" sz="1200" dirty="0">
                <a:latin typeface="Book Antiqua" panose="02040602050305030304" pitchFamily="18" charset="0"/>
              </a:rPr>
              <a:t>4 Sites Closed February 2009*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3 Supervisory Districts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29 Classified Employees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33 Temporary Employees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23 Chamber Employees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Hours of Operation Vary **</a:t>
            </a:r>
          </a:p>
          <a:p>
            <a:pPr lvl="1" eaLnBrk="1" hangingPunct="1"/>
            <a:r>
              <a:rPr lang="en-US" sz="1100" dirty="0">
                <a:latin typeface="Book Antiqua" panose="02040602050305030304" pitchFamily="18" charset="0"/>
              </a:rPr>
              <a:t>9 facilities reduced to 12-hour days in 2009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Predominantly single-layer staffing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318 Miles of Interstate Highway</a:t>
            </a:r>
          </a:p>
          <a:p>
            <a:pPr eaLnBrk="1" hangingPunct="1"/>
            <a:r>
              <a:rPr lang="en-US" sz="1400" dirty="0">
                <a:latin typeface="Book Antiqua" panose="02040602050305030304" pitchFamily="18" charset="0"/>
              </a:rPr>
              <a:t>Transportation/General Fund Program </a:t>
            </a:r>
            <a:r>
              <a:rPr lang="en-US" sz="1100" dirty="0">
                <a:latin typeface="Book Antiqua" panose="02040602050305030304" pitchFamily="18" charset="0"/>
              </a:rPr>
              <a:t>(86% TF/14% GF)</a:t>
            </a:r>
          </a:p>
          <a:p>
            <a:pPr eaLnBrk="1" hangingPunct="1"/>
            <a:r>
              <a:rPr lang="en-US" sz="1200" b="1" dirty="0">
                <a:latin typeface="Book Antiqua" panose="02040602050305030304" pitchFamily="18" charset="0"/>
              </a:rPr>
              <a:t>Division Website:  </a:t>
            </a:r>
            <a:r>
              <a:rPr lang="en-US" sz="1100" dirty="0">
                <a:latin typeface="Book Antiqua" panose="02040602050305030304" pitchFamily="18" charset="0"/>
                <a:hlinkClick r:id="rId3"/>
              </a:rPr>
              <a:t>http://bgs.vermont.gov/information_centers</a:t>
            </a:r>
            <a:r>
              <a:rPr lang="en-US" sz="1200" dirty="0">
                <a:latin typeface="Book Antiqua" panose="02040602050305030304" pitchFamily="18" charset="0"/>
              </a:rPr>
              <a:t> </a:t>
            </a:r>
          </a:p>
          <a:p>
            <a:pPr eaLnBrk="1" hangingPunct="1"/>
            <a:r>
              <a:rPr lang="en-US" sz="1200" dirty="0">
                <a:latin typeface="Book Antiqua" panose="02040602050305030304" pitchFamily="18" charset="0"/>
              </a:rPr>
              <a:t>1 Public-Private Partnership at Exit 7, Berlin</a:t>
            </a:r>
          </a:p>
          <a:p>
            <a:pPr lvl="1"/>
            <a:r>
              <a:rPr lang="en-US" sz="1100" dirty="0">
                <a:latin typeface="Book Antiqua" panose="02040602050305030304" pitchFamily="18" charset="0"/>
              </a:rPr>
              <a:t>Scheduled to open September 2, 2016</a:t>
            </a:r>
          </a:p>
          <a:p>
            <a:pPr lvl="1"/>
            <a:r>
              <a:rPr lang="en-US" sz="1100" dirty="0">
                <a:latin typeface="Book Antiqua" panose="02040602050305030304" pitchFamily="18" charset="0"/>
              </a:rPr>
              <a:t>Services available 24 hours/day; 365 days/year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2200" dirty="0"/>
          </a:p>
        </p:txBody>
      </p:sp>
      <p:sp>
        <p:nvSpPr>
          <p:cNvPr id="256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C78DF-1453-48E0-83CF-43E5A8A122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410200" y="207962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/>
              <a:t>Vermont Information Centers 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165850"/>
            <a:ext cx="7696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b="1" dirty="0"/>
              <a:t>*  </a:t>
            </a:r>
            <a:r>
              <a:rPr lang="en-US" sz="900" dirty="0"/>
              <a:t> </a:t>
            </a:r>
            <a:r>
              <a:rPr lang="en-US" sz="1000" dirty="0">
                <a:latin typeface="+mn-lt"/>
              </a:rPr>
              <a:t>4 facilities closed in February 2009:  Highgate, Hartford North, Randolph North, Sharon South </a:t>
            </a:r>
            <a:endParaRPr lang="en-US" sz="1000" b="1" dirty="0">
              <a:latin typeface="+mn-lt"/>
            </a:endParaRPr>
          </a:p>
          <a:p>
            <a:pPr eaLnBrk="0" hangingPunct="0">
              <a:defRPr/>
            </a:pPr>
            <a:r>
              <a:rPr lang="en-US" sz="1000" b="1" dirty="0">
                <a:latin typeface="+mn-lt"/>
              </a:rPr>
              <a:t>** </a:t>
            </a:r>
            <a:r>
              <a:rPr lang="en-US" sz="1000" dirty="0">
                <a:latin typeface="+mn-lt"/>
              </a:rPr>
              <a:t>4 facilities operate 16 hours/day (Guilford, Sharon, Williston North, and Williston South);  since 2009-08-16, hours at 9 facilities reduced to 12 hours/day (Derby, Lyndon, Bradford, Georgia North and Georgia South, Waterford, Randolph, Fair </a:t>
            </a:r>
            <a:r>
              <a:rPr lang="en-US" sz="900" dirty="0"/>
              <a:t>Haven);</a:t>
            </a:r>
            <a:r>
              <a:rPr lang="en-US" sz="1000" dirty="0">
                <a:latin typeface="+mn-lt"/>
              </a:rPr>
              <a:t>Hartford and Bennington operate 14 hours/day; Alburgh and White River 8 hours;  Montpelier 11 hours. 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5867400" y="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46" y="881743"/>
            <a:ext cx="3589660" cy="5029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2D82F4"/>
      </a:accent2>
      <a:accent3>
        <a:srgbClr val="5AFBF7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24238</TotalTime>
  <Words>3286</Words>
  <Application>Microsoft Office PowerPoint</Application>
  <PresentationFormat>On-screen Show (4:3)</PresentationFormat>
  <Paragraphs>596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Book Antiqua</vt:lpstr>
      <vt:lpstr>Calibri</vt:lpstr>
      <vt:lpstr>Cambria</vt:lpstr>
      <vt:lpstr>Lucida Bright</vt:lpstr>
      <vt:lpstr>Verdana</vt:lpstr>
      <vt:lpstr>Wingdings</vt:lpstr>
      <vt:lpstr>Adjacency</vt:lpstr>
      <vt:lpstr>Microsoft Excel 97-2003 Worksheet</vt:lpstr>
      <vt:lpstr>PowerPoint Presentation</vt:lpstr>
      <vt:lpstr>Vermont Information Centers Division </vt:lpstr>
      <vt:lpstr>Mission…</vt:lpstr>
      <vt:lpstr>Authority…</vt:lpstr>
      <vt:lpstr>Authority…  (continued – 2 of 3)</vt:lpstr>
      <vt:lpstr>Authority…  (continued – 3 of 3)</vt:lpstr>
      <vt:lpstr>Program History…</vt:lpstr>
      <vt:lpstr>Program History… (continued)</vt:lpstr>
      <vt:lpstr>Program Overview…</vt:lpstr>
      <vt:lpstr>Program Overview… (continued)</vt:lpstr>
      <vt:lpstr>Program Overview… (continued)</vt:lpstr>
      <vt:lpstr>Key Result Areas</vt:lpstr>
      <vt:lpstr>People  P1 - Goal</vt:lpstr>
      <vt:lpstr>People  P1 - Performance Measure</vt:lpstr>
      <vt:lpstr>People  P2 - Goal</vt:lpstr>
      <vt:lpstr>People  P2 – Program Information</vt:lpstr>
      <vt:lpstr>People  P2 – Program Information</vt:lpstr>
      <vt:lpstr>Communications C1 - Goal</vt:lpstr>
      <vt:lpstr>Communications  C2 - Goal</vt:lpstr>
      <vt:lpstr>Communications  C3 - Goal</vt:lpstr>
      <vt:lpstr>Communications  C4 - Goal</vt:lpstr>
      <vt:lpstr>Finances  F1 - Goal</vt:lpstr>
      <vt:lpstr>PowerPoint Presentation</vt:lpstr>
      <vt:lpstr>Finances F2 - Goal</vt:lpstr>
      <vt:lpstr>Brochure Revenues &amp; Expenses - FY 2012-2016 </vt:lpstr>
      <vt:lpstr>PowerPoint Presentation</vt:lpstr>
      <vt:lpstr>Finances F3 - Goal</vt:lpstr>
      <vt:lpstr>Coffee Fund FY 2012-2016 – Revenue/Expenses/Net Income or Loss</vt:lpstr>
      <vt:lpstr>Finances F4 - Goal</vt:lpstr>
      <vt:lpstr>Growth of Free WIFI Utilization   (Number of unique users per year – FY 2009 thru FY 2013)</vt:lpstr>
      <vt:lpstr>Cost of Free WIFI</vt:lpstr>
      <vt:lpstr>Operations O1 - Goal</vt:lpstr>
      <vt:lpstr>PowerPoint Presentation</vt:lpstr>
      <vt:lpstr>Visitor Count Per Site FY 2015-2016</vt:lpstr>
      <vt:lpstr>PowerPoint Presentation</vt:lpstr>
      <vt:lpstr>Operations  O1 - Performance Data</vt:lpstr>
      <vt:lpstr>Operations O2 - Goal</vt:lpstr>
      <vt:lpstr>Overall Cost Per Visitor FY 2012-2016</vt:lpstr>
      <vt:lpstr>Operations O3 - Goal</vt:lpstr>
      <vt:lpstr>Operations O4 - Goal</vt:lpstr>
      <vt:lpstr>Operations O4 - Performance Information</vt:lpstr>
      <vt:lpstr>Operations O4 - Performance Information</vt:lpstr>
      <vt:lpstr>PowerPoint Presentation</vt:lpstr>
      <vt:lpstr>Program Summary…</vt:lpstr>
      <vt:lpstr>Program Summary…</vt:lpstr>
      <vt:lpstr>Program Summary…</vt:lpstr>
    </vt:vector>
  </TitlesOfParts>
  <Company>Vermont Department of Buildings and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</dc:creator>
  <cp:lastModifiedBy>Ferrell, Deb</cp:lastModifiedBy>
  <cp:revision>634</cp:revision>
  <cp:lastPrinted>2016-09-14T18:49:07Z</cp:lastPrinted>
  <dcterms:created xsi:type="dcterms:W3CDTF">2008-06-21T04:05:01Z</dcterms:created>
  <dcterms:modified xsi:type="dcterms:W3CDTF">2017-02-11T19:23:17Z</dcterms:modified>
</cp:coreProperties>
</file>