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71" r:id="rId2"/>
    <p:sldId id="304" r:id="rId3"/>
    <p:sldId id="351" r:id="rId4"/>
    <p:sldId id="335" r:id="rId5"/>
    <p:sldId id="334" r:id="rId6"/>
    <p:sldId id="364" r:id="rId7"/>
    <p:sldId id="387" r:id="rId8"/>
    <p:sldId id="306" r:id="rId9"/>
    <p:sldId id="307" r:id="rId10"/>
    <p:sldId id="352" r:id="rId11"/>
    <p:sldId id="353" r:id="rId12"/>
    <p:sldId id="367" r:id="rId13"/>
    <p:sldId id="354" r:id="rId14"/>
    <p:sldId id="355" r:id="rId15"/>
    <p:sldId id="356" r:id="rId16"/>
    <p:sldId id="368" r:id="rId17"/>
    <p:sldId id="357" r:id="rId18"/>
    <p:sldId id="369" r:id="rId19"/>
    <p:sldId id="358" r:id="rId20"/>
    <p:sldId id="366" r:id="rId21"/>
    <p:sldId id="359" r:id="rId22"/>
    <p:sldId id="379" r:id="rId23"/>
    <p:sldId id="309" r:id="rId24"/>
    <p:sldId id="360" r:id="rId25"/>
    <p:sldId id="318" r:id="rId26"/>
    <p:sldId id="341" r:id="rId27"/>
    <p:sldId id="308" r:id="rId28"/>
    <p:sldId id="370" r:id="rId29"/>
    <p:sldId id="372" r:id="rId30"/>
    <p:sldId id="381" r:id="rId31"/>
    <p:sldId id="319" r:id="rId32"/>
    <p:sldId id="376" r:id="rId33"/>
    <p:sldId id="320" r:id="rId34"/>
    <p:sldId id="375" r:id="rId35"/>
    <p:sldId id="388" r:id="rId36"/>
    <p:sldId id="383" r:id="rId37"/>
    <p:sldId id="377" r:id="rId38"/>
    <p:sldId id="384" r:id="rId39"/>
    <p:sldId id="385" r:id="rId40"/>
    <p:sldId id="386" r:id="rId4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FF"/>
    <a:srgbClr val="00DC64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26" autoAdjust="0"/>
    <p:restoredTop sz="94278" autoAdjust="0"/>
  </p:normalViewPr>
  <p:slideViewPr>
    <p:cSldViewPr>
      <p:cViewPr>
        <p:scale>
          <a:sx n="100" d="100"/>
          <a:sy n="10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504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t" anchorCtr="0" compatLnSpc="1">
            <a:prstTxWarp prst="textNoShape">
              <a:avLst/>
            </a:prstTxWarp>
          </a:bodyPr>
          <a:lstStyle>
            <a:lvl1pPr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00" y="1"/>
            <a:ext cx="3067040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t" anchorCtr="0" compatLnSpc="1">
            <a:prstTxWarp prst="textNoShape">
              <a:avLst/>
            </a:prstTxWarp>
          </a:bodyPr>
          <a:lstStyle>
            <a:lvl1pPr algn="r"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2445"/>
            <a:ext cx="3065504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b" anchorCtr="0" compatLnSpc="1">
            <a:prstTxWarp prst="textNoShape">
              <a:avLst/>
            </a:prstTxWarp>
          </a:bodyPr>
          <a:lstStyle>
            <a:lvl1pPr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00" y="8892445"/>
            <a:ext cx="3067040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b" anchorCtr="0" compatLnSpc="1">
            <a:prstTxWarp prst="textNoShape">
              <a:avLst/>
            </a:prstTxWarp>
          </a:bodyPr>
          <a:lstStyle>
            <a:lvl1pPr algn="r"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fld id="{BA7C1883-CD5D-46F8-858C-B54D1524D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504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t" anchorCtr="0" compatLnSpc="1">
            <a:prstTxWarp prst="textNoShape">
              <a:avLst/>
            </a:prstTxWarp>
          </a:bodyPr>
          <a:lstStyle>
            <a:lvl1pPr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00" y="1"/>
            <a:ext cx="3067040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t" anchorCtr="0" compatLnSpc="1">
            <a:prstTxWarp prst="textNoShape">
              <a:avLst/>
            </a:prstTxWarp>
          </a:bodyPr>
          <a:lstStyle>
            <a:lvl1pPr algn="r"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79" y="4447771"/>
            <a:ext cx="5664117" cy="42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2445"/>
            <a:ext cx="3065504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b" anchorCtr="0" compatLnSpc="1">
            <a:prstTxWarp prst="textNoShape">
              <a:avLst/>
            </a:prstTxWarp>
          </a:bodyPr>
          <a:lstStyle>
            <a:lvl1pPr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00" y="8892445"/>
            <a:ext cx="3067040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12" tIns="46954" rIns="93912" bIns="46954" numCol="1" anchor="b" anchorCtr="0" compatLnSpc="1">
            <a:prstTxWarp prst="textNoShape">
              <a:avLst/>
            </a:prstTxWarp>
          </a:bodyPr>
          <a:lstStyle>
            <a:lvl1pPr algn="r" defTabSz="896545">
              <a:defRPr sz="1300">
                <a:latin typeface="Arial" charset="0"/>
              </a:defRPr>
            </a:lvl1pPr>
          </a:lstStyle>
          <a:p>
            <a:pPr>
              <a:defRPr/>
            </a:pPr>
            <a:fld id="{1695C046-9AC9-45B2-BA9B-4A631B364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703263"/>
            <a:ext cx="4678363" cy="3509962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9551" y="4447771"/>
            <a:ext cx="5657974" cy="4212454"/>
          </a:xfrm>
          <a:noFill/>
          <a:ln/>
        </p:spPr>
        <p:txBody>
          <a:bodyPr lIns="92320" tIns="46161" rIns="92320" bIns="46161"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4006965" y="8892445"/>
            <a:ext cx="3068575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20" tIns="46161" rIns="92320" bIns="46161" anchor="b"/>
          <a:lstStyle/>
          <a:p>
            <a:pPr algn="r" defTabSz="922554"/>
            <a:fld id="{F9D44456-CE6C-4987-BF2B-B422B9CA8DA9}" type="slidenum">
              <a:rPr lang="en-US" sz="1300">
                <a:latin typeface="Arial" charset="0"/>
              </a:rPr>
              <a:pPr algn="r" defTabSz="922554"/>
              <a:t>1</a:t>
            </a:fld>
            <a:endParaRPr 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328"/>
            <a:fld id="{7452B067-D874-43E3-A7CF-C2AF9038A41D}" type="slidenum">
              <a:rPr lang="en-US" smtClean="0"/>
              <a:pPr defTabSz="896328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593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328"/>
            <a:fld id="{FB5DA89C-65B1-4C01-9241-51B660D09E2E}" type="slidenum">
              <a:rPr lang="en-US" smtClean="0"/>
              <a:pPr defTabSz="896328"/>
              <a:t>23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9950" cy="35099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445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328"/>
            <a:fld id="{98BEB602-B0F5-4614-BEFB-F01B1124DD8B}" type="slidenum">
              <a:rPr lang="en-US" smtClean="0"/>
              <a:pPr defTabSz="896328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69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328"/>
            <a:fld id="{27B57644-1DD5-4C22-9077-5D3FDFED3804}" type="slidenum">
              <a:rPr lang="en-US" smtClean="0"/>
              <a:pPr defTabSz="896328"/>
              <a:t>27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9950" cy="3509962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714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F93E-7884-4D9C-86AA-9B9CC301B8A7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4E973-ABDB-41FF-BD98-958149024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5672-2918-45AE-8E4D-17F80478355D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B419-323B-4511-BEA3-210CD5571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D692-A85C-43FA-878A-0F29F66F3292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047A9-DEC0-45F3-9FDD-E0D79ACFD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56FF7-7898-45E6-94D2-D8CB6EFD5132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4F7B-A821-45E9-9683-AECAC46CD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E3C1F-2744-4420-85F0-25E9A40EE523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22D7-2A00-424C-BE3D-7CBCF374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9CC7-AE6B-4022-A273-0E755C5ACD28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92ED2-0ECC-4F73-BE34-B0EDB3AB4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6CF5-2E5D-48B1-864E-1481FC152803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CC31-0E9C-4A6F-8FBB-18DBE892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8B85-47E6-4DCA-9536-B46E26CF89AA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A811-8903-43FE-9EAC-7B391524E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8AD9-A34E-4D76-8A81-E4FC1ABD39CD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CF0E-44E5-408C-BC2C-11BA50EF1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A989-4E1B-4F81-B4E2-1AED1477F58C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5F0E-AEF4-4AA7-9425-C81E2C0B1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8074-0482-4A25-89D0-54D87CFE26B9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3B16-4CF7-4578-9D47-6D5CCEB05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9FC0-A355-465F-A6E3-E5DD43757762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80F2-6802-4231-A876-882859390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D3CF-38FE-4DC1-9257-EC341C9B5892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BC8B-AB8A-4261-8D84-0B223E2E3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D08B-90D0-4FD5-ABFA-4F44FC7D285F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1529-BC83-4A74-9F80-BB607DF93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9393-79CB-42CB-A13B-A059516DB084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E4B7-4CFA-4590-9976-0BDC1D33B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0145-34EB-4BCA-8714-56CE5BDAA807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0041-037C-4787-AB79-8991F16AB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2B1A-D476-4C02-980A-F04F148BA162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6EE5-1FD9-4171-BE4E-49D43C706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51DF-E552-4A78-AAE6-A32E3CC09848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FD3C-50F7-4C7F-ADD3-C8F1808E6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EE5B-33F5-453B-B410-B0987D76F2F5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38ED-3369-432B-8521-0BFE09E6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2F1C850-8983-41C9-A914-287519F614F6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4D19F7-A837-4C43-8667-578C3AA7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55" r:id="rId14"/>
    <p:sldLayoutId id="2147483654" r:id="rId15"/>
    <p:sldLayoutId id="2147483653" r:id="rId16"/>
    <p:sldLayoutId id="2147483652" r:id="rId17"/>
    <p:sldLayoutId id="2147483651" r:id="rId18"/>
    <p:sldLayoutId id="214748365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ull-color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76800"/>
            <a:ext cx="12144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566738" y="228600"/>
            <a:ext cx="7967662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dirty="0" smtClean="0">
                <a:latin typeface="Book Antiqua" pitchFamily="18" charset="0"/>
              </a:rPr>
              <a:t>Department of Buildings and General Services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>
                <a:latin typeface="Book Antiqua" pitchFamily="18" charset="0"/>
              </a:rPr>
              <a:t>2 Governor Aiken Avenue – Montpelier, Vermont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Book Antiqua" pitchFamily="18" charset="0"/>
              </a:rPr>
              <a:t>Print Shop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i="1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dirty="0" smtClean="0">
                <a:latin typeface="Book Antiqua" pitchFamily="18" charset="0"/>
              </a:rPr>
              <a:t>Fiscal Year 2016 - Annual Report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25B4F0-EB19-472C-B59F-E05B07CE948D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09600" y="61722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 smtClean="0"/>
              <a:t>September 28, 2016</a:t>
            </a:r>
            <a:endParaRPr lang="en-US" sz="1000" dirty="0" smtClean="0"/>
          </a:p>
          <a:p>
            <a:pPr eaLnBrk="0" hangingPunct="0"/>
            <a:r>
              <a:rPr lang="en-US" sz="1000" dirty="0"/>
              <a:t>FY2016 = 7/1/15 – </a:t>
            </a:r>
            <a:r>
              <a:rPr lang="en-US" sz="1000" dirty="0" smtClean="0"/>
              <a:t>6/30/16</a:t>
            </a:r>
            <a:endParaRPr lang="en-US" sz="1000" dirty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Book Antiqua" pitchFamily="18" charset="0"/>
              </a:rPr>
              <a:t>Government Business Services Directorate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7D029-29EC-409B-9189-D0CD87D3F5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8F49BC2-F8E1-4CDE-8DE8-8E5B25DEEE9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277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F072E0-87C6-4E0A-BEE4-22918CE74BC6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Result Areas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People</a:t>
            </a:r>
          </a:p>
          <a:p>
            <a:endParaRPr lang="en-US" smtClean="0"/>
          </a:p>
          <a:p>
            <a:r>
              <a:rPr lang="en-US" smtClean="0"/>
              <a:t>Communications</a:t>
            </a:r>
          </a:p>
          <a:p>
            <a:endParaRPr lang="en-US" smtClean="0"/>
          </a:p>
          <a:p>
            <a:r>
              <a:rPr lang="en-US" smtClean="0"/>
              <a:t>Finances</a:t>
            </a:r>
          </a:p>
          <a:p>
            <a:endParaRPr lang="en-US" smtClean="0"/>
          </a:p>
          <a:p>
            <a:r>
              <a:rPr lang="en-US" smtClean="0"/>
              <a:t>Operations</a:t>
            </a:r>
          </a:p>
          <a:p>
            <a:endParaRPr lang="en-US" smtClean="0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01D66-BFAC-4750-8D29-9DCBA73FA5B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634BB8-AA8C-4989-B1CA-B4DCDBC3B032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379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3830C8-24BF-440B-AC8E-BFC6CFA34F7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</a:t>
            </a:r>
            <a:br>
              <a:rPr lang="en-US" smtClean="0"/>
            </a:br>
            <a:r>
              <a:rPr lang="en-US" smtClean="0"/>
              <a:t>P1 - Goal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Provide employees with effective leadership.</a:t>
            </a:r>
          </a:p>
          <a:p>
            <a:pPr lvl="1"/>
            <a:r>
              <a:rPr lang="en-US" smtClean="0"/>
              <a:t>Support BGS Core Values </a:t>
            </a:r>
          </a:p>
          <a:p>
            <a:pPr lvl="1"/>
            <a:r>
              <a:rPr lang="en-US" smtClean="0"/>
              <a:t>Quality and timely evaluations and appropriate feedback</a:t>
            </a:r>
          </a:p>
          <a:p>
            <a:pPr lvl="1"/>
            <a:r>
              <a:rPr lang="en-US" smtClean="0"/>
              <a:t>Fair and deserving recognition through performance rewards and promotions</a:t>
            </a:r>
          </a:p>
          <a:p>
            <a:endParaRPr lang="en-US" smtClean="0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03659-75E3-43DD-BA66-1F629BD8949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</a:t>
            </a:r>
            <a:br>
              <a:rPr lang="en-US" smtClean="0"/>
            </a:br>
            <a:r>
              <a:rPr lang="en-US" smtClean="0"/>
              <a:t>P1 - Performance Measurement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Target = 100% of Performance Evaluations completed within 45 days of due date (per VSEA Agreement)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67CCC-3F08-41C1-941A-A5B924C782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7DB99D-D02D-4BA3-8E4C-ECB7973AB05D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584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10B7CA-09EB-4C1A-84DF-CE4578B7591B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</a:t>
            </a:r>
            <a:br>
              <a:rPr lang="en-US" smtClean="0"/>
            </a:br>
            <a:r>
              <a:rPr lang="en-US" smtClean="0"/>
              <a:t>P2 - Goal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Provide resources, training, education, equipment, and support required for employees to meet mission requirements.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Annual Taxpayer Information Training to meet IRS requirements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Notification of policies, rules, and regulations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Training on program software and procedures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Encourage and support networking and professional development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Summit </a:t>
            </a:r>
            <a:r>
              <a:rPr lang="en-US" sz="2000" dirty="0"/>
              <a:t>C</a:t>
            </a:r>
            <a:r>
              <a:rPr lang="en-US" sz="2000" dirty="0" smtClean="0"/>
              <a:t>lassroom and/or On-line University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Planet Press training with Bell &amp; Howell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P</a:t>
            </a:r>
            <a:r>
              <a:rPr lang="en-US" sz="2200" dirty="0" smtClean="0"/>
              <a:t>rovide applicable safety training/equipment 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Haz</a:t>
            </a:r>
            <a:r>
              <a:rPr lang="en-US" sz="2000" dirty="0" smtClean="0"/>
              <a:t>-com, Fire Safety, Back &amp; Lifting Safety, Forklift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Steel-toe shoes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25377-13F2-45DD-BA2E-78FC5048F18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9C0FCD-F7D6-4666-9DF1-BA147A0D51B3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686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CBBB3E-B18A-4A4E-BC67-64CE9332B8C5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br>
              <a:rPr lang="en-US" smtClean="0"/>
            </a:br>
            <a:r>
              <a:rPr lang="en-US" smtClean="0"/>
              <a:t>C1 - Goal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C1 – Provide employees with open and honest communications concerning program operations.</a:t>
            </a:r>
          </a:p>
          <a:p>
            <a:pPr lvl="1"/>
            <a:r>
              <a:rPr lang="en-US" sz="2200" dirty="0" smtClean="0"/>
              <a:t>Daily work plan including reminders and notices distributed to all staff</a:t>
            </a:r>
          </a:p>
          <a:p>
            <a:pPr lvl="1"/>
            <a:r>
              <a:rPr lang="en-US" sz="2200" dirty="0" smtClean="0"/>
              <a:t>Share performance measurements at regular intervals</a:t>
            </a:r>
          </a:p>
          <a:p>
            <a:pPr lvl="1"/>
            <a:r>
              <a:rPr lang="en-US" sz="2200" dirty="0" smtClean="0"/>
              <a:t>Share program updates/changes immediately</a:t>
            </a:r>
          </a:p>
          <a:p>
            <a:pPr lvl="1"/>
            <a:r>
              <a:rPr lang="en-US" sz="2200" dirty="0" smtClean="0"/>
              <a:t>Timely and periodic staff meetings with entire team or individuals as appropriate</a:t>
            </a:r>
          </a:p>
          <a:p>
            <a:pPr lvl="1"/>
            <a:r>
              <a:rPr lang="en-US" sz="2200" dirty="0" smtClean="0"/>
              <a:t>Timely and appropriate supervisory feedback 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C6827-A988-4EA9-B0FA-B8755F793A1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9051AB0-54F2-40AE-A4F2-CD6A2136A6F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789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4899D5-E272-4816-A1B7-4FFEBFEEA0D7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br>
              <a:rPr lang="en-US" smtClean="0"/>
            </a:br>
            <a:r>
              <a:rPr lang="en-US" smtClean="0"/>
              <a:t>C2 - Goal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 sz="2800" smtClean="0"/>
              <a:t>Provide management with timely and accurate reporting of program operations</a:t>
            </a:r>
          </a:p>
          <a:p>
            <a:pPr lvl="1"/>
            <a:r>
              <a:rPr lang="en-US" sz="2400" smtClean="0"/>
              <a:t>Weekly supervisor’s meeting with Supervisor and Director</a:t>
            </a:r>
          </a:p>
          <a:p>
            <a:pPr lvl="1"/>
            <a:r>
              <a:rPr lang="en-US" sz="2400" smtClean="0"/>
              <a:t>Weekly report to Supervisor</a:t>
            </a:r>
          </a:p>
          <a:p>
            <a:pPr lvl="1"/>
            <a:r>
              <a:rPr lang="en-US" sz="2400" smtClean="0"/>
              <a:t>Periodic meetings related to projects etc.</a:t>
            </a:r>
          </a:p>
          <a:p>
            <a:endParaRPr lang="en-US" sz="2500" smtClean="0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64BDF-9DF7-46D1-9788-1BD69D66E1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br>
              <a:rPr lang="en-US" dirty="0" smtClean="0"/>
            </a:br>
            <a:r>
              <a:rPr lang="en-US" dirty="0" smtClean="0"/>
              <a:t>C3 - Goal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Provide state agencies with information and tools to understand and effectively use print products and services</a:t>
            </a:r>
          </a:p>
          <a:p>
            <a:pPr lvl="1"/>
            <a:r>
              <a:rPr lang="en-US" sz="2400" dirty="0" smtClean="0"/>
              <a:t>Website with FAQ and Forms</a:t>
            </a:r>
          </a:p>
          <a:p>
            <a:pPr lvl="1"/>
            <a:r>
              <a:rPr lang="en-US" sz="2400" dirty="0" smtClean="0"/>
              <a:t>Inter/Intra Office Mailings</a:t>
            </a:r>
          </a:p>
          <a:p>
            <a:pPr lvl="1"/>
            <a:r>
              <a:rPr lang="en-US" sz="2400" dirty="0" smtClean="0"/>
              <a:t>Timely follow-up on inquiries</a:t>
            </a:r>
          </a:p>
          <a:p>
            <a:pPr lvl="1"/>
            <a:r>
              <a:rPr lang="en-US" sz="2400" dirty="0" smtClean="0"/>
              <a:t>Periodic flyers and annual calendars to all BGS Postal Center mail drop locations</a:t>
            </a:r>
          </a:p>
          <a:p>
            <a:pPr lvl="1"/>
            <a:r>
              <a:rPr lang="en-US" sz="2400" dirty="0" smtClean="0"/>
              <a:t>Meetings, tours, and conference calls with customers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AC3A7-5A51-48C5-9A6F-05074E420AC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F4BB71-1DB8-48BB-8910-A6029FA37C97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993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12210E-E5D7-480D-81DE-DAAFC5608108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br>
              <a:rPr lang="en-US" smtClean="0"/>
            </a:br>
            <a:r>
              <a:rPr lang="en-US" smtClean="0"/>
              <a:t>C4 - Goal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C4 – Notify state agencies of additions and changes to products and services</a:t>
            </a:r>
          </a:p>
          <a:p>
            <a:pPr lvl="1"/>
            <a:r>
              <a:rPr lang="en-US" dirty="0" smtClean="0"/>
              <a:t>E-mail notices to key contacts</a:t>
            </a:r>
          </a:p>
          <a:p>
            <a:pPr lvl="1"/>
            <a:r>
              <a:rPr lang="en-US" dirty="0" smtClean="0"/>
              <a:t>E-mail notices to Business Managers and Department Heads</a:t>
            </a:r>
          </a:p>
          <a:p>
            <a:pPr lvl="1"/>
            <a:r>
              <a:rPr lang="en-US" smtClean="0"/>
              <a:t>Periodic meetings with various customer groups</a:t>
            </a:r>
          </a:p>
          <a:p>
            <a:endParaRPr lang="en-US" dirty="0" smtClean="0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393CF-C892-4C83-951D-BB01BB2E307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br>
              <a:rPr lang="en-US" smtClean="0"/>
            </a:br>
            <a:r>
              <a:rPr lang="en-US" smtClean="0"/>
              <a:t>C5 - Goal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Collaborate with vendors and industry organizations on various services</a:t>
            </a:r>
          </a:p>
          <a:p>
            <a:pPr lvl="1"/>
            <a:r>
              <a:rPr lang="en-US" dirty="0" smtClean="0"/>
              <a:t>USPS – mail piece design</a:t>
            </a:r>
          </a:p>
          <a:p>
            <a:pPr lvl="1"/>
            <a:r>
              <a:rPr lang="en-US" dirty="0" smtClean="0"/>
              <a:t>Xerox, Bell and Howell, VT PCC, and NGPA – best practices</a:t>
            </a:r>
          </a:p>
          <a:p>
            <a:pPr lvl="1"/>
            <a:r>
              <a:rPr lang="en-US" dirty="0" smtClean="0"/>
              <a:t>Wide variety of vendors regarding new technologies</a:t>
            </a:r>
          </a:p>
          <a:p>
            <a:endParaRPr lang="en-US" dirty="0" smtClean="0"/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13D8B-0707-4335-9684-8E79561D5DB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28DE68-BF0B-45D1-BFC4-5A1C395BF48D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4198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1CD66F-FF02-4064-A834-0A734F74B576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Finances</a:t>
            </a:r>
            <a:br>
              <a:rPr lang="en-US" smtClean="0"/>
            </a:br>
            <a:r>
              <a:rPr lang="en-US" smtClean="0"/>
              <a:t>F1 - Goal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Develop and implement strategies, procedures, and processes to effectively manage program expenditures and revenues.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Daily verification that job matches data base invoice data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Sales tracking and internal audit steps to confirm accuracy of invoice data base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Review and approval of purchases and payments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Weekly internal inventory of consumables including customer reports for transactional data special stocks (checks, labels, titles, etc.)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Analyze monthly program financial reports</a:t>
            </a:r>
          </a:p>
          <a:p>
            <a:pPr lvl="1"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</a:pPr>
            <a:endParaRPr lang="en-US" sz="2600" smtClean="0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DFDB1-81BF-4C01-ADB9-DD82C5D206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E5433E-71C3-47F1-B0A5-F7898024C1A3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560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3F99D3-1764-441C-8C31-98C922D1DFC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560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DD62EC-0C4A-4014-B15A-1A056C84EB3E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560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5EA743-B31D-4705-BF6C-D8BCC06E8C01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Mission and Authority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/>
              <a:t>BGS - The employees of Buildings and General Services work together to deliver quality services and provide facilities management, enabling government to fulfill its mission. </a:t>
            </a:r>
          </a:p>
          <a:p>
            <a:pPr eaLnBrk="1" hangingPunct="1"/>
            <a:r>
              <a:rPr lang="en-US" sz="2500" dirty="0" smtClean="0"/>
              <a:t>Print Shop - Provide state government with economical and convenient access to digital printing and lease copier services.</a:t>
            </a:r>
          </a:p>
          <a:p>
            <a:pPr eaLnBrk="1" hangingPunct="1"/>
            <a:r>
              <a:rPr lang="en-US" sz="2500" dirty="0" smtClean="0"/>
              <a:t>29 VSA §906 define authority and provisions for providing print services to state offices 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E0347-E87C-4F44-BB66-3CABBCF141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847BDA-014E-4449-869D-BD8AF33F712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301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0A32EA-8AE5-4068-A47C-AAA932E43062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301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82344B-E261-4255-AC5F-F8333F1C7A37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301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DBFD04-3A19-4938-8454-0C5C1F299F59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Finances</a:t>
            </a:r>
            <a:br>
              <a:rPr lang="en-US" dirty="0" smtClean="0"/>
            </a:br>
            <a:r>
              <a:rPr lang="en-US" dirty="0" smtClean="0"/>
              <a:t>F1 - Performance Measurement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533400" y="6248400"/>
            <a:ext cx="807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Internal Service Funds – Combined Print Shop and Convenience Copier Programs</a:t>
            </a:r>
          </a:p>
          <a:p>
            <a:pPr eaLnBrk="0" hangingPunct="0"/>
            <a:r>
              <a:rPr lang="en-US" sz="1400"/>
              <a:t>Target = BREAKEVEN</a:t>
            </a:r>
          </a:p>
          <a:p>
            <a:pPr eaLnBrk="0" hangingPunct="0"/>
            <a:endParaRPr lang="en-US" sz="1400"/>
          </a:p>
        </p:txBody>
      </p:sp>
      <p:graphicFrame>
        <p:nvGraphicFramePr>
          <p:cNvPr id="430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010340"/>
              </p:ext>
            </p:extLst>
          </p:nvPr>
        </p:nvGraphicFramePr>
        <p:xfrm>
          <a:off x="1246188" y="2097088"/>
          <a:ext cx="677068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Worksheet" r:id="rId3" imgW="7991420" imgH="4086225" progId="Excel.Sheet.8">
                  <p:embed/>
                </p:oleObj>
              </mc:Choice>
              <mc:Fallback>
                <p:oleObj name="Worksheet" r:id="rId3" imgW="7991420" imgH="408622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097088"/>
                        <a:ext cx="6770687" cy="346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2AC6C-DFE1-439A-AF90-ACBE790943D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6E8C3F-0205-4DF7-ABD8-1930089F18FE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4608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E3B5CA-F238-4488-8725-EA7DA36ADBBA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Finances</a:t>
            </a:r>
            <a:br>
              <a:rPr lang="en-US" smtClean="0"/>
            </a:br>
            <a:r>
              <a:rPr lang="en-US" smtClean="0"/>
              <a:t>F2 - Goal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Develop rates for services to cover program costs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Considerations for setting rates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Direct cost of consumables and equipment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Overhead costs 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Value-added services 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Desktop delivery for Montpelier and Waterbury complex customers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Single monthly summarized invoice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Comparison of rates and services to private sector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Vendors used in the past include:  Staples, FedEx/</a:t>
            </a:r>
            <a:r>
              <a:rPr lang="en-US" sz="1800" dirty="0" err="1" smtClean="0"/>
              <a:t>Kinkos</a:t>
            </a:r>
            <a:r>
              <a:rPr lang="en-US" sz="1800" dirty="0" smtClean="0"/>
              <a:t>, and Minuteman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A1E5F-4775-4135-B3DE-47D8DFEFE60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66997B-9D13-46AE-A9F2-316EBF3B2775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4403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8F1538-CDA8-4214-B91B-F42EA40993D4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4403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50C9D9-79DE-47BC-BCCB-E59F90A220AF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br>
              <a:rPr lang="en-US" dirty="0" smtClean="0"/>
            </a:br>
            <a:r>
              <a:rPr lang="en-US" dirty="0" smtClean="0"/>
              <a:t>F2 - Program Data</a:t>
            </a:r>
          </a:p>
        </p:txBody>
      </p:sp>
      <p:graphicFrame>
        <p:nvGraphicFramePr>
          <p:cNvPr id="5533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07911"/>
              </p:ext>
            </p:extLst>
          </p:nvPr>
        </p:nvGraphicFramePr>
        <p:xfrm>
          <a:off x="566738" y="1752600"/>
          <a:ext cx="8001000" cy="4102926"/>
        </p:xfrm>
        <a:graphic>
          <a:graphicData uri="http://schemas.openxmlformats.org/drawingml/2006/table">
            <a:tbl>
              <a:tblPr/>
              <a:tblGrid>
                <a:gridCol w="5148262"/>
                <a:gridCol w="2852738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FY2017 - Program Accumulated Deficit Reduction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Projected increase in Print Shop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Projected personal services savings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$ 30,000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Projected recovery of copiers expensed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$  20,000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Projected Income Increase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4" name="Rectangle 34"/>
          <p:cNvSpPr>
            <a:spLocks noChangeArrowheads="1"/>
          </p:cNvSpPr>
          <p:nvPr/>
        </p:nvSpPr>
        <p:spPr bwMode="auto">
          <a:xfrm>
            <a:off x="4440238" y="3246438"/>
            <a:ext cx="265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055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44056" name="Text Box 8"/>
          <p:cNvSpPr txBox="1">
            <a:spLocks noChangeArrowheads="1"/>
          </p:cNvSpPr>
          <p:nvPr/>
        </p:nvSpPr>
        <p:spPr bwMode="auto">
          <a:xfrm>
            <a:off x="533400" y="6144796"/>
            <a:ext cx="8077200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/>
              <a:t>Accumulated Deficit = $</a:t>
            </a:r>
            <a:r>
              <a:rPr lang="en-US" sz="1400" dirty="0" smtClean="0"/>
              <a:t>1,449,698</a:t>
            </a:r>
            <a:endParaRPr lang="en-US" sz="1400" dirty="0"/>
          </a:p>
          <a:p>
            <a:pPr eaLnBrk="0" hangingPunct="0"/>
            <a:r>
              <a:rPr lang="en-US" sz="1400" dirty="0" smtClean="0"/>
              <a:t>FY2016 = $106,503 Profit - FY2015 = $202,427 Profit - FY2014 = $207,911 Loss</a:t>
            </a:r>
          </a:p>
          <a:p>
            <a:pPr eaLnBrk="0" hangingPunct="0"/>
            <a:r>
              <a:rPr lang="en-US" sz="1400" dirty="0" smtClean="0"/>
              <a:t>FY2013 = $113,539 Loss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967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90FC4-3A10-4357-9E42-6C4311FE0089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710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C15655B-57B3-4C99-B482-BAFF6F97DB2E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710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A2E7AF-2D72-4DC9-ADAA-63F4E2AF7524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710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D7F4999-159E-46A1-8A38-0A80A7F99918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7109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7C289B-E486-447E-89E7-97D18EDC3CE9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Finances</a:t>
            </a:r>
            <a:br>
              <a:rPr lang="en-US" dirty="0" smtClean="0"/>
            </a:br>
            <a:r>
              <a:rPr lang="en-US" dirty="0" smtClean="0"/>
              <a:t>F-2 Program Information</a:t>
            </a: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05000"/>
            <a:ext cx="80010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 </a:t>
            </a:r>
            <a:r>
              <a:rPr lang="en-US" sz="2800" dirty="0" smtClean="0"/>
              <a:t>Rates are based on program cost</a:t>
            </a:r>
          </a:p>
          <a:p>
            <a:pPr lvl="1" eaLnBrk="1" hangingPunct="1"/>
            <a:r>
              <a:rPr lang="en-US" sz="2300" dirty="0" smtClean="0"/>
              <a:t>Includes free pick up and </a:t>
            </a:r>
            <a:r>
              <a:rPr lang="en-US" sz="2300" dirty="0"/>
              <a:t>delivery </a:t>
            </a:r>
            <a:r>
              <a:rPr lang="en-US" sz="2300" dirty="0" smtClean="0"/>
              <a:t>for 112 Washington County stops serviced by the BGS Postal Center</a:t>
            </a:r>
          </a:p>
        </p:txBody>
      </p:sp>
      <p:sp>
        <p:nvSpPr>
          <p:cNvPr id="47112" name="Text Box 5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graphicFrame>
        <p:nvGraphicFramePr>
          <p:cNvPr id="13365" name="Group 53"/>
          <p:cNvGraphicFramePr>
            <a:graphicFrameLocks noGrp="1"/>
          </p:cNvGraphicFramePr>
          <p:nvPr>
            <p:ph sz="half" idx="1"/>
          </p:nvPr>
        </p:nvGraphicFramePr>
        <p:xfrm>
          <a:off x="533400" y="4038600"/>
          <a:ext cx="8077200" cy="2011680"/>
        </p:xfrm>
        <a:graphic>
          <a:graphicData uri="http://schemas.openxmlformats.org/drawingml/2006/table">
            <a:tbl>
              <a:tblPr/>
              <a:tblGrid>
                <a:gridCol w="2667000"/>
                <a:gridCol w="1371600"/>
                <a:gridCol w="1295400"/>
                <a:gridCol w="1371600"/>
                <a:gridCol w="13716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Current cost for 8.5 X 11 (100% PCF/recycled paper)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Black Simplex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Black Duplex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 Simplex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 Duplex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BGS Print Shop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 5,000 for static print runs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3" name="Text Box 68"/>
          <p:cNvSpPr txBox="1">
            <a:spLocks noChangeArrowheads="1"/>
          </p:cNvSpPr>
          <p:nvPr/>
        </p:nvSpPr>
        <p:spPr bwMode="auto">
          <a:xfrm>
            <a:off x="304800" y="62484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Outside vendors typically add fee for 100% PCF/recycled </a:t>
            </a:r>
            <a:r>
              <a:rPr lang="en-US" sz="1600" dirty="0" smtClean="0"/>
              <a:t>paper</a:t>
            </a:r>
          </a:p>
          <a:p>
            <a:pPr eaLnBrk="0" hangingPunct="0"/>
            <a:r>
              <a:rPr lang="en-US" sz="1600" dirty="0" smtClean="0"/>
              <a:t>Static print run = print jobs requiring no off-line or manual finishing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4D19DA-0781-42D3-B855-C8F407A4A69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49E550-C8E6-416A-B2EC-08CD810F7EB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4915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44E7E1-CC48-4807-9211-2950108C663A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</a:t>
            </a:r>
            <a:br>
              <a:rPr lang="en-US" smtClean="0"/>
            </a:br>
            <a:r>
              <a:rPr lang="en-US" smtClean="0"/>
              <a:t>O1 - Goal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Effectively operate a centralized digital print shop to provide state agencies with consistently economical and timely printing and finishing services</a:t>
            </a:r>
          </a:p>
          <a:p>
            <a:pPr marL="742950" lvl="1" indent="-285750"/>
            <a:r>
              <a:rPr lang="en-US" dirty="0" smtClean="0"/>
              <a:t>Digital Publication Printing (including Print-on-Demand forms)</a:t>
            </a:r>
          </a:p>
          <a:p>
            <a:pPr marL="742950" lvl="1" indent="-285750"/>
            <a:r>
              <a:rPr lang="en-US" dirty="0" smtClean="0"/>
              <a:t>Digital Transactional (variable data) Printing (including print/mail)</a:t>
            </a:r>
          </a:p>
          <a:p>
            <a:pPr marL="742950" lvl="1" indent="-285750"/>
            <a:r>
              <a:rPr lang="en-US" dirty="0" smtClean="0"/>
              <a:t>Legislative Printing</a:t>
            </a:r>
          </a:p>
          <a:p>
            <a:endParaRPr lang="en-US" dirty="0" smtClean="0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9305A-A518-4FCA-AF92-36366AFF328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BA12D8-5DE3-475A-87D5-53CC3701F850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017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465515-EE12-4E1A-9A43-581F548DAA25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018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52C4CB7-AF04-48B3-8B81-EEE88FA7CBB8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018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17C401-1D3B-4FAA-AD74-B9F171183BC3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</a:t>
            </a:r>
            <a:br>
              <a:rPr lang="en-US" smtClean="0"/>
            </a:br>
            <a:r>
              <a:rPr lang="en-US" smtClean="0"/>
              <a:t>O1 - Program Measurement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graphicFrame>
        <p:nvGraphicFramePr>
          <p:cNvPr id="5018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82968"/>
              </p:ext>
            </p:extLst>
          </p:nvPr>
        </p:nvGraphicFramePr>
        <p:xfrm>
          <a:off x="792163" y="1901825"/>
          <a:ext cx="7546975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Worksheet" r:id="rId5" imgW="8048612" imgH="4229100" progId="Excel.Sheet.8">
                  <p:embed/>
                </p:oleObj>
              </mc:Choice>
              <mc:Fallback>
                <p:oleObj name="Worksheet" r:id="rId5" imgW="8048612" imgH="4229100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901825"/>
                        <a:ext cx="7546975" cy="396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Target = </a:t>
            </a:r>
            <a:r>
              <a:rPr lang="en-US" sz="1600" dirty="0" smtClean="0">
                <a:solidFill>
                  <a:schemeClr val="tx2"/>
                </a:solidFill>
              </a:rPr>
              <a:t>25,000,000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Equipment capacity = 84,000,000 (8.5x11 simplex/no finishing)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D1F04B-AAB0-47DA-AB19-F5EDAC3D928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6B162D-928A-49BD-B536-AC138B1A0F45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5325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B6185F-4984-4811-AB38-B0FBEB1FAA4B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5325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F7C670-FF4A-467C-9507-60CE74CFE03A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499FE2-0F1A-4FF8-AAC4-730AA3917D47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  <a:br>
              <a:rPr lang="en-US" smtClean="0"/>
            </a:br>
            <a:r>
              <a:rPr lang="en-US" smtClean="0"/>
              <a:t>O1 - Program Data</a:t>
            </a:r>
          </a:p>
        </p:txBody>
      </p:sp>
      <p:sp>
        <p:nvSpPr>
          <p:cNvPr id="53255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graphicFrame>
        <p:nvGraphicFramePr>
          <p:cNvPr id="53256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4561122"/>
              </p:ext>
            </p:extLst>
          </p:nvPr>
        </p:nvGraphicFramePr>
        <p:xfrm>
          <a:off x="814388" y="1936750"/>
          <a:ext cx="75374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" name="Worksheet" r:id="rId4" imgW="7962824" imgH="4343400" progId="Excel.Sheet.8">
                  <p:embed/>
                </p:oleObj>
              </mc:Choice>
              <mc:Fallback>
                <p:oleObj name="Worksheet" r:id="rId4" imgW="7962824" imgH="4343400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936750"/>
                        <a:ext cx="7537450" cy="411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760282-5D5B-42FA-9A54-4BDD29D19B5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245E7D-E2BD-4EB7-8074-7649CAC6775E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5734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97E93B-622F-4549-A72D-034CDB72CB65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5734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D70E7B-18D8-4A0F-9DF8-9B623DCDC53C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5734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3482B51-A481-4888-96EA-B8B082591A1E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  <a:br>
              <a:rPr lang="en-US" smtClean="0"/>
            </a:br>
            <a:r>
              <a:rPr lang="en-US" smtClean="0"/>
              <a:t>O1 - Program Information</a:t>
            </a:r>
          </a:p>
        </p:txBody>
      </p:sp>
      <p:sp>
        <p:nvSpPr>
          <p:cNvPr id="57356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33400" y="6248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Job Samples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99" y="1752600"/>
            <a:ext cx="1114154" cy="19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image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752600"/>
            <a:ext cx="11353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image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53" y="1752600"/>
            <a:ext cx="2509520" cy="326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9527"/>
            <a:ext cx="2309590" cy="299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88" y="3047190"/>
            <a:ext cx="2303712" cy="311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36" y="3620772"/>
            <a:ext cx="1894864" cy="24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1" y="1981200"/>
            <a:ext cx="1038579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138612"/>
            <a:ext cx="17430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83749-DB22-4F96-8438-8846860D89F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</a:t>
            </a:r>
            <a:br>
              <a:rPr lang="en-US" smtClean="0"/>
            </a:br>
            <a:r>
              <a:rPr lang="en-US" smtClean="0"/>
              <a:t>O2 - Goal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Effectively manage a state-wide copier lease program</a:t>
            </a:r>
          </a:p>
          <a:p>
            <a:pPr lvl="1" eaLnBrk="1" hangingPunct="1"/>
            <a:r>
              <a:rPr lang="en-US" sz="2400" dirty="0" smtClean="0"/>
              <a:t>Generate quotes upon request</a:t>
            </a:r>
          </a:p>
          <a:p>
            <a:pPr lvl="1" eaLnBrk="1" hangingPunct="1"/>
            <a:r>
              <a:rPr lang="en-US" sz="2400" dirty="0" smtClean="0"/>
              <a:t>Develop 3-year lease agreement for each purchase</a:t>
            </a:r>
          </a:p>
          <a:p>
            <a:pPr lvl="1"/>
            <a:r>
              <a:rPr lang="en-US" sz="2400" dirty="0" smtClean="0"/>
              <a:t>Enter details into copier tracking database for asset tracking and information security (of hard-drives)</a:t>
            </a:r>
          </a:p>
          <a:p>
            <a:pPr lvl="1"/>
            <a:r>
              <a:rPr lang="en-US" sz="2400" dirty="0" smtClean="0"/>
              <a:t>Generate monthly billing data </a:t>
            </a:r>
            <a:r>
              <a:rPr lang="en-US" sz="2400"/>
              <a:t>for </a:t>
            </a:r>
            <a:r>
              <a:rPr lang="en-US" sz="2400" smtClean="0"/>
              <a:t>368 </a:t>
            </a:r>
            <a:r>
              <a:rPr lang="en-US" sz="2400" dirty="0" smtClean="0"/>
              <a:t>statewide copiers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5A6761-C32B-499A-997D-164FE8807FC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71C860-0BC0-40F1-B776-E1F5AB0F75AF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041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295551-EF36-4187-8792-1AE62520F224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042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5DD9F1-3E39-443B-B174-06CDE2A02469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042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8684FB-9634-4B2B-9530-FFFA0A43BEB4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Summary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/>
              <a:t>Successes for </a:t>
            </a:r>
            <a:r>
              <a:rPr lang="en-US" sz="2800" dirty="0" smtClean="0"/>
              <a:t>FY2016</a:t>
            </a:r>
          </a:p>
          <a:p>
            <a:pPr lvl="1"/>
            <a:r>
              <a:rPr lang="en-US" dirty="0" smtClean="0"/>
              <a:t>VTAX project – Phase II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Phase II print/mail documents setup and absorbed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All Tax inserting absorbed</a:t>
            </a:r>
          </a:p>
          <a:p>
            <a:pPr marL="746125" lvl="1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Sales increased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 smtClean="0"/>
              <a:t> All DCF/ADPC printing absorbed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Vermont Health Connect notices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Tax print/mail documents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781587-D113-4226-91F9-C8131ECC81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88F4C4A-72AE-4B03-BDC4-533E0D1CC1C4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662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8FDDD5-1377-437A-B5FB-DAAD3D243808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Centralized program to serve state agencies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Secure and economical digital printing and finishing services with quick turn-around for the Central Vermont service areas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Secure and economical transactional data design and digital printing services 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Transitioned from DII to BGS Print Shop in 2008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Secure mailings with 100% </a:t>
            </a:r>
            <a:r>
              <a:rPr lang="en-US" sz="2200" dirty="0" smtClean="0"/>
              <a:t>integrity on inserting for health </a:t>
            </a:r>
            <a:r>
              <a:rPr lang="en-US" sz="2200" dirty="0"/>
              <a:t>notices, tax documents</a:t>
            </a:r>
            <a:r>
              <a:rPr lang="en-US" sz="2200" dirty="0" smtClean="0"/>
              <a:t>, etc.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Print on Demand forms services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Overnight Legislative Printing services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Contract awarded to BGS Print Shop in 1997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Economical lease copier services</a:t>
            </a:r>
          </a:p>
          <a:p>
            <a:pPr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5A6761-C32B-499A-997D-164FE8807FC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041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71C860-0BC0-40F1-B776-E1F5AB0F75AF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041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295551-EF36-4187-8792-1AE62520F224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042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5DD9F1-3E39-443B-B174-06CDE2A02469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042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8684FB-9634-4B2B-9530-FFFA0A43BEB4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Summary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/>
              <a:t>Successes for </a:t>
            </a:r>
            <a:r>
              <a:rPr lang="en-US" sz="2800" dirty="0" smtClean="0"/>
              <a:t>FY2016</a:t>
            </a:r>
          </a:p>
          <a:p>
            <a:pPr marL="746125" lvl="1" indent="-228600" eaLnBrk="1" hangingPunct="1">
              <a:lnSpc>
                <a:spcPct val="90000"/>
              </a:lnSpc>
            </a:pPr>
            <a:r>
              <a:rPr lang="en-US" dirty="0"/>
              <a:t> Print/Postal integration – Phase </a:t>
            </a:r>
            <a:r>
              <a:rPr lang="en-US" dirty="0" smtClean="0"/>
              <a:t>II </a:t>
            </a:r>
            <a:r>
              <a:rPr lang="en-US" dirty="0"/>
              <a:t>complete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dirty="0" smtClean="0"/>
              <a:t> Inserters moved to final locations</a:t>
            </a:r>
          </a:p>
          <a:p>
            <a:pPr marL="746125" lvl="1" indent="-228600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Continually evolving QA processes are proving to be very successful</a:t>
            </a:r>
          </a:p>
          <a:p>
            <a:pPr lvl="1"/>
            <a:r>
              <a:rPr lang="en-US" dirty="0" smtClean="0"/>
              <a:t>Planet </a:t>
            </a:r>
            <a:r>
              <a:rPr lang="en-US" dirty="0"/>
              <a:t>Press applications developed for </a:t>
            </a:r>
            <a:r>
              <a:rPr lang="en-US" sz="2400" dirty="0"/>
              <a:t>100% integrity inserting 	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Monthly DCF/ADPC variable length notice</a:t>
            </a:r>
          </a:p>
          <a:p>
            <a:pPr marL="746125" lvl="1" indent="-228600" eaLnBrk="1" hangingPunct="1">
              <a:lnSpc>
                <a:spcPct val="90000"/>
              </a:lnSpc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  <p:extLst>
      <p:ext uri="{BB962C8B-B14F-4D97-AF65-F5344CB8AC3E}">
        <p14:creationId xmlns:p14="http://schemas.microsoft.com/office/powerpoint/2010/main" val="37343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54931-F49E-456D-BE4B-10BCB1A3354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D57B53-CE1F-4FF9-B0B0-5DB3AF7DBFED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144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E4E3B2-FFEA-42D5-A857-1B38CCF69D70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144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1ED71D-6DA8-4919-BBAA-91CC191155A8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144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2F52A4-3CF2-4AB9-B75B-471B27FBA7A7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Summary</a:t>
            </a:r>
          </a:p>
        </p:txBody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105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Program 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Operations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 smtClean="0"/>
              <a:t> Addressing the accumulated deficit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 smtClean="0"/>
              <a:t> Customer base limited to state agencies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 smtClean="0"/>
              <a:t> Paperless society goals continue to decrease print volumes throughout the industry</a:t>
            </a:r>
          </a:p>
          <a:p>
            <a:pPr marL="746125" lvl="1" indent="-228600" eaLnBrk="1" hangingPunct="1">
              <a:lnSpc>
                <a:spcPct val="90000"/>
              </a:lnSpc>
            </a:pPr>
            <a:endParaRPr lang="en-US" sz="27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144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6FEB2-07CA-4995-ADE9-74521732097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6064ED-108A-448C-A29A-E350EA3CA618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246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BB1230-4CC5-4ACD-9C7B-57B2F4214B09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246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1767CA-7401-42E1-97C9-742BF26CB1DF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246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ED8763-C8B3-45F6-97E0-AE2200E73155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Summary</a:t>
            </a:r>
          </a:p>
        </p:txBody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105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Program 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Static rates despite increasing salary, equipment, and service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Equipment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 smtClean="0"/>
              <a:t> Increasing maintenance and consumable costs (some related to aging equipment)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Current storage area located within VSARA Records Warehouse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2472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9F4350-E165-4BFA-BF41-5E74BC9556E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349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A7C463-8BD3-48B8-BCC6-970BD3E4ED75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6349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E0A23E-B854-40C5-BE7A-85A433F39DF2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6349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E5378CA-E818-4B81-A9B7-89FD97C5BC1B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6349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86C9E4-8834-4CEE-8958-634CFB5F9020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634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Summary</a:t>
            </a:r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Program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Equipment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100" dirty="0" smtClean="0"/>
              <a:t> </a:t>
            </a:r>
            <a:r>
              <a:rPr lang="en-US" sz="2400" dirty="0" smtClean="0"/>
              <a:t>Consider replacement of Bourg collator – limited service available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Consider lower cost replacements for Xerox printers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 smtClean="0"/>
              <a:t> Consider replacing or phasing out LM20 sealers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Expand inserting services </a:t>
            </a:r>
          </a:p>
          <a:p>
            <a:pPr marL="1531938" lvl="3" indent="-228600" eaLnBrk="1" hangingPunct="1">
              <a:lnSpc>
                <a:spcPct val="90000"/>
              </a:lnSpc>
            </a:pPr>
            <a:r>
              <a:rPr lang="en-US" sz="2100" dirty="0"/>
              <a:t> </a:t>
            </a:r>
            <a:r>
              <a:rPr lang="en-US" sz="2100" dirty="0" smtClean="0"/>
              <a:t>Will facilitate phasing out LM20 sealers</a:t>
            </a:r>
          </a:p>
          <a:p>
            <a:pPr marL="1531938" lvl="3" indent="-228600" eaLnBrk="1" hangingPunct="1">
              <a:lnSpc>
                <a:spcPct val="90000"/>
              </a:lnSpc>
            </a:pPr>
            <a:r>
              <a:rPr lang="en-US" sz="2100" dirty="0"/>
              <a:t> </a:t>
            </a:r>
            <a:r>
              <a:rPr lang="en-US" sz="2100" dirty="0" smtClean="0"/>
              <a:t>Provide redundancy in services</a:t>
            </a:r>
          </a:p>
        </p:txBody>
      </p:sp>
      <p:sp>
        <p:nvSpPr>
          <p:cNvPr id="63496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0C21D-015E-4374-BD92-5BA3B6611ED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451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EBAF31-A8FB-4C7B-B231-21AF7C705E1D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6451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436C50-4593-45EB-9C9E-FF6C869C1561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6451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2A0D25-8001-48EC-B573-906410DE4D9B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940748B-01B3-4585-B51C-545189461113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Summary</a:t>
            </a:r>
          </a:p>
        </p:txBody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Program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Workflow and Services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400" dirty="0"/>
              <a:t> Consider software purchase to streamline  workflows and eliminate reliance on outside IT operations to correct forms driven </a:t>
            </a:r>
            <a:r>
              <a:rPr lang="en-US" sz="2400" dirty="0" smtClean="0"/>
              <a:t>workflow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Expand customer base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100" dirty="0" smtClean="0"/>
              <a:t> </a:t>
            </a:r>
            <a:r>
              <a:rPr lang="en-US" sz="2400" dirty="0" smtClean="0"/>
              <a:t>Work with Postal Center to educate customers on print/mail design and potential cost savings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400" dirty="0"/>
              <a:t> </a:t>
            </a:r>
            <a:r>
              <a:rPr lang="en-US" sz="2400" dirty="0" err="1" smtClean="0"/>
              <a:t>VTax</a:t>
            </a:r>
            <a:r>
              <a:rPr lang="en-US" sz="2400" dirty="0" smtClean="0"/>
              <a:t> – Phase III project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endParaRPr lang="en-US" sz="2100" dirty="0" smtClean="0"/>
          </a:p>
        </p:txBody>
      </p:sp>
      <p:sp>
        <p:nvSpPr>
          <p:cNvPr id="64520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0C21D-015E-4374-BD92-5BA3B6611ED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451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EBAF31-A8FB-4C7B-B231-21AF7C705E1D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451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436C50-4593-45EB-9C9E-FF6C869C1561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451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2A0D25-8001-48EC-B573-906410DE4D9B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940748B-01B3-4585-B51C-545189461113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Summary</a:t>
            </a:r>
          </a:p>
        </p:txBody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Program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Expand print/mail jobs processed through Planet Press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Reduces integrity issues with insert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 jobs included in automated billing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Eliminate labor intensive manual billing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endParaRPr lang="en-US" sz="2100" dirty="0" smtClean="0"/>
          </a:p>
        </p:txBody>
      </p:sp>
      <p:sp>
        <p:nvSpPr>
          <p:cNvPr id="64520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  <p:extLst>
      <p:ext uri="{BB962C8B-B14F-4D97-AF65-F5344CB8AC3E}">
        <p14:creationId xmlns:p14="http://schemas.microsoft.com/office/powerpoint/2010/main" val="34423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F66D-183F-4DCC-AFE1-DE15E293116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656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1143-0DA9-468B-92EB-B34244425073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6656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76F9B-8559-4C8C-A5B2-BB0C2520B986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6656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753423-9E6A-454E-AE50-82D8323DF77F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30A42-EA5C-4D0A-9859-229FAF6F97F2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feedback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676400"/>
            <a:ext cx="8001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“You </a:t>
            </a:r>
            <a:r>
              <a:rPr lang="en-US" sz="2000" dirty="0"/>
              <a:t>guys are awesome.  Thank you so much</a:t>
            </a:r>
            <a:r>
              <a:rPr lang="en-US" sz="2000" dirty="0" smtClean="0"/>
              <a:t>!”</a:t>
            </a:r>
          </a:p>
          <a:p>
            <a:pPr marL="438150" lvl="1" indent="0">
              <a:buNone/>
            </a:pPr>
            <a:r>
              <a:rPr lang="en-US" sz="1600" b="1" dirty="0" smtClean="0"/>
              <a:t>Judy </a:t>
            </a:r>
            <a:r>
              <a:rPr lang="en-US" sz="1600" b="1" dirty="0"/>
              <a:t>Eastman, MV Unit Supervisor</a:t>
            </a:r>
            <a:endParaRPr lang="en-US" sz="1600" b="1" dirty="0" smtClean="0"/>
          </a:p>
          <a:p>
            <a:pPr marL="438150" lvl="1" indent="0">
              <a:buNone/>
            </a:pPr>
            <a:r>
              <a:rPr lang="en-US" sz="1600" b="1" dirty="0" smtClean="0"/>
              <a:t>Department of Motor Vehicles</a:t>
            </a:r>
          </a:p>
          <a:p>
            <a:pPr marL="438150" lvl="1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000" dirty="0" smtClean="0"/>
              <a:t>“Thanks </a:t>
            </a:r>
            <a:r>
              <a:rPr lang="en-US" sz="2000" dirty="0"/>
              <a:t>again for your speedy, excellent work, guys</a:t>
            </a:r>
            <a:r>
              <a:rPr lang="en-US" sz="2000" dirty="0" smtClean="0"/>
              <a:t>!</a:t>
            </a:r>
            <a:r>
              <a:rPr lang="en-US" sz="2000" b="1" dirty="0" smtClean="0"/>
              <a:t>”</a:t>
            </a:r>
            <a:endParaRPr lang="en-US" sz="2000" dirty="0"/>
          </a:p>
          <a:p>
            <a:pPr marL="438150" lvl="1" indent="0">
              <a:buNone/>
            </a:pPr>
            <a:r>
              <a:rPr lang="en-US" sz="1600" b="1" dirty="0"/>
              <a:t>Rochelle Skinner, Parks Sales &amp; Service Manager</a:t>
            </a:r>
          </a:p>
          <a:p>
            <a:pPr marL="438150" lvl="1" indent="0">
              <a:buNone/>
            </a:pPr>
            <a:r>
              <a:rPr lang="en-US" sz="1600" b="1" dirty="0"/>
              <a:t>Vermont State </a:t>
            </a:r>
            <a:r>
              <a:rPr lang="en-US" sz="1600" b="1" dirty="0" smtClean="0"/>
              <a:t>Parks</a:t>
            </a:r>
          </a:p>
          <a:p>
            <a:pPr marL="438150" lvl="1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000" dirty="0" smtClean="0"/>
              <a:t>“As </a:t>
            </a:r>
            <a:r>
              <a:rPr lang="en-US" sz="2000" dirty="0"/>
              <a:t>always, I thank you all at the Print Shop and Postal Center for helping us with a print and mail issue, I appreciate the help with problem solving, and the support</a:t>
            </a:r>
            <a:r>
              <a:rPr lang="en-US" sz="2000" dirty="0" smtClean="0"/>
              <a:t>.”</a:t>
            </a:r>
            <a:endParaRPr lang="en-US" sz="2000" dirty="0"/>
          </a:p>
          <a:p>
            <a:pPr marL="438150" lvl="1" indent="0">
              <a:buNone/>
            </a:pPr>
            <a:r>
              <a:rPr lang="en-US" sz="1600" b="1" dirty="0" smtClean="0"/>
              <a:t>John Booth</a:t>
            </a:r>
          </a:p>
          <a:p>
            <a:pPr marL="438150" lvl="1" indent="0">
              <a:buNone/>
            </a:pPr>
            <a:r>
              <a:rPr lang="en-US" sz="1600" b="1" dirty="0" smtClean="0"/>
              <a:t>Treasurer’s Office</a:t>
            </a:r>
            <a:endParaRPr lang="en-US" sz="16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  <p:extLst>
      <p:ext uri="{BB962C8B-B14F-4D97-AF65-F5344CB8AC3E}">
        <p14:creationId xmlns:p14="http://schemas.microsoft.com/office/powerpoint/2010/main" val="1279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feedback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65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F66D-183F-4DCC-AFE1-DE15E293116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656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1143-0DA9-468B-92EB-B34244425073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6656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76F9B-8559-4C8C-A5B2-BB0C2520B986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6656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753423-9E6A-454E-AE50-82D8323DF77F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30A42-EA5C-4D0A-9859-229FAF6F97F2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66738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z="2000" dirty="0">
                <a:latin typeface="+mn-lt"/>
              </a:rPr>
              <a:t>“You have no idea how much we appreciate the quick turn-around on these!!</a:t>
            </a:r>
          </a:p>
          <a:p>
            <a:pPr lvl="0" eaLnBrk="0" hangingPunct="0"/>
            <a:r>
              <a:rPr lang="en-US" altLang="en-US" sz="2000" dirty="0" smtClean="0">
                <a:latin typeface="+mn-lt"/>
              </a:rPr>
              <a:t>Thank </a:t>
            </a:r>
            <a:r>
              <a:rPr lang="en-US" altLang="en-US" sz="2000" dirty="0">
                <a:latin typeface="+mn-lt"/>
              </a:rPr>
              <a:t>you very much!!”</a:t>
            </a:r>
          </a:p>
          <a:p>
            <a:pPr lvl="1" eaLnBrk="0" hangingPunct="0"/>
            <a:r>
              <a:rPr lang="en-US" altLang="en-US" b="1" dirty="0" smtClean="0">
                <a:latin typeface="+mn-lt"/>
              </a:rPr>
              <a:t>Christian </a:t>
            </a:r>
            <a:r>
              <a:rPr lang="en-US" altLang="en-US" b="1" dirty="0" err="1">
                <a:latin typeface="+mn-lt"/>
              </a:rPr>
              <a:t>Gilcris</a:t>
            </a:r>
            <a:r>
              <a:rPr lang="en-US" altLang="en-US" b="1" dirty="0">
                <a:latin typeface="+mn-lt"/>
              </a:rPr>
              <a:t>, Operations Unit</a:t>
            </a:r>
          </a:p>
          <a:p>
            <a:pPr lvl="1" eaLnBrk="0" hangingPunct="0"/>
            <a:r>
              <a:rPr lang="en-US" altLang="en-US" b="1" dirty="0">
                <a:latin typeface="+mn-lt"/>
              </a:rPr>
              <a:t>VT Office of Child </a:t>
            </a:r>
            <a:r>
              <a:rPr lang="en-US" altLang="en-US" b="1" dirty="0" smtClean="0">
                <a:latin typeface="+mn-lt"/>
              </a:rPr>
              <a:t>Support</a:t>
            </a:r>
          </a:p>
          <a:p>
            <a:pPr lvl="1" eaLnBrk="0" hangingPunct="0"/>
            <a:endParaRPr lang="en-US" altLang="en-US" b="1" dirty="0">
              <a:latin typeface="+mn-lt"/>
            </a:endParaRPr>
          </a:p>
          <a:p>
            <a:pPr eaLnBrk="0" hangingPunct="0"/>
            <a:r>
              <a:rPr lang="en-US" dirty="0" smtClean="0"/>
              <a:t>“You </a:t>
            </a:r>
            <a:r>
              <a:rPr lang="en-US" dirty="0"/>
              <a:t>ALL are FABULOUS. You make my job so much easier. I can’t tell you how much I appreciate the cooperation and all around professionalism…I know I ask for things at the drop of a hat and you always </a:t>
            </a:r>
            <a:r>
              <a:rPr lang="en-US" dirty="0" smtClean="0"/>
              <a:t>deliver.”</a:t>
            </a:r>
          </a:p>
          <a:p>
            <a:pPr lvl="1"/>
            <a:r>
              <a:rPr lang="en-US" b="1" dirty="0"/>
              <a:t>Janet </a:t>
            </a:r>
            <a:r>
              <a:rPr lang="en-US" b="1" dirty="0" err="1" smtClean="0"/>
              <a:t>Paré</a:t>
            </a:r>
            <a:r>
              <a:rPr lang="en-US" b="1" dirty="0" smtClean="0"/>
              <a:t>, Benefits </a:t>
            </a:r>
            <a:r>
              <a:rPr lang="en-US" b="1" dirty="0"/>
              <a:t>Program </a:t>
            </a:r>
            <a:r>
              <a:rPr lang="en-US" b="1" dirty="0" smtClean="0"/>
              <a:t>Administrator</a:t>
            </a:r>
          </a:p>
          <a:p>
            <a:pPr lvl="1"/>
            <a:r>
              <a:rPr lang="en-US" b="1" dirty="0" smtClean="0"/>
              <a:t>Agency of Human Services</a:t>
            </a:r>
            <a:endParaRPr lang="en-US" b="1" dirty="0"/>
          </a:p>
          <a:p>
            <a:pPr eaLnBrk="0" hangingPunct="0"/>
            <a:endParaRPr lang="en-US" dirty="0"/>
          </a:p>
          <a:p>
            <a:pPr eaLnBrk="0" hangingPunct="0"/>
            <a:endParaRPr lang="en-US" altLang="en-US" b="1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feedback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65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F66D-183F-4DCC-AFE1-DE15E293116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656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1143-0DA9-468B-92EB-B34244425073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656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76F9B-8559-4C8C-A5B2-BB0C2520B986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656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753423-9E6A-454E-AE50-82D8323DF77F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30A42-EA5C-4D0A-9859-229FAF6F97F2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66738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“Great </a:t>
            </a:r>
            <a:r>
              <a:rPr lang="en-US" sz="2000" dirty="0"/>
              <a:t>job everybody</a:t>
            </a:r>
            <a:r>
              <a:rPr lang="en-US" sz="2000" dirty="0" smtClean="0"/>
              <a:t>!...It </a:t>
            </a:r>
            <a:r>
              <a:rPr lang="en-US" sz="2000" dirty="0"/>
              <a:t>would have crippled us right now if we didn’t have your help on this. Thank you so much!! You guys are the BEST</a:t>
            </a:r>
            <a:r>
              <a:rPr lang="en-US" sz="2000" dirty="0" smtClean="0"/>
              <a:t>!”</a:t>
            </a:r>
            <a:endParaRPr lang="en-US" sz="2000" dirty="0"/>
          </a:p>
          <a:p>
            <a:pPr lvl="1"/>
            <a:r>
              <a:rPr lang="en-US" b="1" dirty="0"/>
              <a:t>Tammy Sink, Director Application &amp; Document Processing Center</a:t>
            </a:r>
          </a:p>
          <a:p>
            <a:pPr lvl="1"/>
            <a:r>
              <a:rPr lang="en-US" b="1" dirty="0"/>
              <a:t>Department for Children and Families </a:t>
            </a:r>
            <a:endParaRPr lang="en-US" altLang="en-US" b="1" dirty="0"/>
          </a:p>
          <a:p>
            <a:pPr eaLnBrk="0" hangingPunct="0"/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THANK YOU SO </a:t>
            </a:r>
            <a:r>
              <a:rPr lang="en-US" dirty="0" smtClean="0"/>
              <a:t>MUCH… </a:t>
            </a:r>
            <a:r>
              <a:rPr lang="en-US" dirty="0"/>
              <a:t>I thought it didn’t hurt to ask.  I am glad it worked out.  There will </a:t>
            </a:r>
            <a:r>
              <a:rPr lang="en-US" dirty="0" smtClean="0"/>
              <a:t>[be] lots </a:t>
            </a:r>
            <a:r>
              <a:rPr lang="en-US" dirty="0"/>
              <a:t>of happy Vermonters tomorrow</a:t>
            </a:r>
            <a:r>
              <a:rPr lang="en-US" dirty="0" smtClean="0"/>
              <a:t>.”</a:t>
            </a:r>
            <a:r>
              <a:rPr lang="en-US" dirty="0"/>
              <a:t>  </a:t>
            </a:r>
          </a:p>
          <a:p>
            <a:pPr lvl="1"/>
            <a:r>
              <a:rPr lang="en-US" b="1" dirty="0" smtClean="0"/>
              <a:t>Cindy </a:t>
            </a:r>
            <a:r>
              <a:rPr lang="en-US" b="1" dirty="0"/>
              <a:t>Olson</a:t>
            </a:r>
            <a:endParaRPr lang="en-US" dirty="0"/>
          </a:p>
          <a:p>
            <a:pPr lvl="1"/>
            <a:r>
              <a:rPr lang="en-US" b="1" dirty="0"/>
              <a:t>Vermont Health </a:t>
            </a:r>
            <a:r>
              <a:rPr lang="en-US" b="1" dirty="0" smtClean="0"/>
              <a:t>Connect</a:t>
            </a:r>
            <a:endParaRPr lang="en-US" b="1" dirty="0"/>
          </a:p>
          <a:p>
            <a:pPr eaLnBrk="0" hangingPunct="0"/>
            <a:endParaRPr lang="en-US" dirty="0"/>
          </a:p>
          <a:p>
            <a:pPr eaLnBrk="0" hangingPunct="0"/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feedback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65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F66D-183F-4DCC-AFE1-DE15E293116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656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1143-0DA9-468B-92EB-B34244425073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656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76F9B-8559-4C8C-A5B2-BB0C2520B986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656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753423-9E6A-454E-AE50-82D8323DF77F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30A42-EA5C-4D0A-9859-229FAF6F97F2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66738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“We </a:t>
            </a:r>
            <a:r>
              <a:rPr lang="en-US" sz="2000" dirty="0"/>
              <a:t>haven’t spoken recently but you have done several posters for us recently, the Cancer Plan, ADAP Substance Abuse Prevention. I am so pleased with how they look I often suggest that people consider posters when we are working on other communication pieces. You are fast and produce a good product</a:t>
            </a:r>
            <a:r>
              <a:rPr lang="en-US" sz="2000" dirty="0" smtClean="0"/>
              <a:t>.”</a:t>
            </a:r>
            <a:endParaRPr lang="en-US" sz="2000" dirty="0"/>
          </a:p>
          <a:p>
            <a:pPr lvl="1"/>
            <a:r>
              <a:rPr lang="en-US" b="1" dirty="0"/>
              <a:t>Kathleen Horton, Communication &amp; Marketing </a:t>
            </a:r>
            <a:r>
              <a:rPr lang="en-US" b="1" dirty="0" err="1" smtClean="0"/>
              <a:t>Coord</a:t>
            </a:r>
            <a:r>
              <a:rPr lang="en-US" b="1" dirty="0" smtClean="0"/>
              <a:t>.</a:t>
            </a:r>
            <a:endParaRPr lang="en-US" b="1" dirty="0"/>
          </a:p>
          <a:p>
            <a:pPr lvl="1"/>
            <a:r>
              <a:rPr lang="en-US" b="1" dirty="0"/>
              <a:t>Vermont Department of Health </a:t>
            </a:r>
            <a:endParaRPr lang="en-US" b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“Thanks </a:t>
            </a:r>
            <a:r>
              <a:rPr lang="en-US" dirty="0"/>
              <a:t>for being thorough. And thanks for the nice print job. You folks do good work over there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b="1" dirty="0"/>
              <a:t>Erik </a:t>
            </a:r>
            <a:r>
              <a:rPr lang="en-US" b="1" dirty="0" err="1"/>
              <a:t>Filkorn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Vermont Agency of Transportation  </a:t>
            </a:r>
          </a:p>
          <a:p>
            <a:pPr eaLnBrk="0" hangingPunct="0"/>
            <a:endParaRPr lang="en-US" dirty="0"/>
          </a:p>
          <a:p>
            <a:pPr eaLnBrk="0" hangingPunct="0"/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AB744-E7A9-45A7-B807-1695D08A33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B15A317-FE53-4728-A24A-B9F56455B87B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3752C4-0E25-4DE1-8E79-EFEA7A057D8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765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E21E6A-A9D5-4A8F-B8FE-429FBBA29037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7653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A467FC6-A6F8-4A4B-BE00-969EDBA6581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</a:t>
            </a:r>
          </a:p>
        </p:txBody>
      </p:sp>
      <p:sp>
        <p:nvSpPr>
          <p:cNvPr id="2765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7662" cy="4267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11 full time employees</a:t>
            </a:r>
          </a:p>
          <a:p>
            <a:pPr eaLnBrk="1" hangingPunct="1"/>
            <a:r>
              <a:rPr lang="en-US" sz="2400" dirty="0" smtClean="0"/>
              <a:t>High speed digital printing</a:t>
            </a:r>
          </a:p>
          <a:p>
            <a:pPr lvl="1" eaLnBrk="1" hangingPunct="1"/>
            <a:r>
              <a:rPr lang="en-US" sz="2000" dirty="0"/>
              <a:t>Over </a:t>
            </a:r>
            <a:r>
              <a:rPr lang="en-US" sz="2000" dirty="0" smtClean="0"/>
              <a:t>4,600 publication print </a:t>
            </a:r>
            <a:r>
              <a:rPr lang="en-US" sz="2000" dirty="0"/>
              <a:t>jobs </a:t>
            </a:r>
            <a:r>
              <a:rPr lang="en-US" sz="2000" dirty="0" smtClean="0"/>
              <a:t>processed in FY2016 with an average turn around time </a:t>
            </a:r>
            <a:r>
              <a:rPr lang="en-US" sz="2000" dirty="0"/>
              <a:t>of </a:t>
            </a:r>
            <a:r>
              <a:rPr lang="en-US" sz="2000" dirty="0" smtClean="0"/>
              <a:t>2.7 </a:t>
            </a:r>
            <a:r>
              <a:rPr lang="en-US" sz="2000" dirty="0"/>
              <a:t>days</a:t>
            </a:r>
          </a:p>
          <a:p>
            <a:pPr eaLnBrk="1" hangingPunct="1"/>
            <a:r>
              <a:rPr lang="en-US" sz="2400" dirty="0" smtClean="0"/>
              <a:t>Fully automated digital workflow for publication printing</a:t>
            </a:r>
          </a:p>
          <a:p>
            <a:pPr lvl="1" eaLnBrk="1" hangingPunct="1"/>
            <a:r>
              <a:rPr lang="en-US" sz="2000" dirty="0" smtClean="0"/>
              <a:t>Receive customer files electronically</a:t>
            </a:r>
          </a:p>
          <a:p>
            <a:pPr lvl="1" eaLnBrk="1" hangingPunct="1"/>
            <a:r>
              <a:rPr lang="en-US" sz="2000" dirty="0" smtClean="0"/>
              <a:t>Generate proofs in PDF format</a:t>
            </a:r>
          </a:p>
          <a:p>
            <a:pPr lvl="1" eaLnBrk="1" hangingPunct="1"/>
            <a:r>
              <a:rPr lang="en-US" sz="2000" dirty="0" smtClean="0"/>
              <a:t>Transmit to customer electronically for approval</a:t>
            </a:r>
          </a:p>
          <a:p>
            <a:pPr lvl="1" eaLnBrk="1" hangingPunct="1"/>
            <a:r>
              <a:rPr lang="en-US" sz="2000" dirty="0" smtClean="0"/>
              <a:t>Send approved PDF file to digital printer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533400" y="6248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100% Process Chlorine Free (PCF) and recycled paper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feedback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6656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F66D-183F-4DCC-AFE1-DE15E293116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656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9C1143-0DA9-468B-92EB-B34244425073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6656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176F9B-8559-4C8C-A5B2-BB0C2520B986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6656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753423-9E6A-454E-AE50-82D8323DF77F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30A42-EA5C-4D0A-9859-229FAF6F97F2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66738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“I </a:t>
            </a:r>
            <a:r>
              <a:rPr lang="en-US" alt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just heard that you figured out a way to add barcoding to ESD’s notice runs.  F A N T A S T I C news!  </a:t>
            </a:r>
            <a:endParaRPr lang="en-US" altLang="en-US" sz="11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altLang="en-US" sz="11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I’d </a:t>
            </a:r>
            <a:r>
              <a:rPr lang="en-US" alt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like to know more about what you did/how you did this in case there’s a learning opportunity here.  To think you fixed this quickly vs. taking up “6-8 months” of IT time is nearly miraculous.  </a:t>
            </a:r>
            <a:endParaRPr lang="en-US" altLang="en-US" sz="11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altLang="en-US" sz="11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Thank-you </a:t>
            </a:r>
            <a:r>
              <a:rPr lang="en-US" alt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Thank-you</a:t>
            </a:r>
            <a:r>
              <a:rPr lang="en-US" alt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Thank-you</a:t>
            </a:r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!”</a:t>
            </a:r>
          </a:p>
          <a:p>
            <a:pPr lvl="1" eaLnBrk="0" hangingPunct="0"/>
            <a:r>
              <a:rPr lang="en-US" b="1" dirty="0" smtClean="0"/>
              <a:t>Bob Hammerl</a:t>
            </a:r>
          </a:p>
          <a:p>
            <a:pPr lvl="1" eaLnBrk="0" hangingPunct="0"/>
            <a:r>
              <a:rPr lang="en-US" altLang="en-US" b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DCF/ESD/ADPC</a:t>
            </a:r>
            <a:endParaRPr lang="en-US" alt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1B5D6-133D-487E-8170-0AB2FFD7FED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867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4E195FA-5892-4A37-B7CB-FDCA8CFBC9B1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867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30DE01-9D66-447F-959F-569D113D45A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867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25DB83-3880-44DE-973B-0184D2AA0F53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C01EC8-3647-443C-B6A9-F68992E403F4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 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4386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Job Types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Client Case Files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Post Cards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NCR Forms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Newsletters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Self-Mailers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Posters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Print-on-Demand Forms</a:t>
            </a:r>
          </a:p>
          <a:p>
            <a:pPr marL="1139825" lvl="2" indent="-285750" eaLnBrk="1" hangingPunct="1">
              <a:lnSpc>
                <a:spcPct val="90000"/>
              </a:lnSpc>
            </a:pPr>
            <a:r>
              <a:rPr lang="en-US" sz="2000" dirty="0" smtClean="0"/>
              <a:t>Over 620 active master forms on file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Transactional Data – over 150 job formats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Bound or Stitched Reports and Booklets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 smtClean="0"/>
              <a:t>Inserting w/assembly &amp; inspection options 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48112" cy="28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9C374-2CD2-46C4-A09D-1A762A51F27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76B3D8-D8B9-4A1D-8C70-86CD6B6BF5E4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599"/>
            <a:ext cx="7967662" cy="4492625"/>
          </a:xfrm>
        </p:spPr>
        <p:txBody>
          <a:bodyPr/>
          <a:lstStyle/>
          <a:p>
            <a:r>
              <a:rPr lang="en-US" sz="2800" dirty="0" smtClean="0"/>
              <a:t>Transactional data printing</a:t>
            </a:r>
          </a:p>
          <a:p>
            <a:pPr lvl="1"/>
            <a:r>
              <a:rPr lang="en-US" sz="2400" dirty="0" smtClean="0"/>
              <a:t>Merge of mainframe data with forms overlay</a:t>
            </a:r>
          </a:p>
          <a:p>
            <a:pPr lvl="2"/>
            <a:r>
              <a:rPr lang="en-US" dirty="0" smtClean="0"/>
              <a:t>DMV Titles, Licenses, and Registration Renewals</a:t>
            </a:r>
          </a:p>
          <a:p>
            <a:pPr lvl="2"/>
            <a:r>
              <a:rPr lang="en-US" dirty="0" smtClean="0"/>
              <a:t>Checks for Tax and DCF program (OCS, Fuel, etc.)</a:t>
            </a:r>
          </a:p>
          <a:p>
            <a:pPr lvl="2"/>
            <a:r>
              <a:rPr lang="en-US" dirty="0" smtClean="0"/>
              <a:t>Financial reports for Tax, OCS, DMV, and DCF programs </a:t>
            </a:r>
          </a:p>
          <a:p>
            <a:pPr lvl="2"/>
            <a:r>
              <a:rPr lang="en-US" sz="2400" dirty="0" smtClean="0"/>
              <a:t>FY2016 over 32,270 </a:t>
            </a:r>
            <a:r>
              <a:rPr lang="en-US" sz="2400" dirty="0"/>
              <a:t>print jobs generated sales of </a:t>
            </a:r>
            <a:r>
              <a:rPr lang="en-US" sz="2400" dirty="0" smtClean="0"/>
              <a:t>$309,563 (16% </a:t>
            </a:r>
            <a:r>
              <a:rPr lang="en-US" sz="2400" dirty="0"/>
              <a:t>of </a:t>
            </a:r>
            <a:r>
              <a:rPr lang="en-US" sz="2400" dirty="0" smtClean="0"/>
              <a:t>total sales)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9C374-2CD2-46C4-A09D-1A762A51F27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76B3D8-D8B9-4A1D-8C70-86CD6B6BF5E4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599"/>
            <a:ext cx="7967662" cy="4492625"/>
          </a:xfrm>
        </p:spPr>
        <p:txBody>
          <a:bodyPr/>
          <a:lstStyle/>
          <a:p>
            <a:r>
              <a:rPr lang="en-US" sz="2800" dirty="0" smtClean="0"/>
              <a:t>Transactional data printing</a:t>
            </a:r>
          </a:p>
          <a:p>
            <a:pPr lvl="1"/>
            <a:r>
              <a:rPr lang="en-US" sz="2400" dirty="0" smtClean="0"/>
              <a:t>Mail merge for print/mail jobs</a:t>
            </a:r>
          </a:p>
          <a:p>
            <a:pPr lvl="2"/>
            <a:r>
              <a:rPr lang="en-US" sz="2100" dirty="0" smtClean="0"/>
              <a:t>Word/Excel merges</a:t>
            </a:r>
          </a:p>
          <a:p>
            <a:pPr lvl="2"/>
            <a:r>
              <a:rPr lang="en-US" sz="2100" dirty="0" smtClean="0"/>
              <a:t>PDF/Excel merges (through InDesign)</a:t>
            </a:r>
          </a:p>
          <a:p>
            <a:pPr lvl="1"/>
            <a:r>
              <a:rPr lang="en-US" sz="2400" dirty="0" smtClean="0"/>
              <a:t>Planet Press processing for insert jobs</a:t>
            </a:r>
          </a:p>
          <a:p>
            <a:pPr lvl="2"/>
            <a:r>
              <a:rPr lang="en-US" sz="2100" dirty="0" smtClean="0"/>
              <a:t>Apply sequence number to facilitate QC processes</a:t>
            </a:r>
          </a:p>
          <a:p>
            <a:pPr lvl="2"/>
            <a:r>
              <a:rPr lang="en-US" sz="2100" dirty="0" smtClean="0"/>
              <a:t>Apply barcode to facilitate inserter integrity</a:t>
            </a:r>
          </a:p>
          <a:p>
            <a:pPr lvl="3"/>
            <a:r>
              <a:rPr lang="en-US" sz="1800" dirty="0" smtClean="0"/>
              <a:t>Especially critical to protect confidential information</a:t>
            </a:r>
          </a:p>
          <a:p>
            <a:pPr lvl="4"/>
            <a:r>
              <a:rPr lang="en-US" sz="1800" dirty="0" smtClean="0"/>
              <a:t>Data/information protected by HIPPA</a:t>
            </a:r>
          </a:p>
          <a:p>
            <a:pPr lvl="4"/>
            <a:r>
              <a:rPr lang="en-US" sz="1800" dirty="0" smtClean="0"/>
              <a:t>Taxpayer information protected by IRS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  <p:extLst>
      <p:ext uri="{BB962C8B-B14F-4D97-AF65-F5344CB8AC3E}">
        <p14:creationId xmlns:p14="http://schemas.microsoft.com/office/powerpoint/2010/main" val="359486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E5AF0-A233-4B38-A73D-E243C1A08D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2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6C0124-BFFB-4D66-8DC0-D75F9CA23BF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0723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D27BEE-5198-4A94-94B4-4E7A89EFFDE1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072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4603F2-2DE1-417D-85D2-835074986B8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0725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0CC415-4D41-4A12-B876-54294F61326C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Overview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Legislative Printing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2nd shift printing and processing to generate bills, calendars, and journals for the next business day (held contract since 2005)</a:t>
            </a:r>
          </a:p>
          <a:p>
            <a:pPr lvl="1" eaLnBrk="1" hangingPunct="1"/>
            <a:r>
              <a:rPr lang="en-US" sz="2400" dirty="0" smtClean="0"/>
              <a:t>FY2016 sales of</a:t>
            </a:r>
            <a:r>
              <a:rPr lang="en-US" sz="2400" dirty="0"/>
              <a:t> </a:t>
            </a:r>
            <a:r>
              <a:rPr lang="en-US" sz="2400" dirty="0" smtClean="0"/>
              <a:t>$68,832 (4% </a:t>
            </a:r>
            <a:r>
              <a:rPr lang="en-US" sz="2400" dirty="0"/>
              <a:t>of total sales)</a:t>
            </a:r>
          </a:p>
          <a:p>
            <a:pPr eaLnBrk="1" hangingPunct="1"/>
            <a:r>
              <a:rPr lang="en-US" sz="2800" dirty="0" smtClean="0"/>
              <a:t>368 Convenience copiers statewide</a:t>
            </a:r>
          </a:p>
          <a:p>
            <a:pPr lvl="1" eaLnBrk="1" hangingPunct="1"/>
            <a:r>
              <a:rPr lang="en-US" sz="2400" dirty="0" smtClean="0"/>
              <a:t>Allows agencies and departments to distribute costs over three years</a:t>
            </a:r>
          </a:p>
          <a:p>
            <a:pPr lvl="1" eaLnBrk="1" hangingPunct="1"/>
            <a:r>
              <a:rPr lang="en-US" sz="2400" dirty="0" smtClean="0"/>
              <a:t>Avoids capital leases</a:t>
            </a:r>
          </a:p>
          <a:p>
            <a:pPr lvl="1"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Char char="n"/>
            </a:pPr>
            <a:endParaRPr lang="en-US" sz="2400" dirty="0" smtClean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564D61-30CA-4B3D-BA29-C464425D0D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225CF2-8EC2-45DA-875F-E18B5DF839D7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FE71B9-5E94-4475-8E99-67FD49CB98A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A032FD-E1B4-4B7E-A40D-61CD3F1CFC72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9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B113EE-CD50-4129-86B0-56DBD26893BA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Overview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1676400"/>
            <a:ext cx="79581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Finishing and Binding Services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Inserting </a:t>
            </a:r>
          </a:p>
          <a:p>
            <a:pPr marL="1139825" lvl="2" indent="-285750" eaLnBrk="1" hangingPunct="1">
              <a:lnSpc>
                <a:spcPct val="90000"/>
              </a:lnSpc>
            </a:pPr>
            <a:r>
              <a:rPr lang="en-US" sz="1500" dirty="0" smtClean="0"/>
              <a:t>2D Barcode options with 100% integrity</a:t>
            </a:r>
          </a:p>
          <a:p>
            <a:pPr marL="1139825" lvl="2" indent="-285750" eaLnBrk="1" hangingPunct="1">
              <a:lnSpc>
                <a:spcPct val="90000"/>
              </a:lnSpc>
            </a:pPr>
            <a:r>
              <a:rPr lang="en-US" sz="1500" dirty="0" smtClean="0"/>
              <a:t>Selection option for flyer or return envelope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Folding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Stapling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Punching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Cutting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Collating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Tape/Coil Binding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Laminating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Foam core mounting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Packaging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Numbering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1800" dirty="0" smtClean="0"/>
              <a:t>Pressure fold and seal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05600" y="2286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Print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10703</TotalTime>
  <Words>1983</Words>
  <Application>Microsoft Office PowerPoint</Application>
  <PresentationFormat>On-screen Show (4:3)</PresentationFormat>
  <Paragraphs>514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Profile</vt:lpstr>
      <vt:lpstr>Worksheet</vt:lpstr>
      <vt:lpstr>Microsoft Excel 97-2003 Worksheet</vt:lpstr>
      <vt:lpstr>PowerPoint Presentation</vt:lpstr>
      <vt:lpstr>Mission and Authority</vt:lpstr>
      <vt:lpstr>Program Overview</vt:lpstr>
      <vt:lpstr>Program Overview</vt:lpstr>
      <vt:lpstr>Program Overview </vt:lpstr>
      <vt:lpstr>Program Overview</vt:lpstr>
      <vt:lpstr>Program Overview</vt:lpstr>
      <vt:lpstr>Program Overview</vt:lpstr>
      <vt:lpstr>Program Overview</vt:lpstr>
      <vt:lpstr>Key Result Areas</vt:lpstr>
      <vt:lpstr>People P1 - Goal</vt:lpstr>
      <vt:lpstr>People P1 - Performance Measurement</vt:lpstr>
      <vt:lpstr>People P2 - Goal</vt:lpstr>
      <vt:lpstr>Communications C1 - Goal</vt:lpstr>
      <vt:lpstr>Communications C2 - Goal</vt:lpstr>
      <vt:lpstr>Communications C3 - Goal</vt:lpstr>
      <vt:lpstr>Communications C4 - Goal</vt:lpstr>
      <vt:lpstr>Communications C5 - Goal</vt:lpstr>
      <vt:lpstr>Finances F1 - Goal</vt:lpstr>
      <vt:lpstr>Finances F1 - Performance Measurement</vt:lpstr>
      <vt:lpstr>Finances F2 - Goal</vt:lpstr>
      <vt:lpstr>Finances F2 - Program Data</vt:lpstr>
      <vt:lpstr>Finances F-2 Program Information</vt:lpstr>
      <vt:lpstr>Operations O1 - Goal</vt:lpstr>
      <vt:lpstr>Operations  O1 - Program Measurement</vt:lpstr>
      <vt:lpstr>Operations O1 - Program Data</vt:lpstr>
      <vt:lpstr>Operations O1 - Program Information</vt:lpstr>
      <vt:lpstr>Operations O2 - Goal</vt:lpstr>
      <vt:lpstr>Program Summary</vt:lpstr>
      <vt:lpstr>Program Summary</vt:lpstr>
      <vt:lpstr>Program Summary</vt:lpstr>
      <vt:lpstr>Program Summary</vt:lpstr>
      <vt:lpstr>Program Summary</vt:lpstr>
      <vt:lpstr>Program Summary</vt:lpstr>
      <vt:lpstr>Program Summary</vt:lpstr>
      <vt:lpstr>Customer feedback</vt:lpstr>
      <vt:lpstr>Customer feedback</vt:lpstr>
      <vt:lpstr>Customer feedback</vt:lpstr>
      <vt:lpstr>Customer feedback</vt:lpstr>
      <vt:lpstr>Customer feedback</vt:lpstr>
    </vt:vector>
  </TitlesOfParts>
  <Company>Vermont Department of Buildings and General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</dc:creator>
  <cp:lastModifiedBy>Lamos, Terry</cp:lastModifiedBy>
  <cp:revision>442</cp:revision>
  <cp:lastPrinted>2015-01-29T20:56:29Z</cp:lastPrinted>
  <dcterms:created xsi:type="dcterms:W3CDTF">2008-06-21T04:05:01Z</dcterms:created>
  <dcterms:modified xsi:type="dcterms:W3CDTF">2016-09-28T11:44:26Z</dcterms:modified>
</cp:coreProperties>
</file>