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382" r:id="rId2"/>
    <p:sldId id="278" r:id="rId3"/>
    <p:sldId id="347" r:id="rId4"/>
    <p:sldId id="360" r:id="rId5"/>
    <p:sldId id="377" r:id="rId6"/>
    <p:sldId id="366" r:id="rId7"/>
    <p:sldId id="378" r:id="rId8"/>
    <p:sldId id="380" r:id="rId9"/>
    <p:sldId id="301" r:id="rId10"/>
    <p:sldId id="348" r:id="rId11"/>
    <p:sldId id="349" r:id="rId12"/>
    <p:sldId id="371" r:id="rId13"/>
    <p:sldId id="350" r:id="rId14"/>
    <p:sldId id="351" r:id="rId15"/>
    <p:sldId id="353" r:id="rId16"/>
    <p:sldId id="372" r:id="rId17"/>
    <p:sldId id="352" r:id="rId18"/>
    <p:sldId id="375" r:id="rId19"/>
    <p:sldId id="354" r:id="rId20"/>
    <p:sldId id="374" r:id="rId21"/>
    <p:sldId id="381" r:id="rId22"/>
    <p:sldId id="357" r:id="rId23"/>
    <p:sldId id="355" r:id="rId24"/>
    <p:sldId id="328" r:id="rId25"/>
    <p:sldId id="359" r:id="rId26"/>
    <p:sldId id="346" r:id="rId27"/>
    <p:sldId id="356" r:id="rId28"/>
    <p:sldId id="453" r:id="rId29"/>
    <p:sldId id="454" r:id="rId30"/>
    <p:sldId id="358" r:id="rId31"/>
    <p:sldId id="455" r:id="rId32"/>
    <p:sldId id="395" r:id="rId33"/>
    <p:sldId id="396" r:id="rId34"/>
    <p:sldId id="397" r:id="rId35"/>
    <p:sldId id="398" r:id="rId36"/>
    <p:sldId id="399" r:id="rId37"/>
    <p:sldId id="411" r:id="rId38"/>
    <p:sldId id="425" r:id="rId39"/>
    <p:sldId id="426" r:id="rId40"/>
    <p:sldId id="440" r:id="rId41"/>
    <p:sldId id="442" r:id="rId42"/>
    <p:sldId id="445" r:id="rId43"/>
    <p:sldId id="444" r:id="rId44"/>
    <p:sldId id="452" r:id="rId45"/>
    <p:sldId id="376" r:id="rId46"/>
    <p:sldId id="427" r:id="rId47"/>
    <p:sldId id="460" r:id="rId48"/>
    <p:sldId id="462" r:id="rId49"/>
    <p:sldId id="461" r:id="rId50"/>
    <p:sldId id="337" r:id="rId51"/>
    <p:sldId id="447" r:id="rId52"/>
    <p:sldId id="294" r:id="rId53"/>
    <p:sldId id="286" r:id="rId54"/>
    <p:sldId id="393" r:id="rId55"/>
    <p:sldId id="424" r:id="rId56"/>
    <p:sldId id="448" r:id="rId57"/>
    <p:sldId id="449" r:id="rId58"/>
    <p:sldId id="450" r:id="rId59"/>
    <p:sldId id="451" r:id="rId60"/>
    <p:sldId id="456" r:id="rId61"/>
    <p:sldId id="457" r:id="rId62"/>
    <p:sldId id="458" r:id="rId6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C64"/>
    <a:srgbClr val="00A0E1"/>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4211" autoAdjust="0"/>
  </p:normalViewPr>
  <p:slideViewPr>
    <p:cSldViewPr>
      <p:cViewPr varScale="1">
        <p:scale>
          <a:sx n="75" d="100"/>
          <a:sy n="75" d="100"/>
        </p:scale>
        <p:origin x="-10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1405152224824"/>
          <c:y val="5.9196617336152953E-2"/>
          <c:w val="0.6381733021077286"/>
          <c:h val="0.85412262156448704"/>
        </c:manualLayout>
      </c:layout>
      <c:barChart>
        <c:barDir val="col"/>
        <c:grouping val="clustered"/>
        <c:varyColors val="0"/>
        <c:ser>
          <c:idx val="0"/>
          <c:order val="0"/>
          <c:tx>
            <c:strRef>
              <c:f>Sheet1!$A$2</c:f>
              <c:strCache>
                <c:ptCount val="1"/>
                <c:pt idx="0">
                  <c:v>FY12</c:v>
                </c:pt>
              </c:strCache>
            </c:strRef>
          </c:tx>
          <c:spPr>
            <a:solidFill>
              <a:srgbClr val="FF0000"/>
            </a:solidFill>
            <a:ln w="12673">
              <a:solidFill>
                <a:schemeClr val="tx1"/>
              </a:solidFill>
              <a:prstDash val="solid"/>
            </a:ln>
          </c:spPr>
          <c:invertIfNegative val="0"/>
          <c:dLbls>
            <c:dLbl>
              <c:idx val="0"/>
              <c:layout>
                <c:manualLayout>
                  <c:x val="-1.7670837618910167E-3"/>
                  <c:y val="0.3670324872757246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7325346565934185E-3"/>
                  <c:y val="0.3961028012184679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2315089331928411E-2"/>
                  <c:y val="0.21216429629464634"/>
                </c:manualLayout>
              </c:layout>
              <c:spPr>
                <a:noFill/>
                <a:ln w="25346">
                  <a:noFill/>
                </a:ln>
              </c:spPr>
              <c:txPr>
                <a:bodyPr rot="5400000" vert="horz"/>
                <a:lstStyle/>
                <a:p>
                  <a:pPr algn="l">
                    <a:defRPr sz="1400" b="0" i="0" u="none" strike="noStrike" baseline="0">
                      <a:solidFill>
                        <a:schemeClr val="tx1"/>
                      </a:solidFill>
                      <a:latin typeface="Verdana"/>
                      <a:ea typeface="Verdana"/>
                      <a:cs typeface="Verdana"/>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346">
                <a:noFill/>
              </a:ln>
            </c:spPr>
            <c:txPr>
              <a:bodyPr rot="5400000" vert="horz"/>
              <a:lstStyle/>
              <a:p>
                <a:pPr algn="ctr">
                  <a:defRPr sz="14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Revenue</c:v>
                </c:pt>
                <c:pt idx="1">
                  <c:v>Expenditures</c:v>
                </c:pt>
                <c:pt idx="2">
                  <c:v>Profit /(Loss)</c:v>
                </c:pt>
              </c:strCache>
            </c:strRef>
          </c:cat>
          <c:val>
            <c:numRef>
              <c:f>Sheet1!$B$2:$D$2</c:f>
              <c:numCache>
                <c:formatCode>"$"#,##0_);[Red]\("$"#,##0\)</c:formatCode>
                <c:ptCount val="3"/>
                <c:pt idx="0">
                  <c:v>2837663</c:v>
                </c:pt>
                <c:pt idx="1">
                  <c:v>2869547</c:v>
                </c:pt>
                <c:pt idx="2">
                  <c:v>-31884</c:v>
                </c:pt>
              </c:numCache>
            </c:numRef>
          </c:val>
        </c:ser>
        <c:ser>
          <c:idx val="1"/>
          <c:order val="1"/>
          <c:tx>
            <c:strRef>
              <c:f>Sheet1!$A$3</c:f>
              <c:strCache>
                <c:ptCount val="1"/>
                <c:pt idx="0">
                  <c:v>FY13</c:v>
                </c:pt>
              </c:strCache>
            </c:strRef>
          </c:tx>
          <c:spPr>
            <a:solidFill>
              <a:srgbClr val="FFC000"/>
            </a:solidFill>
            <a:ln w="12673">
              <a:solidFill>
                <a:schemeClr val="tx1"/>
              </a:solidFill>
              <a:prstDash val="solid"/>
            </a:ln>
          </c:spPr>
          <c:invertIfNegative val="0"/>
          <c:dLbls>
            <c:dLbl>
              <c:idx val="0"/>
              <c:layout>
                <c:manualLayout>
                  <c:x val="2.1051624442176391E-3"/>
                  <c:y val="0.278040739957010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3732657439001007E-3"/>
                  <c:y val="0.28788225729209665"/>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403378912718244E-2"/>
                  <c:y val="-6.6911759792402187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46">
                <a:noFill/>
              </a:ln>
            </c:spPr>
            <c:txPr>
              <a:bodyPr rot="5400000" vert="horz"/>
              <a:lstStyle/>
              <a:p>
                <a:pPr algn="ctr">
                  <a:defRPr sz="1400" b="0" i="0" u="none" strike="noStrike" baseline="0">
                    <a:solidFill>
                      <a:schemeClr val="tx1"/>
                    </a:solidFill>
                    <a:latin typeface="Verdana"/>
                    <a:ea typeface="Verdana"/>
                    <a:cs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Revenue</c:v>
                </c:pt>
                <c:pt idx="1">
                  <c:v>Expenditures</c:v>
                </c:pt>
                <c:pt idx="2">
                  <c:v>Profit /(Loss)</c:v>
                </c:pt>
              </c:strCache>
            </c:strRef>
          </c:cat>
          <c:val>
            <c:numRef>
              <c:f>Sheet1!$B$3:$D$3</c:f>
              <c:numCache>
                <c:formatCode>"$"#,##0_);[Red]\("$"#,##0\)</c:formatCode>
                <c:ptCount val="3"/>
                <c:pt idx="0">
                  <c:v>1818642</c:v>
                </c:pt>
                <c:pt idx="1">
                  <c:v>1692324</c:v>
                </c:pt>
                <c:pt idx="2">
                  <c:v>126317</c:v>
                </c:pt>
              </c:numCache>
            </c:numRef>
          </c:val>
        </c:ser>
        <c:ser>
          <c:idx val="2"/>
          <c:order val="2"/>
          <c:tx>
            <c:strRef>
              <c:f>Sheet1!$A$4</c:f>
              <c:strCache>
                <c:ptCount val="1"/>
                <c:pt idx="0">
                  <c:v>FY14</c:v>
                </c:pt>
              </c:strCache>
            </c:strRef>
          </c:tx>
          <c:spPr>
            <a:solidFill>
              <a:srgbClr val="FFFF00"/>
            </a:solidFill>
            <a:ln w="12673">
              <a:solidFill>
                <a:schemeClr val="tx1"/>
              </a:solidFill>
              <a:prstDash val="solid"/>
            </a:ln>
          </c:spPr>
          <c:invertIfNegative val="0"/>
          <c:dLbls>
            <c:dLbl>
              <c:idx val="0"/>
              <c:layout>
                <c:manualLayout>
                  <c:x val="-2.233020793441821E-3"/>
                  <c:y val="0.3515464032342500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2890636848011815E-3"/>
                  <c:y val="0.3194781097907322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0182954570954481E-3"/>
                  <c:y val="0.20933521923620935"/>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_);[Red]\(\$#,##0\)" sourceLinked="0"/>
            <c:spPr>
              <a:noFill/>
              <a:ln w="25346">
                <a:noFill/>
              </a:ln>
            </c:spPr>
            <c:txPr>
              <a:bodyPr rot="5400000" vert="horz"/>
              <a:lstStyle/>
              <a:p>
                <a:pPr algn="ctr">
                  <a:defRPr sz="14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Revenue</c:v>
                </c:pt>
                <c:pt idx="1">
                  <c:v>Expenditures</c:v>
                </c:pt>
                <c:pt idx="2">
                  <c:v>Profit /(Loss)</c:v>
                </c:pt>
              </c:strCache>
            </c:strRef>
          </c:cat>
          <c:val>
            <c:numRef>
              <c:f>Sheet1!$B$4:$D$4</c:f>
              <c:numCache>
                <c:formatCode>"$"#,##0_);[Red]\("$"#,##0\)</c:formatCode>
                <c:ptCount val="3"/>
                <c:pt idx="0">
                  <c:v>2846295</c:v>
                </c:pt>
                <c:pt idx="1">
                  <c:v>2878249</c:v>
                </c:pt>
                <c:pt idx="2">
                  <c:v>-31954</c:v>
                </c:pt>
              </c:numCache>
            </c:numRef>
          </c:val>
        </c:ser>
        <c:ser>
          <c:idx val="3"/>
          <c:order val="3"/>
          <c:tx>
            <c:strRef>
              <c:f>Sheet1!$A$5</c:f>
              <c:strCache>
                <c:ptCount val="1"/>
                <c:pt idx="0">
                  <c:v>FY15</c:v>
                </c:pt>
              </c:strCache>
            </c:strRef>
          </c:tx>
          <c:spPr>
            <a:solidFill>
              <a:srgbClr val="00DC64"/>
            </a:solidFill>
            <a:ln w="12673">
              <a:solidFill>
                <a:schemeClr val="tx1"/>
              </a:solidFill>
              <a:prstDash val="solid"/>
            </a:ln>
          </c:spPr>
          <c:invertIfNegative val="0"/>
          <c:dLbls>
            <c:dLbl>
              <c:idx val="0"/>
              <c:layout>
                <c:manualLayout>
                  <c:x val="-5.4002213212233832E-3"/>
                  <c:y val="0.3234988479097520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8389561826848002E-3"/>
                  <c:y val="0.3945636993395637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0538048154142177E-3"/>
                  <c:y val="-9.473098040962701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46">
                <a:noFill/>
              </a:ln>
            </c:spPr>
            <c:txPr>
              <a:bodyPr rot="5400000" vert="horz"/>
              <a:lstStyle/>
              <a:p>
                <a:pPr algn="ctr">
                  <a:defRPr sz="1400" b="0" i="0" u="none" strike="noStrike" baseline="0">
                    <a:solidFill>
                      <a:schemeClr val="tx1"/>
                    </a:solidFill>
                    <a:latin typeface="Verdana"/>
                    <a:ea typeface="Verdana"/>
                    <a:cs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Revenue</c:v>
                </c:pt>
                <c:pt idx="1">
                  <c:v>Expenditures</c:v>
                </c:pt>
                <c:pt idx="2">
                  <c:v>Profit /(Loss)</c:v>
                </c:pt>
              </c:strCache>
            </c:strRef>
          </c:cat>
          <c:val>
            <c:numRef>
              <c:f>Sheet1!$B$5:$D$5</c:f>
              <c:numCache>
                <c:formatCode>"$"#,##0_);[Red]\("$"#,##0\)</c:formatCode>
                <c:ptCount val="3"/>
                <c:pt idx="0">
                  <c:v>4148544</c:v>
                </c:pt>
                <c:pt idx="1">
                  <c:v>4118840</c:v>
                </c:pt>
                <c:pt idx="2">
                  <c:v>29703</c:v>
                </c:pt>
              </c:numCache>
            </c:numRef>
          </c:val>
        </c:ser>
        <c:ser>
          <c:idx val="4"/>
          <c:order val="4"/>
          <c:tx>
            <c:strRef>
              <c:f>Sheet1!$A$6</c:f>
              <c:strCache>
                <c:ptCount val="1"/>
                <c:pt idx="0">
                  <c:v>FY16</c:v>
                </c:pt>
              </c:strCache>
            </c:strRef>
          </c:tx>
          <c:spPr>
            <a:solidFill>
              <a:srgbClr val="00A0E1"/>
            </a:solidFill>
            <a:ln>
              <a:solidFill>
                <a:srgbClr val="000000"/>
              </a:solidFill>
            </a:ln>
          </c:spPr>
          <c:invertIfNegative val="0"/>
          <c:dLbls>
            <c:dLbl>
              <c:idx val="2"/>
              <c:layout>
                <c:manualLayout>
                  <c:x val="1.5658640647513149E-3"/>
                  <c:y val="0.20933521923620935"/>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b="0" i="0" baseline="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Sheet1!$B$6:$D$6</c:f>
              <c:numCache>
                <c:formatCode>"$"#,##0_);[Red]\("$"#,##0\)</c:formatCode>
                <c:ptCount val="3"/>
                <c:pt idx="0">
                  <c:v>1928258</c:v>
                </c:pt>
                <c:pt idx="1">
                  <c:v>1947593</c:v>
                </c:pt>
                <c:pt idx="2">
                  <c:v>-19335.189999999999</c:v>
                </c:pt>
              </c:numCache>
            </c:numRef>
          </c:val>
        </c:ser>
        <c:dLbls>
          <c:showLegendKey val="0"/>
          <c:showVal val="0"/>
          <c:showCatName val="0"/>
          <c:showSerName val="0"/>
          <c:showPercent val="0"/>
          <c:showBubbleSize val="0"/>
        </c:dLbls>
        <c:gapWidth val="150"/>
        <c:axId val="57635584"/>
        <c:axId val="57637120"/>
      </c:barChart>
      <c:catAx>
        <c:axId val="57635584"/>
        <c:scaling>
          <c:orientation val="minMax"/>
        </c:scaling>
        <c:delete val="0"/>
        <c:axPos val="b"/>
        <c:numFmt formatCode="General" sourceLinked="1"/>
        <c:majorTickMark val="out"/>
        <c:minorTickMark val="none"/>
        <c:tickLblPos val="nextTo"/>
        <c:spPr>
          <a:ln w="3168">
            <a:solidFill>
              <a:schemeClr val="tx1"/>
            </a:solidFill>
            <a:prstDash val="solid"/>
          </a:ln>
        </c:spPr>
        <c:txPr>
          <a:bodyPr rot="0" vert="horz"/>
          <a:lstStyle/>
          <a:p>
            <a:pPr>
              <a:defRPr sz="1447" b="1" i="0" u="none" strike="noStrike" baseline="0">
                <a:solidFill>
                  <a:schemeClr val="tx1"/>
                </a:solidFill>
                <a:latin typeface="Verdana"/>
                <a:ea typeface="Verdana"/>
                <a:cs typeface="Verdana"/>
              </a:defRPr>
            </a:pPr>
            <a:endParaRPr lang="en-US"/>
          </a:p>
        </c:txPr>
        <c:crossAx val="57637120"/>
        <c:crosses val="autoZero"/>
        <c:auto val="1"/>
        <c:lblAlgn val="ctr"/>
        <c:lblOffset val="300"/>
        <c:tickLblSkip val="1"/>
        <c:tickMarkSkip val="1"/>
        <c:noMultiLvlLbl val="0"/>
      </c:catAx>
      <c:valAx>
        <c:axId val="57637120"/>
        <c:scaling>
          <c:orientation val="minMax"/>
          <c:min val="-200000"/>
        </c:scaling>
        <c:delete val="0"/>
        <c:axPos val="l"/>
        <c:majorGridlines>
          <c:spPr>
            <a:ln w="3168">
              <a:solidFill>
                <a:schemeClr val="tx1"/>
              </a:solidFill>
              <a:prstDash val="solid"/>
            </a:ln>
          </c:spPr>
        </c:majorGridlines>
        <c:numFmt formatCode="&quot;$&quot;#,##0_);[Red]\(&quot;$&quot;#,##0\)" sourceLinked="1"/>
        <c:majorTickMark val="out"/>
        <c:minorTickMark val="none"/>
        <c:tickLblPos val="nextTo"/>
        <c:spPr>
          <a:ln w="3168">
            <a:solidFill>
              <a:schemeClr val="tx1"/>
            </a:solidFill>
            <a:prstDash val="solid"/>
          </a:ln>
        </c:spPr>
        <c:txPr>
          <a:bodyPr rot="0" vert="horz"/>
          <a:lstStyle/>
          <a:p>
            <a:pPr>
              <a:defRPr sz="1646" b="1" i="0" u="none" strike="noStrike" baseline="0">
                <a:solidFill>
                  <a:schemeClr val="tx1"/>
                </a:solidFill>
                <a:latin typeface="Verdana"/>
                <a:ea typeface="Verdana"/>
                <a:cs typeface="Verdana"/>
              </a:defRPr>
            </a:pPr>
            <a:endParaRPr lang="en-US"/>
          </a:p>
        </c:txPr>
        <c:crossAx val="57635584"/>
        <c:crosses val="autoZero"/>
        <c:crossBetween val="between"/>
      </c:valAx>
      <c:spPr>
        <a:noFill/>
        <a:ln w="12673">
          <a:solidFill>
            <a:schemeClr val="tx1"/>
          </a:solidFill>
          <a:prstDash val="solid"/>
        </a:ln>
      </c:spPr>
    </c:plotArea>
    <c:legend>
      <c:legendPos val="r"/>
      <c:layout>
        <c:manualLayout>
          <c:xMode val="edge"/>
          <c:yMode val="edge"/>
          <c:x val="0.87236533957845463"/>
          <c:y val="0.3509513742071883"/>
          <c:w val="0.1130460149499333"/>
          <c:h val="0.37346334183474938"/>
        </c:manualLayout>
      </c:layout>
      <c:overlay val="0"/>
      <c:spPr>
        <a:noFill/>
        <a:ln w="3168">
          <a:solidFill>
            <a:schemeClr val="tx1"/>
          </a:solidFill>
          <a:prstDash val="solid"/>
        </a:ln>
      </c:spPr>
      <c:txPr>
        <a:bodyPr/>
        <a:lstStyle/>
        <a:p>
          <a:pPr>
            <a:defRPr sz="1696"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46"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25373134328371"/>
          <c:y val="5.4794520547945993E-2"/>
          <c:w val="0.5572139303482585"/>
          <c:h val="0.72831050228310934"/>
        </c:manualLayout>
      </c:layout>
      <c:barChart>
        <c:barDir val="col"/>
        <c:grouping val="clustered"/>
        <c:varyColors val="0"/>
        <c:ser>
          <c:idx val="0"/>
          <c:order val="0"/>
          <c:tx>
            <c:strRef>
              <c:f>Sheet1!$A$2</c:f>
              <c:strCache>
                <c:ptCount val="1"/>
                <c:pt idx="0">
                  <c:v>FY12</c:v>
                </c:pt>
              </c:strCache>
            </c:strRef>
          </c:tx>
          <c:spPr>
            <a:solidFill>
              <a:srgbClr val="FF00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Registered Auction Bidders</c:v>
                </c:pt>
              </c:strCache>
            </c:strRef>
          </c:cat>
          <c:val>
            <c:numRef>
              <c:f>Sheet1!$B$2:$B$2</c:f>
              <c:numCache>
                <c:formatCode>#,##0</c:formatCode>
                <c:ptCount val="1"/>
                <c:pt idx="0">
                  <c:v>269</c:v>
                </c:pt>
              </c:numCache>
            </c:numRef>
          </c:val>
        </c:ser>
        <c:ser>
          <c:idx val="1"/>
          <c:order val="1"/>
          <c:tx>
            <c:strRef>
              <c:f>Sheet1!$A$3</c:f>
              <c:strCache>
                <c:ptCount val="1"/>
                <c:pt idx="0">
                  <c:v>FY13</c:v>
                </c:pt>
              </c:strCache>
            </c:strRef>
          </c:tx>
          <c:spPr>
            <a:solidFill>
              <a:srgbClr val="FFC000"/>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rot="5400000" vert="horz"/>
              <a:lstStyle/>
              <a:p>
                <a:pPr algn="ctr">
                  <a:defRPr sz="1800" b="1"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Registered Auction Bidders</c:v>
                </c:pt>
              </c:strCache>
            </c:strRef>
          </c:cat>
          <c:val>
            <c:numRef>
              <c:f>Sheet1!$B$3:$B$3</c:f>
              <c:numCache>
                <c:formatCode>#,##0</c:formatCode>
                <c:ptCount val="1"/>
                <c:pt idx="0">
                  <c:v>150</c:v>
                </c:pt>
              </c:numCache>
            </c:numRef>
          </c:val>
        </c:ser>
        <c:ser>
          <c:idx val="2"/>
          <c:order val="2"/>
          <c:tx>
            <c:strRef>
              <c:f>Sheet1!$A$4</c:f>
              <c:strCache>
                <c:ptCount val="1"/>
                <c:pt idx="0">
                  <c:v>FY14</c:v>
                </c:pt>
              </c:strCache>
            </c:strRef>
          </c:tx>
          <c:spPr>
            <a:solidFill>
              <a:srgbClr val="FFFF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Registered Auction Bidders</c:v>
                </c:pt>
              </c:strCache>
            </c:strRef>
          </c:cat>
          <c:val>
            <c:numRef>
              <c:f>Sheet1!$B$4:$B$4</c:f>
              <c:numCache>
                <c:formatCode>#,##0</c:formatCode>
                <c:ptCount val="1"/>
                <c:pt idx="0">
                  <c:v>391</c:v>
                </c:pt>
              </c:numCache>
            </c:numRef>
          </c:val>
        </c:ser>
        <c:ser>
          <c:idx val="3"/>
          <c:order val="3"/>
          <c:tx>
            <c:strRef>
              <c:f>Sheet1!$A$5</c:f>
              <c:strCache>
                <c:ptCount val="1"/>
                <c:pt idx="0">
                  <c:v>FY15</c:v>
                </c:pt>
              </c:strCache>
            </c:strRef>
          </c:tx>
          <c:spPr>
            <a:solidFill>
              <a:srgbClr val="00DC64"/>
            </a:solidFill>
            <a:ln w="12700">
              <a:solidFill>
                <a:schemeClr val="tx1"/>
              </a:solidFill>
              <a:prstDash val="solid"/>
            </a:ln>
          </c:spPr>
          <c:invertIfNegative val="0"/>
          <c:dLbls>
            <c:dLbl>
              <c:idx val="0"/>
              <c:layout>
                <c:manualLayout>
                  <c:x val="-1.1144217437936477E-2"/>
                  <c:y val="0.1562891300172844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Registered Auction Bidders</c:v>
                </c:pt>
              </c:strCache>
            </c:strRef>
          </c:cat>
          <c:val>
            <c:numRef>
              <c:f>Sheet1!$B$5:$B$5</c:f>
              <c:numCache>
                <c:formatCode>#,##0</c:formatCode>
                <c:ptCount val="1"/>
                <c:pt idx="0">
                  <c:v>320</c:v>
                </c:pt>
              </c:numCache>
            </c:numRef>
          </c:val>
        </c:ser>
        <c:ser>
          <c:idx val="4"/>
          <c:order val="4"/>
          <c:tx>
            <c:strRef>
              <c:f>Sheet1!$A$6</c:f>
              <c:strCache>
                <c:ptCount val="1"/>
                <c:pt idx="0">
                  <c:v>FY16</c:v>
                </c:pt>
              </c:strCache>
            </c:strRef>
          </c:tx>
          <c:spPr>
            <a:solidFill>
              <a:srgbClr val="00A0E1"/>
            </a:solidFill>
            <a:ln>
              <a:solidFill>
                <a:srgbClr val="000000"/>
              </a:solidFill>
            </a:ln>
          </c:spPr>
          <c:invertIfNegative val="0"/>
          <c:dLbls>
            <c:spPr>
              <a:noFill/>
              <a:ln>
                <a:noFill/>
              </a:ln>
              <a:effectLst/>
            </c:spPr>
            <c:txPr>
              <a:bodyPr rot="5400000" vert="horz"/>
              <a:lstStyle/>
              <a:p>
                <a:pPr>
                  <a:defRPr b="0" i="0" baseline="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c:f>
              <c:numCache>
                <c:formatCode>#,##0</c:formatCode>
                <c:ptCount val="1"/>
                <c:pt idx="0">
                  <c:v>355</c:v>
                </c:pt>
              </c:numCache>
            </c:numRef>
          </c:val>
        </c:ser>
        <c:dLbls>
          <c:showLegendKey val="0"/>
          <c:showVal val="0"/>
          <c:showCatName val="0"/>
          <c:showSerName val="0"/>
          <c:showPercent val="0"/>
          <c:showBubbleSize val="0"/>
        </c:dLbls>
        <c:gapWidth val="150"/>
        <c:axId val="58908032"/>
        <c:axId val="60535936"/>
      </c:barChart>
      <c:catAx>
        <c:axId val="58908032"/>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60535936"/>
        <c:crossesAt val="0"/>
        <c:auto val="1"/>
        <c:lblAlgn val="ctr"/>
        <c:lblOffset val="100"/>
        <c:tickLblSkip val="1"/>
        <c:tickMarkSkip val="1"/>
        <c:noMultiLvlLbl val="0"/>
      </c:catAx>
      <c:valAx>
        <c:axId val="60535936"/>
        <c:scaling>
          <c:orientation val="minMax"/>
        </c:scaling>
        <c:delete val="0"/>
        <c:axPos val="l"/>
        <c:majorGridlines>
          <c:spPr>
            <a:ln w="3175">
              <a:solidFill>
                <a:schemeClr val="tx1"/>
              </a:solidFill>
              <a:prstDash val="solid"/>
            </a:ln>
          </c:spPr>
        </c:majorGridlines>
        <c:numFmt formatCode="#,##0" sourceLinked="1"/>
        <c:majorTickMark val="out"/>
        <c:minorTickMark val="none"/>
        <c:tickLblPos val="nextTo"/>
        <c:spPr>
          <a:ln w="3175">
            <a:solidFill>
              <a:schemeClr val="tx1"/>
            </a:solidFill>
            <a:prstDash val="solid"/>
          </a:ln>
        </c:spPr>
        <c:txPr>
          <a:bodyPr rot="0" vert="horz"/>
          <a:lstStyle/>
          <a:p>
            <a:pPr>
              <a:defRPr sz="1200" b="1" i="0" u="none" strike="noStrike" baseline="0">
                <a:solidFill>
                  <a:schemeClr val="tx1"/>
                </a:solidFill>
                <a:latin typeface="Verdana"/>
                <a:ea typeface="Verdana"/>
                <a:cs typeface="Verdana"/>
              </a:defRPr>
            </a:pPr>
            <a:endParaRPr lang="en-US"/>
          </a:p>
        </c:txPr>
        <c:crossAx val="58908032"/>
        <c:crosses val="autoZero"/>
        <c:crossBetween val="between"/>
      </c:valAx>
      <c:spPr>
        <a:noFill/>
        <a:ln w="12700">
          <a:solidFill>
            <a:schemeClr val="tx1"/>
          </a:solidFill>
          <a:prstDash val="solid"/>
        </a:ln>
      </c:spPr>
    </c:plotArea>
    <c:legend>
      <c:legendPos val="r"/>
      <c:layout>
        <c:manualLayout>
          <c:xMode val="edge"/>
          <c:yMode val="edge"/>
          <c:x val="0.73134328358209344"/>
          <c:y val="0.26484018264840181"/>
          <c:w val="0.23452978261438248"/>
          <c:h val="0.39502712694450093"/>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68159203980351"/>
          <c:y val="4.3378995433789952E-2"/>
          <c:w val="0.44527363184079605"/>
          <c:h val="0.66666666666666663"/>
        </c:manualLayout>
      </c:layout>
      <c:barChart>
        <c:barDir val="col"/>
        <c:grouping val="clustered"/>
        <c:varyColors val="0"/>
        <c:ser>
          <c:idx val="0"/>
          <c:order val="0"/>
          <c:tx>
            <c:strRef>
              <c:f>Sheet1!$A$2</c:f>
              <c:strCache>
                <c:ptCount val="1"/>
                <c:pt idx="0">
                  <c:v>FY12</c:v>
                </c:pt>
              </c:strCache>
            </c:strRef>
          </c:tx>
          <c:spPr>
            <a:solidFill>
              <a:srgbClr val="FF00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Physical Auction Refunds</c:v>
                </c:pt>
              </c:strCache>
            </c:strRef>
          </c:cat>
          <c:val>
            <c:numRef>
              <c:f>Sheet1!$B$2:$B$2</c:f>
              <c:numCache>
                <c:formatCode>"$"#,##0</c:formatCode>
                <c:ptCount val="1"/>
                <c:pt idx="0">
                  <c:v>601615</c:v>
                </c:pt>
              </c:numCache>
            </c:numRef>
          </c:val>
        </c:ser>
        <c:ser>
          <c:idx val="1"/>
          <c:order val="1"/>
          <c:tx>
            <c:strRef>
              <c:f>Sheet1!$A$3</c:f>
              <c:strCache>
                <c:ptCount val="1"/>
                <c:pt idx="0">
                  <c:v>FY13</c:v>
                </c:pt>
              </c:strCache>
            </c:strRef>
          </c:tx>
          <c:spPr>
            <a:solidFill>
              <a:srgbClr val="FFC000"/>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rot="5400000" vert="horz"/>
              <a:lstStyle/>
              <a:p>
                <a:pPr algn="ctr">
                  <a:defRPr sz="1800" b="1"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Physical Auction Refunds</c:v>
                </c:pt>
              </c:strCache>
            </c:strRef>
          </c:cat>
          <c:val>
            <c:numRef>
              <c:f>Sheet1!$B$3:$B$3</c:f>
              <c:numCache>
                <c:formatCode>"$"#,##0</c:formatCode>
                <c:ptCount val="1"/>
                <c:pt idx="0">
                  <c:v>696504.31999999995</c:v>
                </c:pt>
              </c:numCache>
            </c:numRef>
          </c:val>
        </c:ser>
        <c:ser>
          <c:idx val="2"/>
          <c:order val="2"/>
          <c:tx>
            <c:strRef>
              <c:f>Sheet1!$A$4</c:f>
              <c:strCache>
                <c:ptCount val="1"/>
                <c:pt idx="0">
                  <c:v>FY14</c:v>
                </c:pt>
              </c:strCache>
            </c:strRef>
          </c:tx>
          <c:spPr>
            <a:solidFill>
              <a:srgbClr val="FFFF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Physical Auction Refunds</c:v>
                </c:pt>
              </c:strCache>
            </c:strRef>
          </c:cat>
          <c:val>
            <c:numRef>
              <c:f>Sheet1!$B$4:$B$4</c:f>
              <c:numCache>
                <c:formatCode>"$"#,##0</c:formatCode>
                <c:ptCount val="1"/>
                <c:pt idx="0">
                  <c:v>871078</c:v>
                </c:pt>
              </c:numCache>
            </c:numRef>
          </c:val>
        </c:ser>
        <c:ser>
          <c:idx val="3"/>
          <c:order val="3"/>
          <c:tx>
            <c:strRef>
              <c:f>Sheet1!$A$5</c:f>
              <c:strCache>
                <c:ptCount val="1"/>
                <c:pt idx="0">
                  <c:v>FY15</c:v>
                </c:pt>
              </c:strCache>
            </c:strRef>
          </c:tx>
          <c:spPr>
            <a:solidFill>
              <a:srgbClr val="00DC64"/>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rot="5400000" vert="horz"/>
              <a:lstStyle/>
              <a:p>
                <a:pP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Physical Auction Refunds</c:v>
                </c:pt>
              </c:strCache>
            </c:strRef>
          </c:cat>
          <c:val>
            <c:numRef>
              <c:f>Sheet1!$B$5:$B$5</c:f>
              <c:numCache>
                <c:formatCode>"$"#,##0</c:formatCode>
                <c:ptCount val="1"/>
                <c:pt idx="0">
                  <c:v>819535</c:v>
                </c:pt>
              </c:numCache>
            </c:numRef>
          </c:val>
        </c:ser>
        <c:ser>
          <c:idx val="4"/>
          <c:order val="4"/>
          <c:tx>
            <c:strRef>
              <c:f>Sheet1!$A$6</c:f>
              <c:strCache>
                <c:ptCount val="1"/>
                <c:pt idx="0">
                  <c:v>FY16</c:v>
                </c:pt>
              </c:strCache>
            </c:strRef>
          </c:tx>
          <c:spPr>
            <a:solidFill>
              <a:srgbClr val="00A0E1"/>
            </a:solidFill>
            <a:ln>
              <a:solidFill>
                <a:srgbClr val="000000"/>
              </a:solidFill>
            </a:ln>
          </c:spPr>
          <c:invertIfNegative val="0"/>
          <c:dLbls>
            <c:spPr>
              <a:noFill/>
              <a:ln>
                <a:noFill/>
              </a:ln>
              <a:effectLst/>
            </c:spPr>
            <c:txPr>
              <a:bodyPr rot="5400000" vert="horz"/>
              <a:lstStyle/>
              <a:p>
                <a:pPr>
                  <a:defRPr b="0" i="0" baseline="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c:f>
              <c:numCache>
                <c:formatCode>"$"#,##0</c:formatCode>
                <c:ptCount val="1"/>
                <c:pt idx="0">
                  <c:v>990710</c:v>
                </c:pt>
              </c:numCache>
            </c:numRef>
          </c:val>
        </c:ser>
        <c:dLbls>
          <c:showLegendKey val="0"/>
          <c:showVal val="0"/>
          <c:showCatName val="0"/>
          <c:showSerName val="0"/>
          <c:showPercent val="0"/>
          <c:showBubbleSize val="0"/>
        </c:dLbls>
        <c:gapWidth val="150"/>
        <c:axId val="75152000"/>
        <c:axId val="75157888"/>
      </c:barChart>
      <c:catAx>
        <c:axId val="7515200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75157888"/>
        <c:crossesAt val="0"/>
        <c:auto val="1"/>
        <c:lblAlgn val="ctr"/>
        <c:lblOffset val="100"/>
        <c:tickLblSkip val="1"/>
        <c:tickMarkSkip val="1"/>
        <c:noMultiLvlLbl val="0"/>
      </c:catAx>
      <c:valAx>
        <c:axId val="75157888"/>
        <c:scaling>
          <c:orientation val="minMax"/>
        </c:scaling>
        <c:delete val="0"/>
        <c:axPos val="l"/>
        <c:majorGridlines>
          <c:spPr>
            <a:ln w="3175">
              <a:solidFill>
                <a:schemeClr val="tx1"/>
              </a:solidFill>
              <a:prstDash val="solid"/>
            </a:ln>
          </c:spPr>
        </c:majorGridlines>
        <c:numFmt formatCode="&quot;$&quot;#,##0"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Verdana"/>
                <a:ea typeface="Verdana"/>
                <a:cs typeface="Verdana"/>
              </a:defRPr>
            </a:pPr>
            <a:endParaRPr lang="en-US"/>
          </a:p>
        </c:txPr>
        <c:crossAx val="75152000"/>
        <c:crosses val="autoZero"/>
        <c:crossBetween val="between"/>
      </c:valAx>
      <c:spPr>
        <a:noFill/>
        <a:ln w="12700">
          <a:solidFill>
            <a:schemeClr val="tx1"/>
          </a:solidFill>
          <a:prstDash val="solid"/>
        </a:ln>
      </c:spPr>
    </c:plotArea>
    <c:legend>
      <c:legendPos val="r"/>
      <c:layout>
        <c:manualLayout>
          <c:xMode val="edge"/>
          <c:yMode val="edge"/>
          <c:x val="0.73383084577114432"/>
          <c:y val="0.22602739726027396"/>
          <c:w val="0.23452978261438248"/>
          <c:h val="0.39502712694450093"/>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68159203980363"/>
          <c:y val="4.3378995433789952E-2"/>
          <c:w val="0.44527363184079605"/>
          <c:h val="0.66666666666666663"/>
        </c:manualLayout>
      </c:layout>
      <c:barChart>
        <c:barDir val="col"/>
        <c:grouping val="clustered"/>
        <c:varyColors val="0"/>
        <c:ser>
          <c:idx val="0"/>
          <c:order val="0"/>
          <c:tx>
            <c:strRef>
              <c:f>Sheet1!$A$2</c:f>
              <c:strCache>
                <c:ptCount val="1"/>
                <c:pt idx="0">
                  <c:v>FY12</c:v>
                </c:pt>
              </c:strCache>
            </c:strRef>
          </c:tx>
          <c:spPr>
            <a:solidFill>
              <a:srgbClr val="FF00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On-line Auction Sales</c:v>
                </c:pt>
              </c:strCache>
            </c:strRef>
          </c:cat>
          <c:val>
            <c:numRef>
              <c:f>Sheet1!$B$2:$B$2</c:f>
              <c:numCache>
                <c:formatCode>"$"#,##0</c:formatCode>
                <c:ptCount val="1"/>
                <c:pt idx="0">
                  <c:v>658648</c:v>
                </c:pt>
              </c:numCache>
            </c:numRef>
          </c:val>
        </c:ser>
        <c:ser>
          <c:idx val="1"/>
          <c:order val="1"/>
          <c:tx>
            <c:strRef>
              <c:f>Sheet1!$A$3</c:f>
              <c:strCache>
                <c:ptCount val="1"/>
                <c:pt idx="0">
                  <c:v>FY13</c:v>
                </c:pt>
              </c:strCache>
            </c:strRef>
          </c:tx>
          <c:spPr>
            <a:solidFill>
              <a:srgbClr val="FFC000"/>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rot="5400000" vert="horz"/>
              <a:lstStyle/>
              <a:p>
                <a:pPr algn="ctr">
                  <a:defRPr sz="1800" b="1"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On-line Auction Sales</c:v>
                </c:pt>
              </c:strCache>
            </c:strRef>
          </c:cat>
          <c:val>
            <c:numRef>
              <c:f>Sheet1!$B$3:$B$3</c:f>
              <c:numCache>
                <c:formatCode>"$"#,##0</c:formatCode>
                <c:ptCount val="1"/>
                <c:pt idx="0">
                  <c:v>564079</c:v>
                </c:pt>
              </c:numCache>
            </c:numRef>
          </c:val>
        </c:ser>
        <c:ser>
          <c:idx val="2"/>
          <c:order val="2"/>
          <c:tx>
            <c:strRef>
              <c:f>Sheet1!$A$4</c:f>
              <c:strCache>
                <c:ptCount val="1"/>
                <c:pt idx="0">
                  <c:v>FY14</c:v>
                </c:pt>
              </c:strCache>
            </c:strRef>
          </c:tx>
          <c:spPr>
            <a:solidFill>
              <a:srgbClr val="FFFF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On-line Auction Sales</c:v>
                </c:pt>
              </c:strCache>
            </c:strRef>
          </c:cat>
          <c:val>
            <c:numRef>
              <c:f>Sheet1!$B$4:$B$4</c:f>
              <c:numCache>
                <c:formatCode>"$"#,##0</c:formatCode>
                <c:ptCount val="1"/>
                <c:pt idx="0">
                  <c:v>609035.5</c:v>
                </c:pt>
              </c:numCache>
            </c:numRef>
          </c:val>
        </c:ser>
        <c:ser>
          <c:idx val="3"/>
          <c:order val="3"/>
          <c:tx>
            <c:strRef>
              <c:f>Sheet1!$A$5</c:f>
              <c:strCache>
                <c:ptCount val="1"/>
                <c:pt idx="0">
                  <c:v>FY15</c:v>
                </c:pt>
              </c:strCache>
            </c:strRef>
          </c:tx>
          <c:spPr>
            <a:solidFill>
              <a:srgbClr val="00DC64"/>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a:lstStyle/>
              <a:p>
                <a:pP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On-line Auction Sales</c:v>
                </c:pt>
              </c:strCache>
            </c:strRef>
          </c:cat>
          <c:val>
            <c:numRef>
              <c:f>Sheet1!$B$5:$B$5</c:f>
              <c:numCache>
                <c:formatCode>"$"#,##0</c:formatCode>
                <c:ptCount val="1"/>
                <c:pt idx="0">
                  <c:v>585013</c:v>
                </c:pt>
              </c:numCache>
            </c:numRef>
          </c:val>
        </c:ser>
        <c:ser>
          <c:idx val="4"/>
          <c:order val="4"/>
          <c:tx>
            <c:strRef>
              <c:f>Sheet1!$A$6</c:f>
              <c:strCache>
                <c:ptCount val="1"/>
                <c:pt idx="0">
                  <c:v>FY16</c:v>
                </c:pt>
              </c:strCache>
            </c:strRef>
          </c:tx>
          <c:spPr>
            <a:solidFill>
              <a:srgbClr val="00A0E1"/>
            </a:solidFill>
            <a:ln>
              <a:solidFill>
                <a:srgbClr val="000000"/>
              </a:solidFill>
            </a:ln>
          </c:spPr>
          <c:invertIfNegative val="0"/>
          <c:dLbls>
            <c:spPr>
              <a:noFill/>
              <a:ln>
                <a:noFill/>
              </a:ln>
              <a:effectLst/>
            </c:spPr>
            <c:txPr>
              <a:bodyPr rot="5400000" vert="horz"/>
              <a:lstStyle/>
              <a:p>
                <a:pPr>
                  <a:defRPr b="0" i="0" baseline="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c:f>
              <c:numCache>
                <c:formatCode>"$"#,##0</c:formatCode>
                <c:ptCount val="1"/>
                <c:pt idx="0">
                  <c:v>713348</c:v>
                </c:pt>
              </c:numCache>
            </c:numRef>
          </c:val>
        </c:ser>
        <c:dLbls>
          <c:showLegendKey val="0"/>
          <c:showVal val="0"/>
          <c:showCatName val="0"/>
          <c:showSerName val="0"/>
          <c:showPercent val="0"/>
          <c:showBubbleSize val="0"/>
        </c:dLbls>
        <c:gapWidth val="150"/>
        <c:axId val="75606272"/>
        <c:axId val="75624448"/>
      </c:barChart>
      <c:catAx>
        <c:axId val="75606272"/>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75624448"/>
        <c:crossesAt val="0"/>
        <c:auto val="1"/>
        <c:lblAlgn val="ctr"/>
        <c:lblOffset val="100"/>
        <c:tickLblSkip val="1"/>
        <c:tickMarkSkip val="1"/>
        <c:noMultiLvlLbl val="0"/>
      </c:catAx>
      <c:valAx>
        <c:axId val="75624448"/>
        <c:scaling>
          <c:orientation val="minMax"/>
        </c:scaling>
        <c:delete val="0"/>
        <c:axPos val="l"/>
        <c:majorGridlines>
          <c:spPr>
            <a:ln w="3175">
              <a:solidFill>
                <a:schemeClr val="tx1"/>
              </a:solidFill>
              <a:prstDash val="solid"/>
            </a:ln>
          </c:spPr>
        </c:majorGridlines>
        <c:numFmt formatCode="&quot;$&quot;#,##0"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Verdana"/>
                <a:ea typeface="Verdana"/>
                <a:cs typeface="Verdana"/>
              </a:defRPr>
            </a:pPr>
            <a:endParaRPr lang="en-US"/>
          </a:p>
        </c:txPr>
        <c:crossAx val="75606272"/>
        <c:crosses val="autoZero"/>
        <c:crossBetween val="between"/>
      </c:valAx>
      <c:spPr>
        <a:noFill/>
        <a:ln w="12700">
          <a:solidFill>
            <a:schemeClr val="tx1"/>
          </a:solidFill>
          <a:prstDash val="solid"/>
        </a:ln>
      </c:spPr>
    </c:plotArea>
    <c:legend>
      <c:legendPos val="r"/>
      <c:layout>
        <c:manualLayout>
          <c:xMode val="edge"/>
          <c:yMode val="edge"/>
          <c:x val="0.81123953584749253"/>
          <c:y val="0.2376239050604495"/>
          <c:w val="0.16394082280412675"/>
          <c:h val="0.36895088375342905"/>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68159203980351"/>
          <c:y val="4.3378995433789952E-2"/>
          <c:w val="0.44527363184079605"/>
          <c:h val="0.66666666666666663"/>
        </c:manualLayout>
      </c:layout>
      <c:barChart>
        <c:barDir val="col"/>
        <c:grouping val="clustered"/>
        <c:varyColors val="0"/>
        <c:ser>
          <c:idx val="0"/>
          <c:order val="0"/>
          <c:tx>
            <c:strRef>
              <c:f>Sheet1!$A$2</c:f>
              <c:strCache>
                <c:ptCount val="1"/>
                <c:pt idx="0">
                  <c:v>FFY12</c:v>
                </c:pt>
              </c:strCache>
            </c:strRef>
          </c:tx>
          <c:spPr>
            <a:solidFill>
              <a:srgbClr val="FF00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Acquisition Value of Federal Property Distributed</c:v>
                </c:pt>
              </c:strCache>
            </c:strRef>
          </c:cat>
          <c:val>
            <c:numRef>
              <c:f>Sheet1!$B$2:$B$2</c:f>
              <c:numCache>
                <c:formatCode>"$"#,##0</c:formatCode>
                <c:ptCount val="1"/>
                <c:pt idx="0">
                  <c:v>1348448</c:v>
                </c:pt>
              </c:numCache>
            </c:numRef>
          </c:val>
        </c:ser>
        <c:ser>
          <c:idx val="1"/>
          <c:order val="1"/>
          <c:tx>
            <c:strRef>
              <c:f>Sheet1!$A$3</c:f>
              <c:strCache>
                <c:ptCount val="1"/>
                <c:pt idx="0">
                  <c:v>FFY13</c:v>
                </c:pt>
              </c:strCache>
            </c:strRef>
          </c:tx>
          <c:spPr>
            <a:solidFill>
              <a:srgbClr val="FFC000"/>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rot="5400000" vert="horz"/>
              <a:lstStyle/>
              <a:p>
                <a:pPr algn="ctr">
                  <a:defRPr sz="1800" b="1"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Acquisition Value of Federal Property Distributed</c:v>
                </c:pt>
              </c:strCache>
            </c:strRef>
          </c:cat>
          <c:val>
            <c:numRef>
              <c:f>Sheet1!$B$3:$B$3</c:f>
              <c:numCache>
                <c:formatCode>"$"#,##0</c:formatCode>
                <c:ptCount val="1"/>
                <c:pt idx="0">
                  <c:v>999726</c:v>
                </c:pt>
              </c:numCache>
            </c:numRef>
          </c:val>
        </c:ser>
        <c:ser>
          <c:idx val="2"/>
          <c:order val="2"/>
          <c:tx>
            <c:strRef>
              <c:f>Sheet1!$A$4</c:f>
              <c:strCache>
                <c:ptCount val="1"/>
                <c:pt idx="0">
                  <c:v>FFY14</c:v>
                </c:pt>
              </c:strCache>
            </c:strRef>
          </c:tx>
          <c:spPr>
            <a:solidFill>
              <a:srgbClr val="FFFF00"/>
            </a:solidFill>
            <a:ln w="12700">
              <a:solidFill>
                <a:schemeClr val="tx1"/>
              </a:solidFill>
              <a:prstDash val="solid"/>
            </a:ln>
          </c:spPr>
          <c:invertIfNegative val="0"/>
          <c:dLbls>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Acquisition Value of Federal Property Distributed</c:v>
                </c:pt>
              </c:strCache>
            </c:strRef>
          </c:cat>
          <c:val>
            <c:numRef>
              <c:f>Sheet1!$B$4:$B$4</c:f>
              <c:numCache>
                <c:formatCode>"$"#,##0</c:formatCode>
                <c:ptCount val="1"/>
                <c:pt idx="0">
                  <c:v>1433657</c:v>
                </c:pt>
              </c:numCache>
            </c:numRef>
          </c:val>
        </c:ser>
        <c:ser>
          <c:idx val="3"/>
          <c:order val="3"/>
          <c:tx>
            <c:strRef>
              <c:f>Sheet1!$A$5</c:f>
              <c:strCache>
                <c:ptCount val="1"/>
                <c:pt idx="0">
                  <c:v>FFY15</c:v>
                </c:pt>
              </c:strCache>
            </c:strRef>
          </c:tx>
          <c:spPr>
            <a:solidFill>
              <a:srgbClr val="00DC64"/>
            </a:solidFill>
            <a:ln w="12700">
              <a:solidFill>
                <a:schemeClr val="tx1"/>
              </a:solidFill>
              <a:prstDash val="solid"/>
            </a:ln>
          </c:spPr>
          <c:invertIfNegative val="0"/>
          <c:dLbls>
            <c:dLbl>
              <c:idx val="0"/>
              <c:spPr>
                <a:noFill/>
                <a:ln w="25400">
                  <a:noFill/>
                </a:ln>
              </c:spPr>
              <c:txPr>
                <a:bodyPr rot="5400000" vert="horz"/>
                <a:lstStyle/>
                <a:p>
                  <a:pPr algn="ct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dLbl>
            <c:spPr>
              <a:noFill/>
              <a:ln w="25400">
                <a:noFill/>
              </a:ln>
            </c:spPr>
            <c:txPr>
              <a:bodyPr/>
              <a:lstStyle/>
              <a:p>
                <a:pPr>
                  <a:defRPr sz="1800" b="0" i="0" u="none" strike="noStrike" baseline="0">
                    <a:solidFill>
                      <a:schemeClr val="tx1"/>
                    </a:solidFill>
                    <a:latin typeface="Verdana"/>
                    <a:ea typeface="Verdana"/>
                    <a:cs typeface="Verdana"/>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Acquisition Value of Federal Property Distributed</c:v>
                </c:pt>
              </c:strCache>
            </c:strRef>
          </c:cat>
          <c:val>
            <c:numRef>
              <c:f>Sheet1!$B$5:$B$5</c:f>
              <c:numCache>
                <c:formatCode>"$"#,##0</c:formatCode>
                <c:ptCount val="1"/>
                <c:pt idx="0">
                  <c:v>1660320</c:v>
                </c:pt>
              </c:numCache>
            </c:numRef>
          </c:val>
        </c:ser>
        <c:ser>
          <c:idx val="4"/>
          <c:order val="4"/>
          <c:tx>
            <c:strRef>
              <c:f>Sheet1!$A$6</c:f>
              <c:strCache>
                <c:ptCount val="1"/>
                <c:pt idx="0">
                  <c:v>FFY16</c:v>
                </c:pt>
              </c:strCache>
            </c:strRef>
          </c:tx>
          <c:spPr>
            <a:solidFill>
              <a:srgbClr val="00A0E1"/>
            </a:solidFill>
            <a:ln>
              <a:solidFill>
                <a:srgbClr val="000000"/>
              </a:solidFill>
            </a:ln>
          </c:spPr>
          <c:invertIfNegative val="0"/>
          <c:dLbls>
            <c:spPr>
              <a:noFill/>
              <a:ln>
                <a:noFill/>
              </a:ln>
              <a:effectLst/>
            </c:spPr>
            <c:txPr>
              <a:bodyPr rot="5400000" vert="horz"/>
              <a:lstStyle/>
              <a:p>
                <a:pPr>
                  <a:defRPr b="0" i="0" baseline="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c:f>
              <c:numCache>
                <c:formatCode>"$"#,##0</c:formatCode>
                <c:ptCount val="1"/>
                <c:pt idx="0">
                  <c:v>2658038</c:v>
                </c:pt>
              </c:numCache>
            </c:numRef>
          </c:val>
        </c:ser>
        <c:dLbls>
          <c:showLegendKey val="0"/>
          <c:showVal val="0"/>
          <c:showCatName val="0"/>
          <c:showSerName val="0"/>
          <c:showPercent val="0"/>
          <c:showBubbleSize val="0"/>
        </c:dLbls>
        <c:gapWidth val="150"/>
        <c:axId val="90641152"/>
        <c:axId val="90642688"/>
      </c:barChart>
      <c:catAx>
        <c:axId val="90641152"/>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90642688"/>
        <c:crossesAt val="0"/>
        <c:auto val="1"/>
        <c:lblAlgn val="ctr"/>
        <c:lblOffset val="100"/>
        <c:tickLblSkip val="1"/>
        <c:tickMarkSkip val="1"/>
        <c:noMultiLvlLbl val="0"/>
      </c:catAx>
      <c:valAx>
        <c:axId val="90642688"/>
        <c:scaling>
          <c:orientation val="minMax"/>
        </c:scaling>
        <c:delete val="0"/>
        <c:axPos val="l"/>
        <c:majorGridlines>
          <c:spPr>
            <a:ln w="3175">
              <a:solidFill>
                <a:schemeClr val="tx1"/>
              </a:solidFill>
              <a:prstDash val="solid"/>
            </a:ln>
          </c:spPr>
        </c:majorGridlines>
        <c:numFmt formatCode="&quot;$&quot;#,##0"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Verdana"/>
                <a:ea typeface="Verdana"/>
                <a:cs typeface="Verdana"/>
              </a:defRPr>
            </a:pPr>
            <a:endParaRPr lang="en-US"/>
          </a:p>
        </c:txPr>
        <c:crossAx val="90641152"/>
        <c:crosses val="autoZero"/>
        <c:crossBetween val="between"/>
      </c:valAx>
      <c:spPr>
        <a:noFill/>
        <a:ln w="12700">
          <a:solidFill>
            <a:schemeClr val="tx1"/>
          </a:solidFill>
          <a:prstDash val="solid"/>
        </a:ln>
      </c:spPr>
    </c:plotArea>
    <c:legend>
      <c:legendPos val="r"/>
      <c:layout>
        <c:manualLayout>
          <c:xMode val="edge"/>
          <c:yMode val="edge"/>
          <c:x val="0.81123953584749253"/>
          <c:y val="0.2376239050604495"/>
          <c:w val="0.16394082280412667"/>
          <c:h val="0.36895088375342888"/>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169920" cy="48038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defTabSz="942508">
              <a:defRPr sz="1300">
                <a:latin typeface="Arial" charset="0"/>
              </a:defRPr>
            </a:lvl1pPr>
          </a:lstStyle>
          <a:p>
            <a:pPr>
              <a:defRPr/>
            </a:pPr>
            <a:r>
              <a:rPr lang="en-US"/>
              <a:t>Surplus Property</a:t>
            </a:r>
          </a:p>
        </p:txBody>
      </p:sp>
      <p:sp>
        <p:nvSpPr>
          <p:cNvPr id="117763"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algn="r" defTabSz="942508">
              <a:defRPr sz="1300">
                <a:latin typeface="Arial" charset="0"/>
              </a:defRPr>
            </a:lvl1pPr>
          </a:lstStyle>
          <a:p>
            <a:pPr>
              <a:defRPr/>
            </a:pPr>
            <a:fld id="{EB4CD098-71BB-48AF-AC0E-DDAD28869E79}" type="datetime1">
              <a:rPr lang="en-US"/>
              <a:pPr>
                <a:defRPr/>
              </a:pPr>
              <a:t>9/28/2016</a:t>
            </a:fld>
            <a:endParaRPr lang="en-US"/>
          </a:p>
        </p:txBody>
      </p:sp>
      <p:sp>
        <p:nvSpPr>
          <p:cNvPr id="117764"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defTabSz="942508">
              <a:defRPr sz="1300">
                <a:latin typeface="Arial" charset="0"/>
              </a:defRPr>
            </a:lvl1pPr>
          </a:lstStyle>
          <a:p>
            <a:pPr>
              <a:defRPr/>
            </a:pPr>
            <a:endParaRPr lang="en-US"/>
          </a:p>
        </p:txBody>
      </p:sp>
      <p:sp>
        <p:nvSpPr>
          <p:cNvPr id="117765"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algn="r" defTabSz="942508">
              <a:defRPr sz="1300">
                <a:latin typeface="Arial" charset="0"/>
              </a:defRPr>
            </a:lvl1pPr>
          </a:lstStyle>
          <a:p>
            <a:pPr>
              <a:defRPr/>
            </a:pPr>
            <a:fld id="{D7DB7439-A166-4338-91DD-843E1537C6A5}" type="slidenum">
              <a:rPr lang="en-US"/>
              <a:pPr>
                <a:defRPr/>
              </a:pPr>
              <a:t>‹#›</a:t>
            </a:fld>
            <a:endParaRPr lang="en-US"/>
          </a:p>
        </p:txBody>
      </p:sp>
    </p:spTree>
    <p:extLst>
      <p:ext uri="{BB962C8B-B14F-4D97-AF65-F5344CB8AC3E}">
        <p14:creationId xmlns:p14="http://schemas.microsoft.com/office/powerpoint/2010/main" val="383747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69920" cy="48038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defTabSz="942508">
              <a:defRPr sz="1300">
                <a:latin typeface="Arial" charset="0"/>
              </a:defRPr>
            </a:lvl1pPr>
          </a:lstStyle>
          <a:p>
            <a:pPr>
              <a:defRPr/>
            </a:pPr>
            <a:r>
              <a:rPr lang="en-US"/>
              <a:t>Surplus Property</a:t>
            </a:r>
          </a:p>
        </p:txBody>
      </p:sp>
      <p:sp>
        <p:nvSpPr>
          <p:cNvPr id="86019" name="Rectangle 3"/>
          <p:cNvSpPr>
            <a:spLocks noGrp="1" noChangeArrowheads="1"/>
          </p:cNvSpPr>
          <p:nvPr>
            <p:ph type="dt" idx="1"/>
          </p:nvPr>
        </p:nvSpPr>
        <p:spPr bwMode="auto">
          <a:xfrm>
            <a:off x="4143587" y="0"/>
            <a:ext cx="3169920" cy="48038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algn="r" defTabSz="942508">
              <a:defRPr sz="1300">
                <a:latin typeface="Arial" charset="0"/>
              </a:defRPr>
            </a:lvl1pPr>
          </a:lstStyle>
          <a:p>
            <a:pPr>
              <a:defRPr/>
            </a:pPr>
            <a:fld id="{66306BCD-BC1F-4623-9165-7412A8A13BB5}" type="datetime1">
              <a:rPr lang="en-US"/>
              <a:pPr>
                <a:defRPr/>
              </a:pPr>
              <a:t>9/28/2016</a:t>
            </a:fld>
            <a:endParaRPr lang="en-US"/>
          </a:p>
        </p:txBody>
      </p:sp>
      <p:sp>
        <p:nvSpPr>
          <p:cNvPr id="2150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31520" y="4561226"/>
            <a:ext cx="5852160" cy="4320213"/>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defTabSz="942508">
              <a:defRPr sz="1300">
                <a:latin typeface="Arial" charset="0"/>
              </a:defRPr>
            </a:lvl1pPr>
          </a:lstStyle>
          <a:p>
            <a:pPr>
              <a:defRPr/>
            </a:pPr>
            <a:endParaRPr lang="en-US"/>
          </a:p>
        </p:txBody>
      </p:sp>
      <p:sp>
        <p:nvSpPr>
          <p:cNvPr id="86023"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algn="r" defTabSz="942508">
              <a:defRPr sz="1300">
                <a:latin typeface="Arial" charset="0"/>
              </a:defRPr>
            </a:lvl1pPr>
          </a:lstStyle>
          <a:p>
            <a:pPr>
              <a:defRPr/>
            </a:pPr>
            <a:fld id="{BA87BC2C-61C4-4173-B5D7-A7ED5CF71D81}" type="slidenum">
              <a:rPr lang="en-US"/>
              <a:pPr>
                <a:defRPr/>
              </a:pPr>
              <a:t>‹#›</a:t>
            </a:fld>
            <a:endParaRPr lang="en-US"/>
          </a:p>
        </p:txBody>
      </p:sp>
    </p:spTree>
    <p:extLst>
      <p:ext uri="{BB962C8B-B14F-4D97-AF65-F5344CB8AC3E}">
        <p14:creationId xmlns:p14="http://schemas.microsoft.com/office/powerpoint/2010/main" val="2241963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xfrm>
            <a:off x="1258888" y="720725"/>
            <a:ext cx="4799012" cy="3598863"/>
          </a:xfrm>
          <a:ln/>
        </p:spPr>
      </p:sp>
      <p:sp>
        <p:nvSpPr>
          <p:cNvPr id="24578" name="Notes Placeholder 2"/>
          <p:cNvSpPr>
            <a:spLocks noGrp="1"/>
          </p:cNvSpPr>
          <p:nvPr>
            <p:ph type="body" idx="1"/>
          </p:nvPr>
        </p:nvSpPr>
        <p:spPr>
          <a:xfrm>
            <a:off x="733215" y="4561226"/>
            <a:ext cx="5848773" cy="4318573"/>
          </a:xfrm>
          <a:noFill/>
          <a:ln/>
        </p:spPr>
        <p:txBody>
          <a:bodyPr lIns="94999" tIns="47500" rIns="94999" bIns="47500"/>
          <a:lstStyle/>
          <a:p>
            <a:pPr eaLnBrk="1" hangingPunct="1"/>
            <a:endParaRPr lang="en-US" smtClean="0"/>
          </a:p>
        </p:txBody>
      </p:sp>
      <p:sp>
        <p:nvSpPr>
          <p:cNvPr id="24579" name="Slide Number Placeholder 3"/>
          <p:cNvSpPr txBox="1">
            <a:spLocks noGrp="1"/>
          </p:cNvSpPr>
          <p:nvPr/>
        </p:nvSpPr>
        <p:spPr bwMode="auto">
          <a:xfrm>
            <a:off x="4141893" y="9119173"/>
            <a:ext cx="3171614" cy="480388"/>
          </a:xfrm>
          <a:prstGeom prst="rect">
            <a:avLst/>
          </a:prstGeom>
          <a:noFill/>
          <a:ln w="9525">
            <a:noFill/>
            <a:miter lim="800000"/>
            <a:headEnd/>
            <a:tailEnd/>
          </a:ln>
        </p:spPr>
        <p:txBody>
          <a:bodyPr lIns="94999" tIns="47500" rIns="94999" bIns="47500" anchor="b"/>
          <a:lstStyle/>
          <a:p>
            <a:pPr algn="r" defTabSz="949157"/>
            <a:fld id="{90BA267A-4A53-48BE-9E52-5998EEF962BE}" type="slidenum">
              <a:rPr lang="en-US" sz="1300">
                <a:latin typeface="Arial" charset="0"/>
              </a:rPr>
              <a:pPr algn="r" defTabSz="949157"/>
              <a:t>1</a:t>
            </a:fld>
            <a:endParaRPr lang="en-US" sz="1300" dirty="0">
              <a:latin typeface="Arial" charset="0"/>
            </a:endParaRPr>
          </a:p>
        </p:txBody>
      </p:sp>
    </p:spTree>
    <p:extLst>
      <p:ext uri="{BB962C8B-B14F-4D97-AF65-F5344CB8AC3E}">
        <p14:creationId xmlns:p14="http://schemas.microsoft.com/office/powerpoint/2010/main" val="66681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87BC2C-61C4-4173-B5D7-A7ED5CF71D81}" type="slidenum">
              <a:rPr lang="en-US" smtClean="0"/>
              <a:pPr>
                <a:defRPr/>
              </a:pPr>
              <a:t>62</a:t>
            </a:fld>
            <a:endParaRPr lang="en-US"/>
          </a:p>
        </p:txBody>
      </p:sp>
    </p:spTree>
    <p:extLst>
      <p:ext uri="{BB962C8B-B14F-4D97-AF65-F5344CB8AC3E}">
        <p14:creationId xmlns:p14="http://schemas.microsoft.com/office/powerpoint/2010/main" val="317120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985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48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6033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057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87BC2C-61C4-4173-B5D7-A7ED5CF71D81}" type="slidenum">
              <a:rPr lang="en-US" smtClean="0"/>
              <a:pPr>
                <a:defRPr/>
              </a:pPr>
              <a:t>44</a:t>
            </a:fld>
            <a:endParaRPr lang="en-US"/>
          </a:p>
        </p:txBody>
      </p:sp>
    </p:spTree>
    <p:extLst>
      <p:ext uri="{BB962C8B-B14F-4D97-AF65-F5344CB8AC3E}">
        <p14:creationId xmlns:p14="http://schemas.microsoft.com/office/powerpoint/2010/main" val="320116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87BC2C-61C4-4173-B5D7-A7ED5CF71D81}" type="slidenum">
              <a:rPr lang="en-US" smtClean="0"/>
              <a:pPr>
                <a:defRPr/>
              </a:pPr>
              <a:t>59</a:t>
            </a:fld>
            <a:endParaRPr lang="en-US"/>
          </a:p>
        </p:txBody>
      </p:sp>
    </p:spTree>
    <p:extLst>
      <p:ext uri="{BB962C8B-B14F-4D97-AF65-F5344CB8AC3E}">
        <p14:creationId xmlns:p14="http://schemas.microsoft.com/office/powerpoint/2010/main" val="317120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87BC2C-61C4-4173-B5D7-A7ED5CF71D81}" type="slidenum">
              <a:rPr lang="en-US" smtClean="0"/>
              <a:pPr>
                <a:defRPr/>
              </a:pPr>
              <a:t>60</a:t>
            </a:fld>
            <a:endParaRPr lang="en-US"/>
          </a:p>
        </p:txBody>
      </p:sp>
    </p:spTree>
    <p:extLst>
      <p:ext uri="{BB962C8B-B14F-4D97-AF65-F5344CB8AC3E}">
        <p14:creationId xmlns:p14="http://schemas.microsoft.com/office/powerpoint/2010/main" val="317120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87BC2C-61C4-4173-B5D7-A7ED5CF71D81}" type="slidenum">
              <a:rPr lang="en-US" smtClean="0"/>
              <a:pPr>
                <a:defRPr/>
              </a:pPr>
              <a:t>61</a:t>
            </a:fld>
            <a:endParaRPr lang="en-US"/>
          </a:p>
        </p:txBody>
      </p:sp>
    </p:spTree>
    <p:extLst>
      <p:ext uri="{BB962C8B-B14F-4D97-AF65-F5344CB8AC3E}">
        <p14:creationId xmlns:p14="http://schemas.microsoft.com/office/powerpoint/2010/main" val="317120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AABB6162-B0CA-481A-A380-AE6A52BE2A03}" type="datetime1">
              <a:rPr lang="en-US"/>
              <a:pPr>
                <a:defRPr/>
              </a:pPr>
              <a:t>9/28/2016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7E645B8-3994-4CF2-B0FA-CE9A25D477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F5B5EADF-DD06-447B-896E-CD6D6537F466}" type="datetime1">
              <a:rPr lang="en-US"/>
              <a:pPr>
                <a:defRPr/>
              </a:pPr>
              <a:t>9/28/2016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B2E15DE-0714-4F12-A7C9-9AB34A14AD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D8EEDF19-7E5B-4A56-9E01-AD40DAA2F4DE}"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0BAAE36-CD61-4564-8B62-E17E06E89B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a:lstStyle/>
          <a:p>
            <a:pPr lvl="0"/>
            <a:endParaRPr lang="en-US" noProof="0" smtClean="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AD4498A8-500D-4473-B29D-C21B20C80E1C}"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8832989-4CE2-4738-8C2C-1A53931D76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fld id="{4B78B1C2-7C1E-43EA-9EF8-94CE12845F06}" type="datetime1">
              <a:rPr lang="en-US"/>
              <a:pPr>
                <a:defRPr/>
              </a:pPr>
              <a:t>9/28/2016</a:t>
            </a:fld>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74EA3611-6C8C-4980-B999-90C38E7846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EA3A056C-6EAC-4814-A9BA-990BFE0EEC5D}" type="datetime1">
              <a:rPr lang="en-US"/>
              <a:pPr>
                <a:defRPr/>
              </a:pPr>
              <a:t>9/28/2016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E15031F-DDBC-47C1-997E-5B9CDCF4A6C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67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fld id="{FCE1B99E-CD80-4DC9-98F9-77B7B663767A}" type="datetime1">
              <a:rPr lang="en-US"/>
              <a:pPr>
                <a:defRPr/>
              </a:pPr>
              <a:t>9/28/2016</a:t>
            </a:fld>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77559905-873C-4A37-89CA-2EB29F3A0AB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F60EE783-D559-4583-9921-EBE78A2B9B4A}"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561E7E9-DE43-4CC1-9E08-5DC77E7504E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215F8A95-FF7B-472B-8213-AD488053DCDF}" type="datetime1">
              <a:rPr lang="en-US"/>
              <a:pPr>
                <a:defRPr/>
              </a:pPr>
              <a:t>9/28/2016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8A63331-BD3C-4F93-8DAB-B1A2FEDB701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0200DA3-4A35-4174-B160-3EAD51A05B97}"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39B808B-9980-4C73-9558-15B834832F9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fld id="{8F691759-FBE9-4A6B-BC3E-75E6A9D14C71}" type="datetime1">
              <a:rPr lang="en-US"/>
              <a:pPr>
                <a:defRPr/>
              </a:pPr>
              <a:t>9/28/2016</a:t>
            </a:fld>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06B13A4F-03EB-44EF-9071-04970B7E00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92D443ED-2395-4795-8D52-F72BD4C82C35}" type="datetime1">
              <a:rPr lang="en-US"/>
              <a:pPr>
                <a:defRPr/>
              </a:pPr>
              <a:t>9/28/2016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3BA6B8D-F604-4667-B52F-72193210F6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7A84B64-3BDB-4DD9-BCE2-B3E68674A6C6}"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F9F7136-F57B-4AE7-B543-1DAF9668FB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B9C54CE9-3190-43C7-BC22-B60F7E3113A6}" type="datetime1">
              <a:rPr lang="en-US"/>
              <a:pPr>
                <a:defRPr/>
              </a:pPr>
              <a:t>9/28/2016</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5008FF1-9B49-454E-89A6-D983081088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AEA090EE-1504-43DF-A9E3-42B2E01B3776}" type="datetime1">
              <a:rPr lang="en-US"/>
              <a:pPr>
                <a:defRPr/>
              </a:pPr>
              <a:t>9/28/2016</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C5A2BF0-516F-43A3-84B3-9EA66681C4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CEABD6EB-B8E4-4BD7-9E17-29D33BEF0FF1}" type="datetime1">
              <a:rPr lang="en-US"/>
              <a:pPr>
                <a:defRPr/>
              </a:pPr>
              <a:t>9/28/2016</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37C9CAF2-6F43-4A3D-993F-8DB72FD2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6639B954-C7EB-4D5C-B6AA-84BD924AF260}"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9095482-1916-4D68-9778-DDDCC41815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67D42F39-2CDE-4DD9-A87F-D4B53A023955}" type="datetime1">
              <a:rPr lang="en-US"/>
              <a:pPr>
                <a:defRPr/>
              </a:pPr>
              <a:t>9/28/2016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D7834A9-10D0-4C8D-83CC-4012DD3F2F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CB43C10-3C2F-4BE3-9C94-09392BCFC7FB}" type="datetime1">
              <a:rPr lang="en-US"/>
              <a:pPr>
                <a:defRPr/>
              </a:pPr>
              <a:t>9/28/2016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1A07F3B-97D4-4C16-A55C-E87D701AAA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hangingPunct="0">
              <a:defRPr/>
            </a:pPr>
            <a:endParaRPr lang="en-US"/>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fld id="{5475FDAA-1FD9-4479-9FE8-330940EA7692}" type="datetime1">
              <a:rPr lang="en-US"/>
              <a:pPr>
                <a:defRPr/>
              </a:pPr>
              <a:t>9/28/2016</a:t>
            </a:fld>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6687F75-81DB-4C6C-BDCE-250899B185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5" r:id="rId14"/>
    <p:sldLayoutId id="2147483654" r:id="rId15"/>
    <p:sldLayoutId id="2147483653" r:id="rId16"/>
    <p:sldLayoutId id="2147483652" r:id="rId17"/>
    <p:sldLayoutId id="2147483651" r:id="rId18"/>
    <p:sldLayoutId id="2147483650" r:id="rId19"/>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gsaxcess.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burlington.craigslist.or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6@58,890%20ea"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full-color-logo.jpg"/>
          <p:cNvPicPr>
            <a:picLocks noChangeAspect="1"/>
          </p:cNvPicPr>
          <p:nvPr/>
        </p:nvPicPr>
        <p:blipFill>
          <a:blip r:embed="rId3" cstate="print"/>
          <a:srcRect/>
          <a:stretch>
            <a:fillRect/>
          </a:stretch>
        </p:blipFill>
        <p:spPr bwMode="auto">
          <a:xfrm>
            <a:off x="7162800" y="4876800"/>
            <a:ext cx="1214438" cy="881063"/>
          </a:xfrm>
          <a:prstGeom prst="rect">
            <a:avLst/>
          </a:prstGeom>
          <a:noFill/>
          <a:ln w="9525">
            <a:noFill/>
            <a:miter lim="800000"/>
            <a:headEnd/>
            <a:tailEnd/>
          </a:ln>
        </p:spPr>
      </p:pic>
      <p:sp>
        <p:nvSpPr>
          <p:cNvPr id="23554" name="Content Placeholder 2"/>
          <p:cNvSpPr>
            <a:spLocks noGrp="1"/>
          </p:cNvSpPr>
          <p:nvPr>
            <p:ph idx="4294967295"/>
          </p:nvPr>
        </p:nvSpPr>
        <p:spPr>
          <a:xfrm>
            <a:off x="566738" y="228600"/>
            <a:ext cx="7967662" cy="5791200"/>
          </a:xfrm>
        </p:spPr>
        <p:txBody>
          <a:bodyPr/>
          <a:lstStyle/>
          <a:p>
            <a:pPr eaLnBrk="1" hangingPunct="1">
              <a:buFont typeface="Wingdings" pitchFamily="2" charset="2"/>
              <a:buNone/>
            </a:pPr>
            <a:r>
              <a:rPr lang="en-US" sz="1600" dirty="0" smtClean="0">
                <a:latin typeface="Book Antiqua" pitchFamily="18" charset="0"/>
              </a:rPr>
              <a:t>Department of Buildings and General Services</a:t>
            </a:r>
          </a:p>
          <a:p>
            <a:pPr eaLnBrk="1" hangingPunct="1">
              <a:buFont typeface="Wingdings" pitchFamily="2" charset="2"/>
              <a:buNone/>
            </a:pPr>
            <a:r>
              <a:rPr lang="en-US" sz="1600" dirty="0" smtClean="0">
                <a:latin typeface="Book Antiqua" pitchFamily="18" charset="0"/>
              </a:rPr>
              <a:t>2 Governor Aiken Avenue – Montpelier, Vermont</a:t>
            </a:r>
          </a:p>
          <a:p>
            <a:pPr algn="ctr" eaLnBrk="1" hangingPunct="1">
              <a:buFont typeface="Wingdings" pitchFamily="2" charset="2"/>
              <a:buNone/>
            </a:pPr>
            <a:endParaRPr lang="en-US" sz="2800" dirty="0" smtClean="0">
              <a:latin typeface="Book Antiqua" pitchFamily="18" charset="0"/>
            </a:endParaRPr>
          </a:p>
          <a:p>
            <a:pPr algn="ctr" eaLnBrk="1" hangingPunct="1">
              <a:buFont typeface="Wingdings" pitchFamily="2" charset="2"/>
              <a:buNone/>
            </a:pPr>
            <a:endParaRPr lang="en-US" sz="2800" dirty="0" smtClean="0">
              <a:latin typeface="Book Antiqua" pitchFamily="18" charset="0"/>
            </a:endParaRPr>
          </a:p>
          <a:p>
            <a:pPr algn="ctr" eaLnBrk="1" hangingPunct="1">
              <a:buFont typeface="Wingdings" pitchFamily="2" charset="2"/>
              <a:buNone/>
            </a:pPr>
            <a:endParaRPr lang="en-US" sz="2800" dirty="0" smtClean="0">
              <a:latin typeface="Book Antiqua" pitchFamily="18" charset="0"/>
            </a:endParaRPr>
          </a:p>
          <a:p>
            <a:pPr algn="ctr" eaLnBrk="1" hangingPunct="1">
              <a:buFont typeface="Wingdings" pitchFamily="2" charset="2"/>
              <a:buNone/>
            </a:pPr>
            <a:r>
              <a:rPr lang="en-US" sz="2800" dirty="0" smtClean="0">
                <a:latin typeface="Book Antiqua" pitchFamily="18" charset="0"/>
              </a:rPr>
              <a:t>Surplus Property</a:t>
            </a:r>
          </a:p>
          <a:p>
            <a:pPr algn="ctr" eaLnBrk="1" hangingPunct="1">
              <a:buFont typeface="Wingdings" pitchFamily="2" charset="2"/>
              <a:buNone/>
            </a:pPr>
            <a:endParaRPr lang="en-US" sz="2400" i="1" dirty="0" smtClean="0">
              <a:latin typeface="Book Antiqua" pitchFamily="18" charset="0"/>
            </a:endParaRPr>
          </a:p>
          <a:p>
            <a:pPr algn="ctr" eaLnBrk="1" hangingPunct="1">
              <a:buFont typeface="Wingdings" pitchFamily="2" charset="2"/>
              <a:buNone/>
            </a:pPr>
            <a:r>
              <a:rPr lang="en-US" sz="2400" i="1" dirty="0" smtClean="0">
                <a:latin typeface="Book Antiqua" pitchFamily="18" charset="0"/>
              </a:rPr>
              <a:t>Fiscal Year 2016 - Annual Report</a:t>
            </a:r>
          </a:p>
          <a:p>
            <a:pPr eaLnBrk="1" hangingPunct="1">
              <a:buFont typeface="Wingdings" pitchFamily="2" charset="2"/>
              <a:buNone/>
            </a:pPr>
            <a:endParaRPr lang="en-US" sz="3200" dirty="0" smtClean="0"/>
          </a:p>
          <a:p>
            <a:pPr eaLnBrk="1" hangingPunct="1">
              <a:buFont typeface="Wingdings" pitchFamily="2" charset="2"/>
              <a:buNone/>
            </a:pPr>
            <a:endParaRPr lang="en-US" dirty="0" smtClean="0"/>
          </a:p>
        </p:txBody>
      </p:sp>
      <p:sp>
        <p:nvSpPr>
          <p:cNvPr id="23555" name="Slide Number Placeholder 3"/>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221E04F8-BDB7-4589-B85C-D27998CD87B3}" type="slidenum">
              <a:rPr lang="en-US" sz="1200"/>
              <a:pPr algn="r"/>
              <a:t>1</a:t>
            </a:fld>
            <a:endParaRPr lang="en-US" sz="1200"/>
          </a:p>
        </p:txBody>
      </p:sp>
      <p:sp>
        <p:nvSpPr>
          <p:cNvPr id="23556" name="TextBox 5"/>
          <p:cNvSpPr txBox="1">
            <a:spLocks noChangeArrowheads="1"/>
          </p:cNvSpPr>
          <p:nvPr/>
        </p:nvSpPr>
        <p:spPr bwMode="auto">
          <a:xfrm>
            <a:off x="609600" y="6172200"/>
            <a:ext cx="4876800" cy="400110"/>
          </a:xfrm>
          <a:prstGeom prst="rect">
            <a:avLst/>
          </a:prstGeom>
          <a:noFill/>
          <a:ln w="9525">
            <a:noFill/>
            <a:miter lim="800000"/>
            <a:headEnd/>
            <a:tailEnd/>
          </a:ln>
        </p:spPr>
        <p:txBody>
          <a:bodyPr>
            <a:spAutoFit/>
          </a:bodyPr>
          <a:lstStyle/>
          <a:p>
            <a:pPr eaLnBrk="0" hangingPunct="0"/>
            <a:r>
              <a:rPr lang="en-US" sz="1000" dirty="0" smtClean="0"/>
              <a:t>September 28, 2016</a:t>
            </a:r>
            <a:endParaRPr lang="en-US" sz="1000" dirty="0" smtClean="0"/>
          </a:p>
          <a:p>
            <a:pPr eaLnBrk="0" hangingPunct="0"/>
            <a:r>
              <a:rPr lang="en-US" sz="1000" dirty="0" smtClean="0"/>
              <a:t>FY2016 </a:t>
            </a:r>
            <a:r>
              <a:rPr lang="en-US" sz="1000" dirty="0"/>
              <a:t>= </a:t>
            </a:r>
            <a:r>
              <a:rPr lang="en-US" sz="1000" dirty="0" smtClean="0"/>
              <a:t>7/1/15 </a:t>
            </a:r>
            <a:r>
              <a:rPr lang="en-US" sz="1000" dirty="0"/>
              <a:t>– </a:t>
            </a:r>
            <a:r>
              <a:rPr lang="en-US" sz="1000" dirty="0" smtClean="0"/>
              <a:t>6/30/16</a:t>
            </a:r>
            <a:endParaRPr lang="en-US" sz="1000" dirty="0"/>
          </a:p>
        </p:txBody>
      </p:sp>
      <p:sp>
        <p:nvSpPr>
          <p:cNvPr id="23557" name="Text Box 6"/>
          <p:cNvSpPr txBox="1">
            <a:spLocks noChangeArrowheads="1"/>
          </p:cNvSpPr>
          <p:nvPr/>
        </p:nvSpPr>
        <p:spPr bwMode="auto">
          <a:xfrm>
            <a:off x="609600" y="1676400"/>
            <a:ext cx="3581400" cy="304800"/>
          </a:xfrm>
          <a:prstGeom prst="rect">
            <a:avLst/>
          </a:prstGeom>
          <a:noFill/>
          <a:ln w="9525">
            <a:noFill/>
            <a:miter lim="800000"/>
            <a:headEnd/>
            <a:tailEnd/>
          </a:ln>
        </p:spPr>
        <p:txBody>
          <a:bodyPr>
            <a:spAutoFit/>
          </a:bodyPr>
          <a:lstStyle/>
          <a:p>
            <a:pPr>
              <a:spcBef>
                <a:spcPct val="50000"/>
              </a:spcBef>
            </a:pPr>
            <a:r>
              <a:rPr lang="en-US" sz="1400">
                <a:latin typeface="Book Antiqua" pitchFamily="18" charset="0"/>
              </a:rPr>
              <a:t>Government Business Services Directorate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noChangeArrowheads="1"/>
          </p:cNvSpPr>
          <p:nvPr>
            <p:ph type="sldNum" sz="quarter" idx="12"/>
          </p:nvPr>
        </p:nvSpPr>
        <p:spPr>
          <a:noFill/>
        </p:spPr>
        <p:txBody>
          <a:bodyPr/>
          <a:lstStyle/>
          <a:p>
            <a:fld id="{A16391D6-E228-4843-8B8A-EE8893D4425F}" type="slidenum">
              <a:rPr lang="en-US" smtClean="0"/>
              <a:pPr/>
              <a:t>10</a:t>
            </a:fld>
            <a:endParaRPr lang="en-US" smtClean="0"/>
          </a:p>
        </p:txBody>
      </p:sp>
      <p:sp>
        <p:nvSpPr>
          <p:cNvPr id="3379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ACCEBEE-08F3-4532-98DC-445F58336BEA}" type="slidenum">
              <a:rPr lang="en-US" sz="1200"/>
              <a:pPr algn="r"/>
              <a:t>10</a:t>
            </a:fld>
            <a:endParaRPr lang="en-US" sz="1200"/>
          </a:p>
        </p:txBody>
      </p:sp>
      <p:sp>
        <p:nvSpPr>
          <p:cNvPr id="3379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EF4F2BAB-471A-4E05-B365-D51346639E36}" type="slidenum">
              <a:rPr lang="en-US" sz="1200"/>
              <a:pPr algn="r"/>
              <a:t>10</a:t>
            </a:fld>
            <a:endParaRPr lang="en-US" sz="1200"/>
          </a:p>
        </p:txBody>
      </p:sp>
      <p:sp>
        <p:nvSpPr>
          <p:cNvPr id="33796" name="Rectangle 2"/>
          <p:cNvSpPr>
            <a:spLocks noGrp="1" noChangeArrowheads="1"/>
          </p:cNvSpPr>
          <p:nvPr>
            <p:ph type="title"/>
          </p:nvPr>
        </p:nvSpPr>
        <p:spPr/>
        <p:txBody>
          <a:bodyPr/>
          <a:lstStyle/>
          <a:p>
            <a:r>
              <a:rPr lang="en-US" smtClean="0"/>
              <a:t>Key Result Areas</a:t>
            </a:r>
          </a:p>
        </p:txBody>
      </p:sp>
      <p:sp>
        <p:nvSpPr>
          <p:cNvPr id="33797" name="Rectangle 3"/>
          <p:cNvSpPr>
            <a:spLocks noGrp="1" noChangeArrowheads="1"/>
          </p:cNvSpPr>
          <p:nvPr>
            <p:ph type="body" idx="1"/>
          </p:nvPr>
        </p:nvSpPr>
        <p:spPr/>
        <p:txBody>
          <a:bodyPr/>
          <a:lstStyle/>
          <a:p>
            <a:r>
              <a:rPr lang="en-US" sz="3200" smtClean="0"/>
              <a:t>People</a:t>
            </a:r>
          </a:p>
          <a:p>
            <a:endParaRPr lang="en-US" sz="3200" smtClean="0"/>
          </a:p>
          <a:p>
            <a:r>
              <a:rPr lang="en-US" sz="3200" smtClean="0"/>
              <a:t>Communications</a:t>
            </a:r>
          </a:p>
          <a:p>
            <a:endParaRPr lang="en-US" sz="3200" smtClean="0"/>
          </a:p>
          <a:p>
            <a:r>
              <a:rPr lang="en-US" sz="3200" smtClean="0"/>
              <a:t>Finances</a:t>
            </a:r>
          </a:p>
          <a:p>
            <a:endParaRPr lang="en-US" sz="3200" smtClean="0"/>
          </a:p>
          <a:p>
            <a:r>
              <a:rPr lang="en-US" sz="3200" smtClean="0"/>
              <a:t>Operations</a:t>
            </a:r>
          </a:p>
        </p:txBody>
      </p:sp>
      <p:sp>
        <p:nvSpPr>
          <p:cNvPr id="33798"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8"/>
          <p:cNvSpPr>
            <a:spLocks noGrp="1" noChangeArrowheads="1"/>
          </p:cNvSpPr>
          <p:nvPr>
            <p:ph type="sldNum" sz="quarter" idx="12"/>
          </p:nvPr>
        </p:nvSpPr>
        <p:spPr>
          <a:noFill/>
        </p:spPr>
        <p:txBody>
          <a:bodyPr/>
          <a:lstStyle/>
          <a:p>
            <a:fld id="{E768693E-3150-45F3-8A81-6FCD9DD33F05}" type="slidenum">
              <a:rPr lang="en-US" smtClean="0"/>
              <a:pPr/>
              <a:t>11</a:t>
            </a:fld>
            <a:endParaRPr lang="en-US" smtClean="0"/>
          </a:p>
        </p:txBody>
      </p:sp>
      <p:sp>
        <p:nvSpPr>
          <p:cNvPr id="3481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3BD48CF-5AA8-4DFA-B17D-68567530F80A}" type="slidenum">
              <a:rPr lang="en-US" sz="1200"/>
              <a:pPr algn="r"/>
              <a:t>11</a:t>
            </a:fld>
            <a:endParaRPr lang="en-US" sz="1200"/>
          </a:p>
        </p:txBody>
      </p:sp>
      <p:sp>
        <p:nvSpPr>
          <p:cNvPr id="34819"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EC604156-EA8B-4BBF-B50F-78D6CBB2530A}" type="slidenum">
              <a:rPr lang="en-US" sz="1200"/>
              <a:pPr algn="r"/>
              <a:t>11</a:t>
            </a:fld>
            <a:endParaRPr lang="en-US" sz="1200"/>
          </a:p>
        </p:txBody>
      </p:sp>
      <p:sp>
        <p:nvSpPr>
          <p:cNvPr id="34820" name="Rectangle 2"/>
          <p:cNvSpPr>
            <a:spLocks noGrp="1" noChangeArrowheads="1"/>
          </p:cNvSpPr>
          <p:nvPr>
            <p:ph type="title"/>
          </p:nvPr>
        </p:nvSpPr>
        <p:spPr/>
        <p:txBody>
          <a:bodyPr/>
          <a:lstStyle/>
          <a:p>
            <a:r>
              <a:rPr lang="en-US" sz="3400" smtClean="0"/>
              <a:t>People</a:t>
            </a:r>
            <a:br>
              <a:rPr lang="en-US" sz="3400" smtClean="0"/>
            </a:br>
            <a:r>
              <a:rPr lang="en-US" sz="3400" smtClean="0"/>
              <a:t>P1 - Goal</a:t>
            </a:r>
          </a:p>
        </p:txBody>
      </p:sp>
      <p:sp>
        <p:nvSpPr>
          <p:cNvPr id="34821" name="Rectangle 3"/>
          <p:cNvSpPr>
            <a:spLocks noGrp="1" noChangeArrowheads="1"/>
          </p:cNvSpPr>
          <p:nvPr>
            <p:ph type="body" idx="1"/>
          </p:nvPr>
        </p:nvSpPr>
        <p:spPr/>
        <p:txBody>
          <a:bodyPr/>
          <a:lstStyle/>
          <a:p>
            <a:r>
              <a:rPr lang="en-US" smtClean="0"/>
              <a:t>Provide employees with effective leadership.</a:t>
            </a:r>
          </a:p>
          <a:p>
            <a:pPr lvl="1"/>
            <a:r>
              <a:rPr lang="en-US" smtClean="0"/>
              <a:t>Adhering to BGS Core Values </a:t>
            </a:r>
          </a:p>
          <a:p>
            <a:pPr lvl="1"/>
            <a:r>
              <a:rPr lang="en-US" smtClean="0"/>
              <a:t>Quality and timely evaluations and appropriate feedback</a:t>
            </a:r>
          </a:p>
          <a:p>
            <a:pPr lvl="1"/>
            <a:r>
              <a:rPr lang="en-US" smtClean="0"/>
              <a:t>Fair and deserving recognition through performance rewards and promotions</a:t>
            </a:r>
          </a:p>
        </p:txBody>
      </p:sp>
      <p:sp>
        <p:nvSpPr>
          <p:cNvPr id="34822"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sldNum" sz="quarter" idx="12"/>
          </p:nvPr>
        </p:nvSpPr>
        <p:spPr>
          <a:noFill/>
        </p:spPr>
        <p:txBody>
          <a:bodyPr/>
          <a:lstStyle/>
          <a:p>
            <a:fld id="{DDF5C13E-E054-4EE9-9978-D1A8AEA26EAE}" type="slidenum">
              <a:rPr lang="en-US" smtClean="0"/>
              <a:pPr/>
              <a:t>12</a:t>
            </a:fld>
            <a:endParaRPr lang="en-US" smtClean="0"/>
          </a:p>
        </p:txBody>
      </p:sp>
      <p:sp>
        <p:nvSpPr>
          <p:cNvPr id="3584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9FDB13A-8B20-4819-B2C8-D4EBBA498160}" type="slidenum">
              <a:rPr lang="en-US" sz="1200"/>
              <a:pPr algn="r"/>
              <a:t>12</a:t>
            </a:fld>
            <a:endParaRPr lang="en-US" sz="1200"/>
          </a:p>
        </p:txBody>
      </p:sp>
      <p:sp>
        <p:nvSpPr>
          <p:cNvPr id="35843" name="Rectangle 2"/>
          <p:cNvSpPr>
            <a:spLocks noGrp="1" noChangeArrowheads="1"/>
          </p:cNvSpPr>
          <p:nvPr>
            <p:ph type="title"/>
          </p:nvPr>
        </p:nvSpPr>
        <p:spPr/>
        <p:txBody>
          <a:bodyPr/>
          <a:lstStyle/>
          <a:p>
            <a:r>
              <a:rPr lang="en-US" smtClean="0"/>
              <a:t>People</a:t>
            </a:r>
            <a:br>
              <a:rPr lang="en-US" smtClean="0"/>
            </a:br>
            <a:r>
              <a:rPr lang="en-US" smtClean="0"/>
              <a:t>P1 - Performance Measurement</a:t>
            </a:r>
          </a:p>
        </p:txBody>
      </p:sp>
      <p:sp>
        <p:nvSpPr>
          <p:cNvPr id="35844" name="Rectangle 3"/>
          <p:cNvSpPr>
            <a:spLocks noGrp="1" noChangeArrowheads="1"/>
          </p:cNvSpPr>
          <p:nvPr>
            <p:ph type="body" idx="1"/>
          </p:nvPr>
        </p:nvSpPr>
        <p:spPr/>
        <p:txBody>
          <a:bodyPr/>
          <a:lstStyle/>
          <a:p>
            <a:r>
              <a:rPr lang="en-US" dirty="0" smtClean="0"/>
              <a:t>Target = 100% of Performance Evaluations completed within 45 days of due date (per VSEA Agreement)</a:t>
            </a:r>
          </a:p>
        </p:txBody>
      </p:sp>
      <p:sp>
        <p:nvSpPr>
          <p:cNvPr id="35845"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noChangeArrowheads="1"/>
          </p:cNvSpPr>
          <p:nvPr>
            <p:ph type="sldNum" sz="quarter" idx="12"/>
          </p:nvPr>
        </p:nvSpPr>
        <p:spPr>
          <a:noFill/>
        </p:spPr>
        <p:txBody>
          <a:bodyPr/>
          <a:lstStyle/>
          <a:p>
            <a:fld id="{973437B9-6BD0-417D-BD78-5C6B048F00C0}" type="slidenum">
              <a:rPr lang="en-US" smtClean="0"/>
              <a:pPr/>
              <a:t>13</a:t>
            </a:fld>
            <a:endParaRPr lang="en-US" smtClean="0"/>
          </a:p>
        </p:txBody>
      </p:sp>
      <p:sp>
        <p:nvSpPr>
          <p:cNvPr id="3686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0A444B52-D5D4-4B96-BF91-52A7E442DAD5}" type="slidenum">
              <a:rPr lang="en-US" sz="1200"/>
              <a:pPr algn="r"/>
              <a:t>13</a:t>
            </a:fld>
            <a:endParaRPr lang="en-US" sz="1200"/>
          </a:p>
        </p:txBody>
      </p:sp>
      <p:sp>
        <p:nvSpPr>
          <p:cNvPr id="3686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DE3B7F1D-3117-4618-96C1-8A9997027FDA}" type="slidenum">
              <a:rPr lang="en-US" sz="1200"/>
              <a:pPr algn="r"/>
              <a:t>13</a:t>
            </a:fld>
            <a:endParaRPr lang="en-US" sz="1200"/>
          </a:p>
        </p:txBody>
      </p:sp>
      <p:sp>
        <p:nvSpPr>
          <p:cNvPr id="36868" name="Rectangle 2"/>
          <p:cNvSpPr>
            <a:spLocks noGrp="1" noChangeArrowheads="1"/>
          </p:cNvSpPr>
          <p:nvPr>
            <p:ph type="title"/>
          </p:nvPr>
        </p:nvSpPr>
        <p:spPr/>
        <p:txBody>
          <a:bodyPr/>
          <a:lstStyle/>
          <a:p>
            <a:r>
              <a:rPr lang="en-US" sz="3400" dirty="0" smtClean="0"/>
              <a:t>People</a:t>
            </a:r>
            <a:br>
              <a:rPr lang="en-US" sz="3400" dirty="0" smtClean="0"/>
            </a:br>
            <a:r>
              <a:rPr lang="en-US" sz="3400" dirty="0" smtClean="0"/>
              <a:t>P2 - Goal</a:t>
            </a:r>
          </a:p>
        </p:txBody>
      </p:sp>
      <p:sp>
        <p:nvSpPr>
          <p:cNvPr id="36869" name="Rectangle 3"/>
          <p:cNvSpPr>
            <a:spLocks noGrp="1" noChangeArrowheads="1"/>
          </p:cNvSpPr>
          <p:nvPr>
            <p:ph type="body" idx="1"/>
          </p:nvPr>
        </p:nvSpPr>
        <p:spPr>
          <a:xfrm>
            <a:off x="566738" y="1752600"/>
            <a:ext cx="8001000" cy="4572000"/>
          </a:xfrm>
        </p:spPr>
        <p:txBody>
          <a:bodyPr/>
          <a:lstStyle/>
          <a:p>
            <a:pPr>
              <a:lnSpc>
                <a:spcPct val="90000"/>
              </a:lnSpc>
            </a:pPr>
            <a:r>
              <a:rPr lang="en-US" sz="2400" dirty="0" smtClean="0"/>
              <a:t>Provide resources, training, education, equipment, and support required for employees to meet mission requirements.</a:t>
            </a:r>
          </a:p>
          <a:p>
            <a:pPr lvl="1">
              <a:lnSpc>
                <a:spcPct val="90000"/>
              </a:lnSpc>
            </a:pPr>
            <a:r>
              <a:rPr lang="en-US" sz="2000" dirty="0" smtClean="0"/>
              <a:t>Notification of policies, rules, and regulations</a:t>
            </a:r>
          </a:p>
          <a:p>
            <a:pPr lvl="1">
              <a:lnSpc>
                <a:spcPct val="90000"/>
              </a:lnSpc>
            </a:pPr>
            <a:r>
              <a:rPr lang="en-US" sz="2000" dirty="0" smtClean="0"/>
              <a:t>Training on software and program procedures</a:t>
            </a:r>
          </a:p>
          <a:p>
            <a:pPr lvl="1">
              <a:lnSpc>
                <a:spcPct val="90000"/>
              </a:lnSpc>
            </a:pPr>
            <a:r>
              <a:rPr lang="en-US" sz="2000" dirty="0" smtClean="0"/>
              <a:t>Encourage and support networking and professional development</a:t>
            </a:r>
          </a:p>
          <a:p>
            <a:pPr lvl="2" eaLnBrk="1" hangingPunct="1">
              <a:lnSpc>
                <a:spcPct val="90000"/>
              </a:lnSpc>
            </a:pPr>
            <a:r>
              <a:rPr lang="en-US" sz="1900" dirty="0" smtClean="0"/>
              <a:t>National Association of State Agencies for Surplus Property (NASASP)</a:t>
            </a:r>
          </a:p>
          <a:p>
            <a:pPr lvl="1">
              <a:lnSpc>
                <a:spcPct val="90000"/>
              </a:lnSpc>
            </a:pPr>
            <a:r>
              <a:rPr lang="en-US" sz="2000" dirty="0" smtClean="0"/>
              <a:t>Applicable safety training/equipment </a:t>
            </a:r>
          </a:p>
          <a:p>
            <a:pPr lvl="2">
              <a:lnSpc>
                <a:spcPct val="90000"/>
              </a:lnSpc>
            </a:pPr>
            <a:r>
              <a:rPr lang="en-US" sz="1900" dirty="0" smtClean="0"/>
              <a:t>Defensive Driving, </a:t>
            </a:r>
            <a:r>
              <a:rPr lang="en-US" sz="1900" dirty="0" err="1" smtClean="0"/>
              <a:t>Haz</a:t>
            </a:r>
            <a:r>
              <a:rPr lang="en-US" sz="1900" dirty="0" smtClean="0"/>
              <a:t>-com, Fire Safety, Back &amp; Lifting Safety, Forklift</a:t>
            </a:r>
          </a:p>
          <a:p>
            <a:pPr lvl="2">
              <a:lnSpc>
                <a:spcPct val="90000"/>
              </a:lnSpc>
            </a:pPr>
            <a:r>
              <a:rPr lang="en-US" sz="1900" dirty="0" smtClean="0"/>
              <a:t>Steel toe shoes</a:t>
            </a:r>
          </a:p>
        </p:txBody>
      </p:sp>
      <p:sp>
        <p:nvSpPr>
          <p:cNvPr id="36870"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sldNum" sz="quarter" idx="12"/>
          </p:nvPr>
        </p:nvSpPr>
        <p:spPr>
          <a:noFill/>
        </p:spPr>
        <p:txBody>
          <a:bodyPr/>
          <a:lstStyle/>
          <a:p>
            <a:fld id="{96DA65D4-9DA4-4096-8063-A47AED1C9C3D}" type="slidenum">
              <a:rPr lang="en-US" smtClean="0"/>
              <a:pPr/>
              <a:t>14</a:t>
            </a:fld>
            <a:endParaRPr lang="en-US" smtClean="0"/>
          </a:p>
        </p:txBody>
      </p:sp>
      <p:sp>
        <p:nvSpPr>
          <p:cNvPr id="3789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61C13CD-9C1F-498E-818D-2E2BB37BD49D}" type="slidenum">
              <a:rPr lang="en-US" sz="1200"/>
              <a:pPr algn="r"/>
              <a:t>14</a:t>
            </a:fld>
            <a:endParaRPr lang="en-US" sz="1200"/>
          </a:p>
        </p:txBody>
      </p:sp>
      <p:sp>
        <p:nvSpPr>
          <p:cNvPr id="37891"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A7DCE19-837B-43FB-8A89-6837C09D7B14}" type="slidenum">
              <a:rPr lang="en-US" sz="1200"/>
              <a:pPr algn="r"/>
              <a:t>14</a:t>
            </a:fld>
            <a:endParaRPr lang="en-US" sz="1200"/>
          </a:p>
        </p:txBody>
      </p:sp>
      <p:sp>
        <p:nvSpPr>
          <p:cNvPr id="37892" name="Rectangle 2"/>
          <p:cNvSpPr>
            <a:spLocks noGrp="1" noChangeArrowheads="1"/>
          </p:cNvSpPr>
          <p:nvPr>
            <p:ph type="title"/>
          </p:nvPr>
        </p:nvSpPr>
        <p:spPr/>
        <p:txBody>
          <a:bodyPr/>
          <a:lstStyle/>
          <a:p>
            <a:r>
              <a:rPr lang="en-US" sz="3400" smtClean="0"/>
              <a:t>Communications</a:t>
            </a:r>
            <a:br>
              <a:rPr lang="en-US" sz="3400" smtClean="0"/>
            </a:br>
            <a:r>
              <a:rPr lang="en-US" sz="3400" smtClean="0"/>
              <a:t>C1 - Goal</a:t>
            </a:r>
            <a:endParaRPr lang="en-US" sz="3200" smtClean="0"/>
          </a:p>
        </p:txBody>
      </p:sp>
      <p:sp>
        <p:nvSpPr>
          <p:cNvPr id="37893" name="Rectangle 3"/>
          <p:cNvSpPr>
            <a:spLocks noGrp="1" noChangeArrowheads="1"/>
          </p:cNvSpPr>
          <p:nvPr>
            <p:ph type="body" idx="1"/>
          </p:nvPr>
        </p:nvSpPr>
        <p:spPr/>
        <p:txBody>
          <a:bodyPr/>
          <a:lstStyle/>
          <a:p>
            <a:r>
              <a:rPr lang="en-US" sz="2600" dirty="0" smtClean="0"/>
              <a:t>Provide employees with open and honest communications concerning program operations.</a:t>
            </a:r>
          </a:p>
          <a:p>
            <a:pPr lvl="1"/>
            <a:r>
              <a:rPr lang="en-US" sz="2200" dirty="0" smtClean="0"/>
              <a:t>Share performance measurements at regular intervals</a:t>
            </a:r>
          </a:p>
          <a:p>
            <a:pPr lvl="1"/>
            <a:r>
              <a:rPr lang="en-US" sz="2200" dirty="0" smtClean="0"/>
              <a:t>Share program updates/changes immediately</a:t>
            </a:r>
          </a:p>
          <a:p>
            <a:pPr lvl="1"/>
            <a:r>
              <a:rPr lang="en-US" sz="2200" dirty="0" smtClean="0"/>
              <a:t>Periodic work plan review between supervisor and staff</a:t>
            </a:r>
          </a:p>
          <a:p>
            <a:pPr lvl="1"/>
            <a:r>
              <a:rPr lang="en-US" sz="2200" dirty="0" smtClean="0"/>
              <a:t>Timely and appropriate supervisory feedback </a:t>
            </a:r>
          </a:p>
        </p:txBody>
      </p:sp>
      <p:sp>
        <p:nvSpPr>
          <p:cNvPr id="37894"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8"/>
          <p:cNvSpPr>
            <a:spLocks noGrp="1" noChangeArrowheads="1"/>
          </p:cNvSpPr>
          <p:nvPr>
            <p:ph type="sldNum" sz="quarter" idx="12"/>
          </p:nvPr>
        </p:nvSpPr>
        <p:spPr>
          <a:noFill/>
        </p:spPr>
        <p:txBody>
          <a:bodyPr/>
          <a:lstStyle/>
          <a:p>
            <a:fld id="{F7016B8A-4B1C-4772-BAC3-8DAD883B2701}" type="slidenum">
              <a:rPr lang="en-US" smtClean="0"/>
              <a:pPr/>
              <a:t>15</a:t>
            </a:fld>
            <a:endParaRPr lang="en-US" smtClean="0"/>
          </a:p>
        </p:txBody>
      </p:sp>
      <p:sp>
        <p:nvSpPr>
          <p:cNvPr id="3891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8FB73AC7-96EC-4193-92D0-7D9961D632B2}" type="slidenum">
              <a:rPr lang="en-US" sz="1200"/>
              <a:pPr algn="r"/>
              <a:t>15</a:t>
            </a:fld>
            <a:endParaRPr lang="en-US" sz="1200"/>
          </a:p>
        </p:txBody>
      </p:sp>
      <p:sp>
        <p:nvSpPr>
          <p:cNvPr id="3891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872088B0-ED66-4DF2-BB54-3B8E11E1D4BC}" type="slidenum">
              <a:rPr lang="en-US" sz="1200"/>
              <a:pPr algn="r"/>
              <a:t>15</a:t>
            </a:fld>
            <a:endParaRPr lang="en-US" sz="1200"/>
          </a:p>
        </p:txBody>
      </p:sp>
      <p:sp>
        <p:nvSpPr>
          <p:cNvPr id="38916" name="Rectangle 2"/>
          <p:cNvSpPr>
            <a:spLocks noGrp="1" noChangeArrowheads="1"/>
          </p:cNvSpPr>
          <p:nvPr>
            <p:ph type="title"/>
          </p:nvPr>
        </p:nvSpPr>
        <p:spPr/>
        <p:txBody>
          <a:bodyPr/>
          <a:lstStyle/>
          <a:p>
            <a:r>
              <a:rPr lang="en-US" sz="3400" smtClean="0"/>
              <a:t>Communications</a:t>
            </a:r>
            <a:br>
              <a:rPr lang="en-US" sz="3400" smtClean="0"/>
            </a:br>
            <a:r>
              <a:rPr lang="en-US" sz="3400" smtClean="0"/>
              <a:t>C2 - Goal</a:t>
            </a:r>
          </a:p>
        </p:txBody>
      </p:sp>
      <p:sp>
        <p:nvSpPr>
          <p:cNvPr id="38917" name="Rectangle 3"/>
          <p:cNvSpPr>
            <a:spLocks noGrp="1" noChangeArrowheads="1"/>
          </p:cNvSpPr>
          <p:nvPr>
            <p:ph type="body" idx="1"/>
          </p:nvPr>
        </p:nvSpPr>
        <p:spPr/>
        <p:txBody>
          <a:bodyPr/>
          <a:lstStyle/>
          <a:p>
            <a:r>
              <a:rPr lang="en-US" sz="2500" dirty="0" smtClean="0"/>
              <a:t>Provide management with timely and accurate reporting of program operations.</a:t>
            </a:r>
          </a:p>
          <a:p>
            <a:pPr lvl="1"/>
            <a:r>
              <a:rPr lang="en-US" sz="2400" dirty="0" smtClean="0"/>
              <a:t>Weekly supervisor’s meeting with Director</a:t>
            </a:r>
          </a:p>
          <a:p>
            <a:pPr lvl="1"/>
            <a:r>
              <a:rPr lang="en-US" sz="2400" dirty="0" smtClean="0"/>
              <a:t>Periodic meetings related to projects etc.</a:t>
            </a:r>
          </a:p>
          <a:p>
            <a:pPr lvl="1"/>
            <a:r>
              <a:rPr lang="en-US" sz="2400" dirty="0" smtClean="0"/>
              <a:t>Immediate notification of issues</a:t>
            </a:r>
          </a:p>
        </p:txBody>
      </p:sp>
      <p:sp>
        <p:nvSpPr>
          <p:cNvPr id="38918"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p:spPr>
        <p:txBody>
          <a:bodyPr/>
          <a:lstStyle/>
          <a:p>
            <a:fld id="{C8381EF5-930A-44F0-8F71-660761CFCDE0}" type="slidenum">
              <a:rPr lang="en-US" smtClean="0"/>
              <a:pPr/>
              <a:t>16</a:t>
            </a:fld>
            <a:endParaRPr lang="en-US" smtClean="0"/>
          </a:p>
        </p:txBody>
      </p:sp>
      <p:sp>
        <p:nvSpPr>
          <p:cNvPr id="3993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E55AE0D-323B-4743-B6F6-BB09DEE5F384}" type="slidenum">
              <a:rPr lang="en-US" sz="1200"/>
              <a:pPr algn="r"/>
              <a:t>16</a:t>
            </a:fld>
            <a:endParaRPr lang="en-US" sz="1200"/>
          </a:p>
        </p:txBody>
      </p:sp>
      <p:sp>
        <p:nvSpPr>
          <p:cNvPr id="39939" name="Rectangle 2"/>
          <p:cNvSpPr>
            <a:spLocks noGrp="1" noChangeArrowheads="1"/>
          </p:cNvSpPr>
          <p:nvPr>
            <p:ph type="title"/>
          </p:nvPr>
        </p:nvSpPr>
        <p:spPr/>
        <p:txBody>
          <a:bodyPr/>
          <a:lstStyle/>
          <a:p>
            <a:r>
              <a:rPr lang="en-US" sz="3400" smtClean="0"/>
              <a:t>Communications</a:t>
            </a:r>
            <a:br>
              <a:rPr lang="en-US" sz="3400" smtClean="0"/>
            </a:br>
            <a:r>
              <a:rPr lang="en-US" sz="3400" smtClean="0"/>
              <a:t>C3 - Goal</a:t>
            </a:r>
          </a:p>
        </p:txBody>
      </p:sp>
      <p:sp>
        <p:nvSpPr>
          <p:cNvPr id="39940" name="Rectangle 3"/>
          <p:cNvSpPr>
            <a:spLocks noGrp="1" noChangeArrowheads="1"/>
          </p:cNvSpPr>
          <p:nvPr>
            <p:ph type="body" idx="1"/>
          </p:nvPr>
        </p:nvSpPr>
        <p:spPr/>
        <p:txBody>
          <a:bodyPr/>
          <a:lstStyle/>
          <a:p>
            <a:r>
              <a:rPr lang="en-US" sz="2500" dirty="0" smtClean="0"/>
              <a:t>Provide state agencies with information and tools to report surplus property for disposal.</a:t>
            </a:r>
          </a:p>
          <a:p>
            <a:pPr lvl="1"/>
            <a:r>
              <a:rPr lang="en-US" sz="2400" dirty="0" smtClean="0"/>
              <a:t>E-mail notices to Business Managers and Department Heads for distribution</a:t>
            </a:r>
          </a:p>
          <a:p>
            <a:pPr lvl="1"/>
            <a:r>
              <a:rPr lang="en-US" sz="2400" dirty="0" smtClean="0"/>
              <a:t>Website with FAQ and Forms</a:t>
            </a:r>
          </a:p>
          <a:p>
            <a:pPr lvl="1"/>
            <a:r>
              <a:rPr lang="en-US" sz="2400" dirty="0" smtClean="0"/>
              <a:t>Inter/Intra office mailings</a:t>
            </a:r>
          </a:p>
          <a:p>
            <a:pPr lvl="1"/>
            <a:r>
              <a:rPr lang="en-US" sz="2400" dirty="0" smtClean="0"/>
              <a:t>Individual training via telephone as needed</a:t>
            </a:r>
          </a:p>
          <a:p>
            <a:pPr lvl="1"/>
            <a:r>
              <a:rPr lang="en-US" sz="2400" dirty="0" smtClean="0"/>
              <a:t>Timely follow-up on inquiries</a:t>
            </a:r>
          </a:p>
          <a:p>
            <a:endParaRPr lang="en-US" dirty="0" smtClean="0"/>
          </a:p>
        </p:txBody>
      </p:sp>
      <p:sp>
        <p:nvSpPr>
          <p:cNvPr id="39941"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sldNum" sz="quarter" idx="12"/>
          </p:nvPr>
        </p:nvSpPr>
        <p:spPr>
          <a:noFill/>
        </p:spPr>
        <p:txBody>
          <a:bodyPr/>
          <a:lstStyle/>
          <a:p>
            <a:fld id="{9F790AD2-ABFA-443A-A4D3-5D1D6FAA0D7D}" type="slidenum">
              <a:rPr lang="en-US" smtClean="0"/>
              <a:pPr/>
              <a:t>17</a:t>
            </a:fld>
            <a:endParaRPr lang="en-US" smtClean="0"/>
          </a:p>
        </p:txBody>
      </p:sp>
      <p:sp>
        <p:nvSpPr>
          <p:cNvPr id="4096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2DBCE4D8-5791-46FC-AA41-095DDB54ABDC}" type="slidenum">
              <a:rPr lang="en-US" sz="1200"/>
              <a:pPr algn="r"/>
              <a:t>17</a:t>
            </a:fld>
            <a:endParaRPr lang="en-US" sz="1200"/>
          </a:p>
        </p:txBody>
      </p:sp>
      <p:sp>
        <p:nvSpPr>
          <p:cNvPr id="4096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28E7EA9B-FAF8-4225-9863-1043A9F2A285}" type="slidenum">
              <a:rPr lang="en-US" sz="1200"/>
              <a:pPr algn="r"/>
              <a:t>17</a:t>
            </a:fld>
            <a:endParaRPr lang="en-US" sz="1200"/>
          </a:p>
        </p:txBody>
      </p:sp>
      <p:sp>
        <p:nvSpPr>
          <p:cNvPr id="40964" name="Rectangle 2"/>
          <p:cNvSpPr>
            <a:spLocks noGrp="1" noChangeArrowheads="1"/>
          </p:cNvSpPr>
          <p:nvPr>
            <p:ph type="title"/>
          </p:nvPr>
        </p:nvSpPr>
        <p:spPr/>
        <p:txBody>
          <a:bodyPr/>
          <a:lstStyle/>
          <a:p>
            <a:r>
              <a:rPr lang="en-US" sz="3400" smtClean="0"/>
              <a:t>Communications</a:t>
            </a:r>
            <a:br>
              <a:rPr lang="en-US" sz="3400" smtClean="0"/>
            </a:br>
            <a:r>
              <a:rPr lang="en-US" sz="3400" smtClean="0"/>
              <a:t>C4 - Goal</a:t>
            </a:r>
          </a:p>
        </p:txBody>
      </p:sp>
      <p:sp>
        <p:nvSpPr>
          <p:cNvPr id="40965" name="Rectangle 3"/>
          <p:cNvSpPr>
            <a:spLocks noGrp="1" noChangeArrowheads="1"/>
          </p:cNvSpPr>
          <p:nvPr>
            <p:ph type="body" idx="1"/>
          </p:nvPr>
        </p:nvSpPr>
        <p:spPr>
          <a:xfrm>
            <a:off x="566738" y="1752600"/>
            <a:ext cx="8001000" cy="4572000"/>
          </a:xfrm>
        </p:spPr>
        <p:txBody>
          <a:bodyPr/>
          <a:lstStyle/>
          <a:p>
            <a:pPr eaLnBrk="1" hangingPunct="1"/>
            <a:r>
              <a:rPr lang="en-US" sz="2800" dirty="0" smtClean="0"/>
              <a:t>Notify appropriate entities of state and federal surplus property available (in order of priority)</a:t>
            </a:r>
          </a:p>
          <a:p>
            <a:pPr lvl="1" eaLnBrk="1" hangingPunct="1"/>
            <a:r>
              <a:rPr lang="en-US" sz="2400" dirty="0" smtClean="0"/>
              <a:t>#1 - State agencies and departments</a:t>
            </a:r>
          </a:p>
          <a:p>
            <a:pPr lvl="2" eaLnBrk="1" hangingPunct="1"/>
            <a:r>
              <a:rPr lang="en-US" sz="2100" dirty="0" smtClean="0"/>
              <a:t>Waiting list (in order of date requested)</a:t>
            </a:r>
          </a:p>
          <a:p>
            <a:pPr lvl="2" eaLnBrk="1" hangingPunct="1"/>
            <a:r>
              <a:rPr lang="en-US" sz="2100" dirty="0" smtClean="0"/>
              <a:t>E-mail notice to key contacts as determined by item available</a:t>
            </a:r>
          </a:p>
          <a:p>
            <a:pPr lvl="2" eaLnBrk="1" hangingPunct="1"/>
            <a:r>
              <a:rPr lang="en-US" sz="2100" dirty="0" smtClean="0"/>
              <a:t>E-mail notice to Department Heads and Business Managers when item available warrants</a:t>
            </a:r>
          </a:p>
          <a:p>
            <a:pPr lvl="2" eaLnBrk="1" hangingPunct="1"/>
            <a:r>
              <a:rPr lang="en-US" sz="2100" dirty="0" err="1" smtClean="0"/>
              <a:t>GSAXcess</a:t>
            </a:r>
            <a:r>
              <a:rPr lang="en-US" sz="2100" dirty="0" smtClean="0"/>
              <a:t> – federal on-line database</a:t>
            </a:r>
          </a:p>
        </p:txBody>
      </p:sp>
      <p:sp>
        <p:nvSpPr>
          <p:cNvPr id="40966"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8"/>
          <p:cNvSpPr>
            <a:spLocks noGrp="1" noChangeArrowheads="1"/>
          </p:cNvSpPr>
          <p:nvPr>
            <p:ph type="sldNum" sz="quarter" idx="12"/>
          </p:nvPr>
        </p:nvSpPr>
        <p:spPr>
          <a:noFill/>
        </p:spPr>
        <p:txBody>
          <a:bodyPr/>
          <a:lstStyle/>
          <a:p>
            <a:fld id="{F258DE69-C31F-419D-9F4D-B57770217837}" type="slidenum">
              <a:rPr lang="en-US" smtClean="0"/>
              <a:pPr/>
              <a:t>18</a:t>
            </a:fld>
            <a:endParaRPr lang="en-US" dirty="0" smtClean="0"/>
          </a:p>
        </p:txBody>
      </p:sp>
      <p:sp>
        <p:nvSpPr>
          <p:cNvPr id="4198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CBB08C2-FA73-4E95-B8A0-4C16FF3A933E}" type="slidenum">
              <a:rPr lang="en-US" sz="1200"/>
              <a:pPr algn="r"/>
              <a:t>18</a:t>
            </a:fld>
            <a:endParaRPr lang="en-US" sz="1200"/>
          </a:p>
        </p:txBody>
      </p:sp>
      <p:sp>
        <p:nvSpPr>
          <p:cNvPr id="41987" name="Rectangle 2"/>
          <p:cNvSpPr>
            <a:spLocks noGrp="1" noChangeArrowheads="1"/>
          </p:cNvSpPr>
          <p:nvPr>
            <p:ph type="title"/>
          </p:nvPr>
        </p:nvSpPr>
        <p:spPr/>
        <p:txBody>
          <a:bodyPr/>
          <a:lstStyle/>
          <a:p>
            <a:r>
              <a:rPr lang="en-US" sz="3400" smtClean="0"/>
              <a:t>Communications</a:t>
            </a:r>
            <a:br>
              <a:rPr lang="en-US" sz="3400" smtClean="0"/>
            </a:br>
            <a:r>
              <a:rPr lang="en-US" sz="3400" smtClean="0"/>
              <a:t>C4 – Goal (continued)</a:t>
            </a:r>
          </a:p>
        </p:txBody>
      </p:sp>
      <p:sp>
        <p:nvSpPr>
          <p:cNvPr id="41988" name="Rectangle 3"/>
          <p:cNvSpPr>
            <a:spLocks noGrp="1" noChangeArrowheads="1"/>
          </p:cNvSpPr>
          <p:nvPr>
            <p:ph type="body" idx="1"/>
          </p:nvPr>
        </p:nvSpPr>
        <p:spPr/>
        <p:txBody>
          <a:bodyPr/>
          <a:lstStyle/>
          <a:p>
            <a:pPr lvl="1" eaLnBrk="1" hangingPunct="1"/>
            <a:r>
              <a:rPr lang="en-US" sz="2400" dirty="0" smtClean="0"/>
              <a:t>#2 – Municipalities</a:t>
            </a:r>
          </a:p>
          <a:p>
            <a:pPr marL="1143000" lvl="2" indent="-228600" eaLnBrk="1" hangingPunct="1"/>
            <a:r>
              <a:rPr lang="en-US" sz="2100" dirty="0" smtClean="0"/>
              <a:t> Vermont Local Roads List Serve via holly.hayden@vermont.gov</a:t>
            </a:r>
          </a:p>
          <a:p>
            <a:pPr marL="1143000" lvl="2" indent="-228600" eaLnBrk="1" hangingPunct="1"/>
            <a:r>
              <a:rPr lang="en-US" sz="2100" dirty="0" smtClean="0"/>
              <a:t> Waiting list (in order of date requested)</a:t>
            </a:r>
          </a:p>
          <a:p>
            <a:pPr marL="1143000" lvl="2" indent="-228600" eaLnBrk="1" hangingPunct="1"/>
            <a:r>
              <a:rPr lang="en-US" sz="2100" dirty="0" smtClean="0"/>
              <a:t> Vermont League of Cities and Towns – David Gunn at dgunn@vlct.org</a:t>
            </a:r>
          </a:p>
          <a:p>
            <a:pPr marL="1143000" lvl="2" indent="-228600" eaLnBrk="1" hangingPunct="1"/>
            <a:r>
              <a:rPr lang="en-US" sz="2100" dirty="0" smtClean="0"/>
              <a:t> E-mail notice to Superintendent’s Association</a:t>
            </a:r>
          </a:p>
          <a:p>
            <a:pPr marL="1143000" lvl="2" indent="-228600" eaLnBrk="1" hangingPunct="1"/>
            <a:r>
              <a:rPr lang="en-US" sz="2100" dirty="0" smtClean="0"/>
              <a:t>  Annual Vermont Municipal Highway Association (</a:t>
            </a:r>
            <a:r>
              <a:rPr lang="en-US" sz="2100" dirty="0" err="1" smtClean="0"/>
              <a:t>VMHA</a:t>
            </a:r>
            <a:r>
              <a:rPr lang="en-US" sz="2100" dirty="0" smtClean="0"/>
              <a:t>) Field Day and Equipment Expo - May</a:t>
            </a:r>
          </a:p>
          <a:p>
            <a:pPr marL="1143000" lvl="2" indent="-228600" eaLnBrk="1" hangingPunct="1"/>
            <a:r>
              <a:rPr lang="en-US" sz="2100" dirty="0" smtClean="0"/>
              <a:t>  Annual Town Fair (Conference of the Vermont League of Cities and Towns) - October</a:t>
            </a:r>
          </a:p>
          <a:p>
            <a:pPr marL="1143000" lvl="2" indent="-228600" eaLnBrk="1" hangingPunct="1"/>
            <a:endParaRPr lang="en-US" sz="2200" dirty="0" smtClean="0"/>
          </a:p>
          <a:p>
            <a:pPr marL="1211262" lvl="2" indent="-228600" eaLnBrk="1" hangingPunct="1">
              <a:buNone/>
            </a:pPr>
            <a:endParaRPr lang="en-US" sz="2200" dirty="0" smtClean="0"/>
          </a:p>
        </p:txBody>
      </p:sp>
      <p:sp>
        <p:nvSpPr>
          <p:cNvPr id="41989"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8"/>
          <p:cNvSpPr>
            <a:spLocks noGrp="1" noChangeArrowheads="1"/>
          </p:cNvSpPr>
          <p:nvPr>
            <p:ph type="sldNum" sz="quarter" idx="12"/>
          </p:nvPr>
        </p:nvSpPr>
        <p:spPr>
          <a:noFill/>
        </p:spPr>
        <p:txBody>
          <a:bodyPr/>
          <a:lstStyle/>
          <a:p>
            <a:fld id="{4B520ABE-6B44-46A4-837C-E1BFCCCE3E9D}" type="slidenum">
              <a:rPr lang="en-US" smtClean="0"/>
              <a:pPr/>
              <a:t>19</a:t>
            </a:fld>
            <a:endParaRPr lang="en-US" smtClean="0"/>
          </a:p>
        </p:txBody>
      </p:sp>
      <p:sp>
        <p:nvSpPr>
          <p:cNvPr id="4301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44EADF8-123F-403F-96C2-EEF760B539E1}" type="slidenum">
              <a:rPr lang="en-US" sz="1200"/>
              <a:pPr algn="r"/>
              <a:t>19</a:t>
            </a:fld>
            <a:endParaRPr lang="en-US" sz="1200"/>
          </a:p>
        </p:txBody>
      </p:sp>
      <p:sp>
        <p:nvSpPr>
          <p:cNvPr id="43011"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03C701E-9612-401B-9D92-0F32F67B336D}" type="slidenum">
              <a:rPr lang="en-US" sz="1200"/>
              <a:pPr algn="r"/>
              <a:t>19</a:t>
            </a:fld>
            <a:endParaRPr lang="en-US" sz="1200"/>
          </a:p>
        </p:txBody>
      </p:sp>
      <p:sp>
        <p:nvSpPr>
          <p:cNvPr id="43012" name="Rectangle 2"/>
          <p:cNvSpPr>
            <a:spLocks noGrp="1" noChangeArrowheads="1"/>
          </p:cNvSpPr>
          <p:nvPr>
            <p:ph type="title"/>
          </p:nvPr>
        </p:nvSpPr>
        <p:spPr/>
        <p:txBody>
          <a:bodyPr/>
          <a:lstStyle/>
          <a:p>
            <a:r>
              <a:rPr lang="en-US" sz="3400" smtClean="0"/>
              <a:t>Communications</a:t>
            </a:r>
            <a:br>
              <a:rPr lang="en-US" sz="3400" smtClean="0"/>
            </a:br>
            <a:r>
              <a:rPr lang="en-US" sz="3400" smtClean="0"/>
              <a:t>C4 – Goal (continued)</a:t>
            </a:r>
          </a:p>
        </p:txBody>
      </p:sp>
      <p:sp>
        <p:nvSpPr>
          <p:cNvPr id="43013" name="Rectangle 3"/>
          <p:cNvSpPr>
            <a:spLocks noGrp="1" noChangeArrowheads="1"/>
          </p:cNvSpPr>
          <p:nvPr>
            <p:ph type="body" idx="1"/>
          </p:nvPr>
        </p:nvSpPr>
        <p:spPr>
          <a:xfrm>
            <a:off x="566738" y="1752600"/>
            <a:ext cx="8001000" cy="4572000"/>
          </a:xfrm>
        </p:spPr>
        <p:txBody>
          <a:bodyPr/>
          <a:lstStyle/>
          <a:p>
            <a:pPr lvl="1" eaLnBrk="1" hangingPunct="1"/>
            <a:r>
              <a:rPr lang="en-US" sz="2400" dirty="0" smtClean="0"/>
              <a:t>#3 Eligible non-profits (for Federal property only)</a:t>
            </a:r>
          </a:p>
          <a:p>
            <a:pPr lvl="2" eaLnBrk="1" hangingPunct="1"/>
            <a:r>
              <a:rPr lang="en-US" sz="2200" dirty="0" smtClean="0"/>
              <a:t> Waiting list (in order of date requested)</a:t>
            </a:r>
          </a:p>
          <a:p>
            <a:pPr lvl="2" eaLnBrk="1" hangingPunct="1"/>
            <a:r>
              <a:rPr lang="en-US" sz="2200" dirty="0" smtClean="0"/>
              <a:t>E-mail notice to Washington County Mental Health</a:t>
            </a:r>
          </a:p>
          <a:p>
            <a:pPr lvl="2" eaLnBrk="1" hangingPunct="1"/>
            <a:r>
              <a:rPr lang="en-US" sz="2200" dirty="0" smtClean="0"/>
              <a:t>E-mail notice to Health Clinics</a:t>
            </a:r>
          </a:p>
          <a:p>
            <a:pPr lvl="2" eaLnBrk="1" hangingPunct="1"/>
            <a:r>
              <a:rPr lang="en-US" sz="2200" dirty="0" err="1" smtClean="0"/>
              <a:t>GSAXcess</a:t>
            </a:r>
            <a:r>
              <a:rPr lang="en-US" sz="2200" dirty="0" smtClean="0"/>
              <a:t> – federal on-line database</a:t>
            </a:r>
          </a:p>
          <a:p>
            <a:pPr lvl="3"/>
            <a:r>
              <a:rPr lang="en-US" sz="2200" dirty="0"/>
              <a:t>SEARCH only access</a:t>
            </a:r>
          </a:p>
          <a:p>
            <a:pPr lvl="3"/>
            <a:r>
              <a:rPr lang="en-US" sz="2200" dirty="0">
                <a:hlinkClick r:id="rId2"/>
              </a:rPr>
              <a:t>http://gsaxcess.gov/</a:t>
            </a:r>
          </a:p>
          <a:p>
            <a:pPr lvl="3"/>
            <a:r>
              <a:rPr lang="en-US" sz="2200" dirty="0"/>
              <a:t>Logon:  VTSASP</a:t>
            </a:r>
          </a:p>
          <a:p>
            <a:pPr lvl="3"/>
            <a:r>
              <a:rPr lang="en-US" sz="2200" dirty="0"/>
              <a:t>Password:  3394</a:t>
            </a:r>
          </a:p>
          <a:p>
            <a:pPr lvl="3" eaLnBrk="1" hangingPunct="1"/>
            <a:endParaRPr lang="en-US" sz="1900" dirty="0" smtClean="0"/>
          </a:p>
          <a:p>
            <a:pPr lvl="2" eaLnBrk="1" hangingPunct="1">
              <a:buFont typeface="Wingdings" pitchFamily="2" charset="2"/>
              <a:buNone/>
            </a:pPr>
            <a:endParaRPr lang="en-US" sz="2200" dirty="0" smtClean="0"/>
          </a:p>
          <a:p>
            <a:pPr lvl="1" eaLnBrk="1" hangingPunct="1"/>
            <a:endParaRPr lang="en-US" sz="2800" dirty="0" smtClean="0"/>
          </a:p>
          <a:p>
            <a:pPr lvl="1"/>
            <a:endParaRPr lang="en-US" sz="2100" dirty="0" smtClean="0"/>
          </a:p>
        </p:txBody>
      </p:sp>
      <p:sp>
        <p:nvSpPr>
          <p:cNvPr id="43014"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8"/>
          <p:cNvSpPr>
            <a:spLocks noGrp="1" noChangeArrowheads="1"/>
          </p:cNvSpPr>
          <p:nvPr>
            <p:ph type="sldNum" sz="quarter" idx="12"/>
          </p:nvPr>
        </p:nvSpPr>
        <p:spPr>
          <a:noFill/>
        </p:spPr>
        <p:txBody>
          <a:bodyPr/>
          <a:lstStyle/>
          <a:p>
            <a:fld id="{EA2E5861-A356-4E98-94CE-4C2AAEFED804}" type="slidenum">
              <a:rPr lang="en-US" smtClean="0"/>
              <a:pPr/>
              <a:t>2</a:t>
            </a:fld>
            <a:endParaRPr lang="en-US" smtClean="0"/>
          </a:p>
        </p:txBody>
      </p:sp>
      <p:sp>
        <p:nvSpPr>
          <p:cNvPr id="2560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37B9B90-B10F-427C-ABCE-5E05556BD33E}" type="slidenum">
              <a:rPr lang="en-US" sz="1200"/>
              <a:pPr algn="r"/>
              <a:t>2</a:t>
            </a:fld>
            <a:endParaRPr lang="en-US" sz="1200"/>
          </a:p>
        </p:txBody>
      </p:sp>
      <p:sp>
        <p:nvSpPr>
          <p:cNvPr id="2560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719CC7-7426-46DF-AB1E-B87F89600D81}" type="slidenum">
              <a:rPr lang="en-US" sz="1200"/>
              <a:pPr algn="r"/>
              <a:t>2</a:t>
            </a:fld>
            <a:endParaRPr lang="en-US" sz="1200"/>
          </a:p>
        </p:txBody>
      </p:sp>
      <p:sp>
        <p:nvSpPr>
          <p:cNvPr id="2560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9D5339EA-6774-4485-B2EE-F999D89755CE}" type="slidenum">
              <a:rPr lang="en-US" sz="1200"/>
              <a:pPr algn="r"/>
              <a:t>2</a:t>
            </a:fld>
            <a:endParaRPr lang="en-US" sz="1200"/>
          </a:p>
        </p:txBody>
      </p:sp>
      <p:sp>
        <p:nvSpPr>
          <p:cNvPr id="25605"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1337443C-8911-4AB9-8B40-66EA97C83EB1}" type="slidenum">
              <a:rPr lang="en-US" sz="1200"/>
              <a:pPr algn="r"/>
              <a:t>2</a:t>
            </a:fld>
            <a:endParaRPr lang="en-US" sz="1200"/>
          </a:p>
        </p:txBody>
      </p:sp>
      <p:sp>
        <p:nvSpPr>
          <p:cNvPr id="25606" name="Rectangle 2"/>
          <p:cNvSpPr>
            <a:spLocks noGrp="1" noChangeArrowheads="1"/>
          </p:cNvSpPr>
          <p:nvPr>
            <p:ph type="title"/>
          </p:nvPr>
        </p:nvSpPr>
        <p:spPr/>
        <p:txBody>
          <a:bodyPr/>
          <a:lstStyle/>
          <a:p>
            <a:pPr eaLnBrk="1" hangingPunct="1"/>
            <a:r>
              <a:rPr lang="en-US" smtClean="0"/>
              <a:t>Mission</a:t>
            </a:r>
          </a:p>
        </p:txBody>
      </p:sp>
      <p:sp>
        <p:nvSpPr>
          <p:cNvPr id="25607" name="Rectangle 3"/>
          <p:cNvSpPr>
            <a:spLocks noGrp="1" noChangeArrowheads="1"/>
          </p:cNvSpPr>
          <p:nvPr>
            <p:ph type="body" idx="1"/>
          </p:nvPr>
        </p:nvSpPr>
        <p:spPr/>
        <p:txBody>
          <a:bodyPr/>
          <a:lstStyle/>
          <a:p>
            <a:pPr eaLnBrk="1" hangingPunct="1">
              <a:lnSpc>
                <a:spcPct val="90000"/>
              </a:lnSpc>
            </a:pPr>
            <a:r>
              <a:rPr lang="en-US" sz="2400" dirty="0" smtClean="0"/>
              <a:t>BGS - The employees of Buildings and General Services work together to deliver quality services and provide facilities management, enabling government to fulfill its mission. </a:t>
            </a:r>
          </a:p>
          <a:p>
            <a:pPr eaLnBrk="1" hangingPunct="1">
              <a:lnSpc>
                <a:spcPct val="90000"/>
              </a:lnSpc>
              <a:spcBef>
                <a:spcPts val="500"/>
              </a:spcBef>
              <a:spcAft>
                <a:spcPts val="500"/>
              </a:spcAft>
            </a:pPr>
            <a:endParaRPr lang="en-US" sz="2400" dirty="0" smtClean="0"/>
          </a:p>
          <a:p>
            <a:pPr eaLnBrk="1" hangingPunct="1">
              <a:lnSpc>
                <a:spcPct val="90000"/>
              </a:lnSpc>
              <a:spcBef>
                <a:spcPts val="500"/>
              </a:spcBef>
              <a:spcAft>
                <a:spcPts val="500"/>
              </a:spcAft>
            </a:pPr>
            <a:r>
              <a:rPr lang="en-US" sz="2400" dirty="0" smtClean="0"/>
              <a:t>Surplus Property – Our mission is to manage the redistribution and disposal of Vermont State and Federal surplus property to state and municipal governments, eligible non-profit organizations, and the general public in a cost effective, fiscally responsible, and equitable manner.</a:t>
            </a:r>
          </a:p>
          <a:p>
            <a:pPr eaLnBrk="1" hangingPunct="1">
              <a:lnSpc>
                <a:spcPct val="90000"/>
              </a:lnSpc>
              <a:buFont typeface="Wingdings" pitchFamily="2" charset="2"/>
              <a:buNone/>
            </a:pPr>
            <a:endParaRPr lang="en-US" sz="2400" dirty="0" smtClean="0"/>
          </a:p>
        </p:txBody>
      </p:sp>
      <p:sp>
        <p:nvSpPr>
          <p:cNvPr id="25608"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Grp="1" noChangeArrowheads="1"/>
          </p:cNvSpPr>
          <p:nvPr>
            <p:ph type="sldNum" sz="quarter" idx="12"/>
          </p:nvPr>
        </p:nvSpPr>
        <p:spPr>
          <a:noFill/>
        </p:spPr>
        <p:txBody>
          <a:bodyPr/>
          <a:lstStyle/>
          <a:p>
            <a:fld id="{3F597644-2233-4481-876F-4D39F93BB73A}" type="slidenum">
              <a:rPr lang="en-US" smtClean="0"/>
              <a:pPr/>
              <a:t>20</a:t>
            </a:fld>
            <a:endParaRPr lang="en-US" smtClean="0"/>
          </a:p>
        </p:txBody>
      </p:sp>
      <p:sp>
        <p:nvSpPr>
          <p:cNvPr id="440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50CF566-2465-45EA-936D-9B44E795183D}" type="slidenum">
              <a:rPr lang="en-US" sz="1200"/>
              <a:pPr algn="r"/>
              <a:t>20</a:t>
            </a:fld>
            <a:endParaRPr lang="en-US" sz="1200"/>
          </a:p>
        </p:txBody>
      </p:sp>
      <p:sp>
        <p:nvSpPr>
          <p:cNvPr id="44035" name="Rectangle 2"/>
          <p:cNvSpPr>
            <a:spLocks noGrp="1" noChangeArrowheads="1"/>
          </p:cNvSpPr>
          <p:nvPr>
            <p:ph type="title"/>
          </p:nvPr>
        </p:nvSpPr>
        <p:spPr/>
        <p:txBody>
          <a:bodyPr/>
          <a:lstStyle/>
          <a:p>
            <a:r>
              <a:rPr lang="en-US" sz="3400" dirty="0" smtClean="0"/>
              <a:t>Communications</a:t>
            </a:r>
            <a:br>
              <a:rPr lang="en-US" sz="3400" dirty="0" smtClean="0"/>
            </a:br>
            <a:r>
              <a:rPr lang="en-US" sz="3400" dirty="0" smtClean="0"/>
              <a:t>C5 - Goal</a:t>
            </a:r>
          </a:p>
        </p:txBody>
      </p:sp>
      <p:sp>
        <p:nvSpPr>
          <p:cNvPr id="44036" name="Rectangle 3"/>
          <p:cNvSpPr>
            <a:spLocks noGrp="1" noChangeArrowheads="1"/>
          </p:cNvSpPr>
          <p:nvPr>
            <p:ph type="body" idx="1"/>
          </p:nvPr>
        </p:nvSpPr>
        <p:spPr>
          <a:xfrm>
            <a:off x="566738" y="1752600"/>
            <a:ext cx="8001000" cy="4495800"/>
          </a:xfrm>
        </p:spPr>
        <p:txBody>
          <a:bodyPr/>
          <a:lstStyle/>
          <a:p>
            <a:pPr>
              <a:lnSpc>
                <a:spcPct val="80000"/>
              </a:lnSpc>
            </a:pPr>
            <a:r>
              <a:rPr lang="en-US" sz="2000" dirty="0" smtClean="0"/>
              <a:t>Market state surplus property to the general public.</a:t>
            </a:r>
          </a:p>
          <a:p>
            <a:pPr lvl="1">
              <a:lnSpc>
                <a:spcPct val="80000"/>
              </a:lnSpc>
            </a:pPr>
            <a:r>
              <a:rPr lang="en-US" sz="2200" dirty="0" smtClean="0"/>
              <a:t>Waiting list (in order of date requested)</a:t>
            </a:r>
          </a:p>
          <a:p>
            <a:pPr lvl="1">
              <a:lnSpc>
                <a:spcPct val="80000"/>
              </a:lnSpc>
            </a:pPr>
            <a:r>
              <a:rPr lang="en-US" sz="2200" dirty="0" smtClean="0"/>
              <a:t>Retail sales from warehouse </a:t>
            </a:r>
          </a:p>
          <a:p>
            <a:pPr lvl="2">
              <a:lnSpc>
                <a:spcPct val="80000"/>
              </a:lnSpc>
            </a:pPr>
            <a:r>
              <a:rPr lang="en-US" sz="2100" dirty="0" smtClean="0"/>
              <a:t>434 US Route 2 in Waterbury</a:t>
            </a:r>
          </a:p>
          <a:p>
            <a:pPr lvl="1" eaLnBrk="1" hangingPunct="1">
              <a:lnSpc>
                <a:spcPct val="80000"/>
              </a:lnSpc>
            </a:pPr>
            <a:r>
              <a:rPr lang="en-US" sz="2200" dirty="0" smtClean="0"/>
              <a:t>On-line advertising</a:t>
            </a:r>
          </a:p>
          <a:p>
            <a:pPr lvl="2" eaLnBrk="1" hangingPunct="1">
              <a:lnSpc>
                <a:spcPct val="80000"/>
              </a:lnSpc>
            </a:pPr>
            <a:r>
              <a:rPr lang="en-US" sz="1800" dirty="0" smtClean="0"/>
              <a:t>Craig’s List at </a:t>
            </a:r>
            <a:r>
              <a:rPr lang="en-US" sz="1800" dirty="0" smtClean="0">
                <a:hlinkClick r:id="rId2"/>
              </a:rPr>
              <a:t>http://burlington.craigslist.org/</a:t>
            </a:r>
            <a:endParaRPr lang="en-US" sz="1800" dirty="0" smtClean="0"/>
          </a:p>
          <a:p>
            <a:pPr lvl="2" eaLnBrk="1" hangingPunct="1">
              <a:lnSpc>
                <a:spcPct val="80000"/>
              </a:lnSpc>
            </a:pPr>
            <a:r>
              <a:rPr lang="en-US" sz="1800" dirty="0" smtClean="0"/>
              <a:t>Assistive Technology Exchange in New England at http://getatstuff.com/</a:t>
            </a:r>
          </a:p>
          <a:p>
            <a:pPr lvl="2" eaLnBrk="1" hangingPunct="1">
              <a:lnSpc>
                <a:spcPct val="80000"/>
              </a:lnSpc>
            </a:pPr>
            <a:r>
              <a:rPr lang="en-US" sz="1800" dirty="0" smtClean="0"/>
              <a:t>Internal website - http://bgs.vermont.gov/business_services/surplus</a:t>
            </a:r>
          </a:p>
          <a:p>
            <a:pPr lvl="1">
              <a:lnSpc>
                <a:spcPct val="80000"/>
              </a:lnSpc>
            </a:pPr>
            <a:r>
              <a:rPr lang="en-US" sz="2200" dirty="0" err="1" smtClean="0"/>
              <a:t>Listserve</a:t>
            </a:r>
            <a:r>
              <a:rPr lang="en-US" sz="2200" dirty="0" smtClean="0"/>
              <a:t> notices (e-mail)</a:t>
            </a:r>
          </a:p>
          <a:p>
            <a:pPr lvl="1">
              <a:lnSpc>
                <a:spcPct val="80000"/>
              </a:lnSpc>
            </a:pPr>
            <a:r>
              <a:rPr lang="en-US" sz="2200" dirty="0" smtClean="0"/>
              <a:t>Hardcopy advertising – newspaper ads, World coupons, Champak coupon mailings, etc.</a:t>
            </a:r>
          </a:p>
          <a:p>
            <a:pPr>
              <a:lnSpc>
                <a:spcPct val="80000"/>
              </a:lnSpc>
            </a:pPr>
            <a:endParaRPr lang="en-US" sz="2100" dirty="0" smtClean="0"/>
          </a:p>
        </p:txBody>
      </p:sp>
      <p:sp>
        <p:nvSpPr>
          <p:cNvPr id="44037"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Grp="1" noChangeArrowheads="1"/>
          </p:cNvSpPr>
          <p:nvPr>
            <p:ph type="sldNum" sz="quarter" idx="12"/>
          </p:nvPr>
        </p:nvSpPr>
        <p:spPr>
          <a:noFill/>
        </p:spPr>
        <p:txBody>
          <a:bodyPr/>
          <a:lstStyle/>
          <a:p>
            <a:fld id="{7884FABF-56EB-4785-BDDD-FBFE17785E21}" type="slidenum">
              <a:rPr lang="en-US" smtClean="0"/>
              <a:pPr/>
              <a:t>21</a:t>
            </a:fld>
            <a:endParaRPr lang="en-US" smtClean="0"/>
          </a:p>
        </p:txBody>
      </p:sp>
      <p:sp>
        <p:nvSpPr>
          <p:cNvPr id="45058" name="Rectangle 2"/>
          <p:cNvSpPr>
            <a:spLocks noGrp="1" noChangeArrowheads="1"/>
          </p:cNvSpPr>
          <p:nvPr>
            <p:ph type="title"/>
          </p:nvPr>
        </p:nvSpPr>
        <p:spPr/>
        <p:txBody>
          <a:bodyPr/>
          <a:lstStyle/>
          <a:p>
            <a:r>
              <a:rPr lang="en-US" sz="3400" dirty="0" smtClean="0"/>
              <a:t>Communications</a:t>
            </a:r>
            <a:br>
              <a:rPr lang="en-US" sz="3400" dirty="0" smtClean="0"/>
            </a:br>
            <a:r>
              <a:rPr lang="en-US" sz="3400" dirty="0" smtClean="0"/>
              <a:t>C5 – Performance Measurement</a:t>
            </a:r>
          </a:p>
        </p:txBody>
      </p:sp>
      <p:sp>
        <p:nvSpPr>
          <p:cNvPr id="45059" name="Rectangle 3"/>
          <p:cNvSpPr>
            <a:spLocks noGrp="1" noChangeArrowheads="1"/>
          </p:cNvSpPr>
          <p:nvPr>
            <p:ph type="body" idx="1"/>
          </p:nvPr>
        </p:nvSpPr>
        <p:spPr/>
        <p:txBody>
          <a:bodyPr/>
          <a:lstStyle/>
          <a:p>
            <a:r>
              <a:rPr lang="en-US" dirty="0" err="1" smtClean="0"/>
              <a:t>Listserve</a:t>
            </a:r>
            <a:r>
              <a:rPr lang="en-US" dirty="0" smtClean="0"/>
              <a:t> notices distributed</a:t>
            </a:r>
          </a:p>
          <a:p>
            <a:pPr lvl="1"/>
            <a:r>
              <a:rPr lang="en-US" dirty="0" smtClean="0"/>
              <a:t>Auction Notices</a:t>
            </a:r>
          </a:p>
          <a:p>
            <a:pPr lvl="2"/>
            <a:r>
              <a:rPr lang="en-US" dirty="0" smtClean="0"/>
              <a:t>FY2014 – 1 notice sent out</a:t>
            </a:r>
          </a:p>
          <a:p>
            <a:pPr lvl="2"/>
            <a:r>
              <a:rPr lang="en-US" dirty="0" smtClean="0"/>
              <a:t>FY2015 – 1 notice sent out</a:t>
            </a:r>
          </a:p>
          <a:p>
            <a:pPr lvl="2"/>
            <a:r>
              <a:rPr lang="en-US" dirty="0" smtClean="0"/>
              <a:t>FY2016 – 1 notices sent out</a:t>
            </a:r>
          </a:p>
          <a:p>
            <a:pPr lvl="1"/>
            <a:r>
              <a:rPr lang="en-US" dirty="0" smtClean="0"/>
              <a:t>Airport Sharp Notices</a:t>
            </a:r>
          </a:p>
          <a:p>
            <a:pPr lvl="2"/>
            <a:r>
              <a:rPr lang="en-US" dirty="0" smtClean="0"/>
              <a:t>FY2014 – 4 notices sent out</a:t>
            </a:r>
          </a:p>
          <a:p>
            <a:pPr lvl="2"/>
            <a:r>
              <a:rPr lang="en-US" dirty="0" smtClean="0"/>
              <a:t>FY2015 – 5 notices sent out</a:t>
            </a:r>
          </a:p>
          <a:p>
            <a:pPr lvl="2"/>
            <a:r>
              <a:rPr lang="en-US" dirty="0" smtClean="0"/>
              <a:t>FY2016 – 5 notices sent out</a:t>
            </a:r>
          </a:p>
          <a:p>
            <a:pPr lvl="1"/>
            <a:endParaRPr lang="en-US" dirty="0" smtClean="0"/>
          </a:p>
          <a:p>
            <a:endParaRPr lang="en-US" dirty="0" smtClean="0"/>
          </a:p>
        </p:txBody>
      </p:sp>
      <p:sp>
        <p:nvSpPr>
          <p:cNvPr id="45060" name="Text Box 7"/>
          <p:cNvSpPr txBox="1">
            <a:spLocks noChangeArrowheads="1"/>
          </p:cNvSpPr>
          <p:nvPr/>
        </p:nvSpPr>
        <p:spPr bwMode="auto">
          <a:xfrm>
            <a:off x="533400" y="6248400"/>
            <a:ext cx="7620000" cy="461665"/>
          </a:xfrm>
          <a:prstGeom prst="rect">
            <a:avLst/>
          </a:prstGeom>
          <a:noFill/>
          <a:ln w="9525">
            <a:noFill/>
            <a:miter lim="800000"/>
            <a:headEnd/>
            <a:tailEnd/>
          </a:ln>
        </p:spPr>
        <p:txBody>
          <a:bodyPr wrap="square">
            <a:spAutoFit/>
          </a:bodyPr>
          <a:lstStyle/>
          <a:p>
            <a:pPr eaLnBrk="0" hangingPunct="0"/>
            <a:r>
              <a:rPr lang="en-US" sz="1200" dirty="0" smtClean="0"/>
              <a:t>Target = no more than 6 notices (one every 2 months) </a:t>
            </a:r>
            <a:r>
              <a:rPr lang="en-US" sz="1200" dirty="0"/>
              <a:t>to avoid </a:t>
            </a:r>
            <a:r>
              <a:rPr lang="en-US" sz="1200" dirty="0" smtClean="0"/>
              <a:t>over-saturation</a:t>
            </a:r>
            <a:r>
              <a:rPr lang="en-US" sz="1200" dirty="0"/>
              <a:t>.  We will </a:t>
            </a:r>
            <a:r>
              <a:rPr lang="en-US" sz="1200" dirty="0" smtClean="0"/>
              <a:t>look </a:t>
            </a:r>
            <a:r>
              <a:rPr lang="en-US" sz="1200" dirty="0"/>
              <a:t>for opportunities to continually grow the number of </a:t>
            </a:r>
            <a:r>
              <a:rPr lang="en-US" sz="1200" dirty="0" err="1"/>
              <a:t>listserve</a:t>
            </a:r>
            <a:r>
              <a:rPr lang="en-US" sz="1200" dirty="0"/>
              <a:t> subscribers.</a:t>
            </a:r>
          </a:p>
        </p:txBody>
      </p:sp>
      <p:sp>
        <p:nvSpPr>
          <p:cNvPr id="45061"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
          <p:cNvSpPr>
            <a:spLocks noGrp="1" noChangeArrowheads="1"/>
          </p:cNvSpPr>
          <p:nvPr>
            <p:ph type="sldNum" sz="quarter" idx="12"/>
          </p:nvPr>
        </p:nvSpPr>
        <p:spPr>
          <a:noFill/>
        </p:spPr>
        <p:txBody>
          <a:bodyPr/>
          <a:lstStyle/>
          <a:p>
            <a:fld id="{6FB08231-1805-49B7-A984-14C77EF968FD}" type="slidenum">
              <a:rPr lang="en-US" smtClean="0"/>
              <a:pPr/>
              <a:t>22</a:t>
            </a:fld>
            <a:endParaRPr lang="en-US" smtClean="0"/>
          </a:p>
        </p:txBody>
      </p:sp>
      <p:sp>
        <p:nvSpPr>
          <p:cNvPr id="4608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B8A466E-E086-41DE-AB49-0A0AB944E831}" type="slidenum">
              <a:rPr lang="en-US" sz="1200"/>
              <a:pPr algn="r"/>
              <a:t>22</a:t>
            </a:fld>
            <a:endParaRPr lang="en-US" sz="1200"/>
          </a:p>
        </p:txBody>
      </p:sp>
      <p:sp>
        <p:nvSpPr>
          <p:cNvPr id="4608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8434C4F-F539-4432-930D-CD83C4456659}" type="slidenum">
              <a:rPr lang="en-US" sz="1200"/>
              <a:pPr algn="r"/>
              <a:t>22</a:t>
            </a:fld>
            <a:endParaRPr lang="en-US" sz="1200"/>
          </a:p>
        </p:txBody>
      </p:sp>
      <p:sp>
        <p:nvSpPr>
          <p:cNvPr id="46084" name="Rectangle 2"/>
          <p:cNvSpPr>
            <a:spLocks noGrp="1" noChangeArrowheads="1"/>
          </p:cNvSpPr>
          <p:nvPr>
            <p:ph type="title"/>
          </p:nvPr>
        </p:nvSpPr>
        <p:spPr/>
        <p:txBody>
          <a:bodyPr/>
          <a:lstStyle/>
          <a:p>
            <a:r>
              <a:rPr lang="en-US" sz="3400" smtClean="0"/>
              <a:t>Communications</a:t>
            </a:r>
            <a:br>
              <a:rPr lang="en-US" sz="3400" smtClean="0"/>
            </a:br>
            <a:r>
              <a:rPr lang="en-US" sz="3400" smtClean="0"/>
              <a:t>C6 - Goal</a:t>
            </a:r>
          </a:p>
        </p:txBody>
      </p:sp>
      <p:sp>
        <p:nvSpPr>
          <p:cNvPr id="46085" name="Rectangle 3"/>
          <p:cNvSpPr>
            <a:spLocks noGrp="1" noChangeArrowheads="1"/>
          </p:cNvSpPr>
          <p:nvPr>
            <p:ph type="body" idx="1"/>
          </p:nvPr>
        </p:nvSpPr>
        <p:spPr/>
        <p:txBody>
          <a:bodyPr/>
          <a:lstStyle/>
          <a:p>
            <a:pPr>
              <a:lnSpc>
                <a:spcPct val="90000"/>
              </a:lnSpc>
            </a:pPr>
            <a:r>
              <a:rPr lang="en-US" dirty="0" smtClean="0"/>
              <a:t>Collaborate with recycle/reuse organizations to broaden distribution  potential.</a:t>
            </a:r>
          </a:p>
          <a:p>
            <a:pPr lvl="1">
              <a:lnSpc>
                <a:spcPct val="90000"/>
              </a:lnSpc>
            </a:pPr>
            <a:r>
              <a:rPr lang="en-US" dirty="0" err="1" smtClean="0"/>
              <a:t>ReSOURCE</a:t>
            </a:r>
            <a:r>
              <a:rPr lang="en-US" dirty="0" smtClean="0"/>
              <a:t> (previously Recycle North)</a:t>
            </a:r>
          </a:p>
          <a:p>
            <a:pPr lvl="1">
              <a:lnSpc>
                <a:spcPct val="90000"/>
              </a:lnSpc>
            </a:pPr>
            <a:r>
              <a:rPr lang="en-US" dirty="0" smtClean="0"/>
              <a:t>Computer Barn</a:t>
            </a:r>
          </a:p>
          <a:p>
            <a:pPr lvl="1">
              <a:lnSpc>
                <a:spcPct val="90000"/>
              </a:lnSpc>
            </a:pPr>
            <a:r>
              <a:rPr lang="en-US" dirty="0" smtClean="0"/>
              <a:t>Good Point Recycling</a:t>
            </a:r>
          </a:p>
          <a:p>
            <a:pPr lvl="1">
              <a:lnSpc>
                <a:spcPct val="90000"/>
              </a:lnSpc>
            </a:pPr>
            <a:r>
              <a:rPr lang="en-US" dirty="0" smtClean="0"/>
              <a:t>Goodwill (Williston)</a:t>
            </a:r>
          </a:p>
          <a:p>
            <a:pPr lvl="1">
              <a:lnSpc>
                <a:spcPct val="90000"/>
              </a:lnSpc>
            </a:pPr>
            <a:r>
              <a:rPr lang="en-US" dirty="0" smtClean="0"/>
              <a:t>UVM </a:t>
            </a:r>
          </a:p>
          <a:p>
            <a:pPr lvl="1">
              <a:lnSpc>
                <a:spcPct val="90000"/>
              </a:lnSpc>
            </a:pPr>
            <a:r>
              <a:rPr lang="en-US" dirty="0" smtClean="0"/>
              <a:t>E-waste Program</a:t>
            </a:r>
          </a:p>
          <a:p>
            <a:pPr lvl="1">
              <a:lnSpc>
                <a:spcPct val="90000"/>
              </a:lnSpc>
            </a:pPr>
            <a:r>
              <a:rPr lang="en-US" dirty="0" smtClean="0"/>
              <a:t>Office Furniture 	Exchange - Burlington</a:t>
            </a:r>
          </a:p>
          <a:p>
            <a:pPr>
              <a:lnSpc>
                <a:spcPct val="90000"/>
              </a:lnSpc>
            </a:pPr>
            <a:endParaRPr lang="en-US" sz="2600" dirty="0" smtClean="0"/>
          </a:p>
        </p:txBody>
      </p:sp>
      <p:sp>
        <p:nvSpPr>
          <p:cNvPr id="46086"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Grp="1" noChangeArrowheads="1"/>
          </p:cNvSpPr>
          <p:nvPr>
            <p:ph type="sldNum" sz="quarter" idx="12"/>
          </p:nvPr>
        </p:nvSpPr>
        <p:spPr>
          <a:noFill/>
        </p:spPr>
        <p:txBody>
          <a:bodyPr/>
          <a:lstStyle/>
          <a:p>
            <a:fld id="{A44852F0-8B8A-490F-A381-3409E79E206E}" type="slidenum">
              <a:rPr lang="en-US" smtClean="0"/>
              <a:pPr/>
              <a:t>23</a:t>
            </a:fld>
            <a:endParaRPr lang="en-US" smtClean="0"/>
          </a:p>
        </p:txBody>
      </p:sp>
      <p:sp>
        <p:nvSpPr>
          <p:cNvPr id="4710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EB9F9EEA-586A-4C70-BD08-C57F5398DAFC}" type="slidenum">
              <a:rPr lang="en-US" sz="1200"/>
              <a:pPr algn="r"/>
              <a:t>23</a:t>
            </a:fld>
            <a:endParaRPr lang="en-US" sz="1200"/>
          </a:p>
        </p:txBody>
      </p:sp>
      <p:sp>
        <p:nvSpPr>
          <p:cNvPr id="4710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CE07775-8550-45C4-9A52-4641AEC45325}" type="slidenum">
              <a:rPr lang="en-US" sz="1200"/>
              <a:pPr algn="r"/>
              <a:t>23</a:t>
            </a:fld>
            <a:endParaRPr lang="en-US" sz="1200"/>
          </a:p>
        </p:txBody>
      </p:sp>
      <p:sp>
        <p:nvSpPr>
          <p:cNvPr id="47108" name="Rectangle 2"/>
          <p:cNvSpPr>
            <a:spLocks noGrp="1" noChangeArrowheads="1"/>
          </p:cNvSpPr>
          <p:nvPr>
            <p:ph type="title"/>
          </p:nvPr>
        </p:nvSpPr>
        <p:spPr/>
        <p:txBody>
          <a:bodyPr/>
          <a:lstStyle/>
          <a:p>
            <a:r>
              <a:rPr lang="en-US" smtClean="0"/>
              <a:t>Finances</a:t>
            </a:r>
            <a:br>
              <a:rPr lang="en-US" smtClean="0"/>
            </a:br>
            <a:r>
              <a:rPr lang="en-US" smtClean="0"/>
              <a:t>F1 - Goal</a:t>
            </a:r>
          </a:p>
        </p:txBody>
      </p:sp>
      <p:sp>
        <p:nvSpPr>
          <p:cNvPr id="47109" name="Rectangle 3"/>
          <p:cNvSpPr>
            <a:spLocks noGrp="1" noChangeArrowheads="1"/>
          </p:cNvSpPr>
          <p:nvPr>
            <p:ph type="body" idx="1"/>
          </p:nvPr>
        </p:nvSpPr>
        <p:spPr/>
        <p:txBody>
          <a:bodyPr/>
          <a:lstStyle/>
          <a:p>
            <a:r>
              <a:rPr lang="en-US" sz="2600" smtClean="0"/>
              <a:t>Develop and implement strategies, procedures, and processes to effectively manage program expenditures and revenues.</a:t>
            </a:r>
          </a:p>
          <a:p>
            <a:pPr lvl="1"/>
            <a:r>
              <a:rPr lang="en-US" sz="2200" smtClean="0"/>
              <a:t>Daily cash-out</a:t>
            </a:r>
          </a:p>
          <a:p>
            <a:pPr lvl="1"/>
            <a:r>
              <a:rPr lang="en-US" sz="2200" smtClean="0"/>
              <a:t>Sales tracking and internal audit steps</a:t>
            </a:r>
          </a:p>
          <a:p>
            <a:pPr lvl="1"/>
            <a:r>
              <a:rPr lang="en-US" sz="2200" smtClean="0"/>
              <a:t>Review and approval of purchases and payments</a:t>
            </a:r>
          </a:p>
          <a:p>
            <a:pPr lvl="1"/>
            <a:r>
              <a:rPr lang="en-US" sz="2200" smtClean="0"/>
              <a:t>Quarterly Federal Donation Reports</a:t>
            </a:r>
          </a:p>
          <a:p>
            <a:pPr lvl="1"/>
            <a:r>
              <a:rPr lang="en-US" sz="2200" smtClean="0"/>
              <a:t>Analyze monthly program financial reports</a:t>
            </a:r>
          </a:p>
          <a:p>
            <a:pPr lvl="1"/>
            <a:r>
              <a:rPr lang="en-US" sz="2200" smtClean="0"/>
              <a:t>Annual inventory</a:t>
            </a:r>
          </a:p>
        </p:txBody>
      </p:sp>
      <p:sp>
        <p:nvSpPr>
          <p:cNvPr id="47110"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Grp="1" noChangeArrowheads="1"/>
          </p:cNvSpPr>
          <p:nvPr>
            <p:ph type="sldNum" sz="quarter" idx="12"/>
          </p:nvPr>
        </p:nvSpPr>
        <p:spPr>
          <a:noFill/>
        </p:spPr>
        <p:txBody>
          <a:bodyPr/>
          <a:lstStyle/>
          <a:p>
            <a:fld id="{4857AE10-398D-48C2-A45D-AFDC0B7ED891}" type="slidenum">
              <a:rPr lang="en-US" smtClean="0"/>
              <a:pPr/>
              <a:t>24</a:t>
            </a:fld>
            <a:endParaRPr lang="en-US" smtClean="0"/>
          </a:p>
        </p:txBody>
      </p:sp>
      <p:sp>
        <p:nvSpPr>
          <p:cNvPr id="614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9E37E77-CAA3-4A53-B410-F26B50DF9D8C}" type="slidenum">
              <a:rPr lang="en-US" sz="1200"/>
              <a:pPr algn="r"/>
              <a:t>24</a:t>
            </a:fld>
            <a:endParaRPr lang="en-US" sz="1200"/>
          </a:p>
        </p:txBody>
      </p:sp>
      <p:sp>
        <p:nvSpPr>
          <p:cNvPr id="6149"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90E7FDAB-A9D6-4E4A-AF4C-22EF13C44677}" type="slidenum">
              <a:rPr lang="en-US" sz="1200"/>
              <a:pPr algn="r"/>
              <a:t>24</a:t>
            </a:fld>
            <a:endParaRPr lang="en-US" sz="1200"/>
          </a:p>
        </p:txBody>
      </p:sp>
      <p:sp>
        <p:nvSpPr>
          <p:cNvPr id="615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FD21661-4000-43BA-BA1B-1A6179CDC7F0}" type="slidenum">
              <a:rPr lang="en-US" sz="1200"/>
              <a:pPr algn="r"/>
              <a:t>24</a:t>
            </a:fld>
            <a:endParaRPr lang="en-US" sz="1200"/>
          </a:p>
        </p:txBody>
      </p:sp>
      <p:sp>
        <p:nvSpPr>
          <p:cNvPr id="6151"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370C39B-BED9-4800-A8A0-85142D2DE657}" type="slidenum">
              <a:rPr lang="en-US" sz="1200"/>
              <a:pPr algn="r"/>
              <a:t>24</a:t>
            </a:fld>
            <a:endParaRPr lang="en-US" sz="1200"/>
          </a:p>
        </p:txBody>
      </p:sp>
      <p:sp>
        <p:nvSpPr>
          <p:cNvPr id="6152" name="Rectangle 2"/>
          <p:cNvSpPr>
            <a:spLocks noGrp="1" noChangeArrowheads="1"/>
          </p:cNvSpPr>
          <p:nvPr>
            <p:ph type="title"/>
          </p:nvPr>
        </p:nvSpPr>
        <p:spPr/>
        <p:txBody>
          <a:bodyPr/>
          <a:lstStyle/>
          <a:p>
            <a:pPr eaLnBrk="1" hangingPunct="1"/>
            <a:r>
              <a:rPr lang="en-US" dirty="0" smtClean="0"/>
              <a:t>Finances</a:t>
            </a:r>
            <a:br>
              <a:rPr lang="en-US" dirty="0" smtClean="0"/>
            </a:br>
            <a:r>
              <a:rPr lang="en-US" dirty="0" smtClean="0"/>
              <a:t>F1 – Performance Measurement</a:t>
            </a:r>
          </a:p>
        </p:txBody>
      </p:sp>
      <p:graphicFrame>
        <p:nvGraphicFramePr>
          <p:cNvPr id="11" name="Object 3"/>
          <p:cNvGraphicFramePr>
            <a:graphicFrameLocks noGrp="1" noChangeAspect="1"/>
          </p:cNvGraphicFramePr>
          <p:nvPr>
            <p:ph idx="1"/>
            <p:extLst>
              <p:ext uri="{D42A27DB-BD31-4B8C-83A1-F6EECF244321}">
                <p14:modId xmlns:p14="http://schemas.microsoft.com/office/powerpoint/2010/main" val="1306173194"/>
              </p:ext>
            </p:extLst>
          </p:nvPr>
        </p:nvGraphicFramePr>
        <p:xfrm>
          <a:off x="355600" y="1803400"/>
          <a:ext cx="8110538" cy="4489450"/>
        </p:xfrm>
        <a:graphic>
          <a:graphicData uri="http://schemas.openxmlformats.org/drawingml/2006/chart">
            <c:chart xmlns:c="http://schemas.openxmlformats.org/drawingml/2006/chart" xmlns:r="http://schemas.openxmlformats.org/officeDocument/2006/relationships" r:id="rId3"/>
          </a:graphicData>
        </a:graphic>
      </p:graphicFrame>
      <p:sp>
        <p:nvSpPr>
          <p:cNvPr id="6153" name="Text Box 7"/>
          <p:cNvSpPr txBox="1">
            <a:spLocks noChangeArrowheads="1"/>
          </p:cNvSpPr>
          <p:nvPr/>
        </p:nvSpPr>
        <p:spPr bwMode="auto">
          <a:xfrm>
            <a:off x="533400" y="6163468"/>
            <a:ext cx="7467600" cy="639763"/>
          </a:xfrm>
          <a:prstGeom prst="rect">
            <a:avLst/>
          </a:prstGeom>
          <a:noFill/>
          <a:ln w="9525">
            <a:noFill/>
            <a:miter lim="800000"/>
            <a:headEnd/>
            <a:tailEnd/>
          </a:ln>
        </p:spPr>
        <p:txBody>
          <a:bodyPr>
            <a:spAutoFit/>
          </a:bodyPr>
          <a:lstStyle/>
          <a:p>
            <a:pPr eaLnBrk="0" hangingPunct="0"/>
            <a:r>
              <a:rPr lang="en-US" sz="1200" dirty="0"/>
              <a:t>State Internal Service and Federal Enterprise Fund combined</a:t>
            </a:r>
          </a:p>
          <a:p>
            <a:pPr eaLnBrk="0" hangingPunct="0"/>
            <a:r>
              <a:rPr lang="en-US" sz="1200" dirty="0"/>
              <a:t>Agency refund for items sold for over $500.00 and 90%-95% on sale of vehicles and heavy equipment.  Target = BREAKEVEN</a:t>
            </a:r>
          </a:p>
        </p:txBody>
      </p:sp>
      <p:sp>
        <p:nvSpPr>
          <p:cNvPr id="6154" name="Text Box 8"/>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12" name="Text Box 7"/>
          <p:cNvSpPr txBox="1">
            <a:spLocks noChangeArrowheads="1"/>
          </p:cNvSpPr>
          <p:nvPr/>
        </p:nvSpPr>
        <p:spPr bwMode="auto">
          <a:xfrm>
            <a:off x="3124200" y="253134"/>
            <a:ext cx="4190108" cy="523220"/>
          </a:xfrm>
          <a:prstGeom prst="rect">
            <a:avLst/>
          </a:prstGeom>
          <a:noFill/>
          <a:ln w="9525">
            <a:noFill/>
            <a:miter lim="800000"/>
            <a:headEnd/>
            <a:tailEnd/>
          </a:ln>
        </p:spPr>
        <p:txBody>
          <a:bodyPr wrap="square">
            <a:spAutoFit/>
          </a:bodyPr>
          <a:lstStyle/>
          <a:p>
            <a:pPr eaLnBrk="0" hangingPunct="0"/>
            <a:r>
              <a:rPr lang="en-US" sz="1400" dirty="0" smtClean="0">
                <a:solidFill>
                  <a:srgbClr val="00B0F0"/>
                </a:solidFill>
              </a:rPr>
              <a:t>UPDATE WITH FINAL CAFR NUMBER AT THE END OF SEPTEMBER</a:t>
            </a:r>
            <a:endParaRPr lang="en-US" sz="1400" dirty="0">
              <a:solidFill>
                <a:srgbClr val="00B0F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sldNum" sz="quarter" idx="12"/>
          </p:nvPr>
        </p:nvSpPr>
        <p:spPr>
          <a:noFill/>
        </p:spPr>
        <p:txBody>
          <a:bodyPr/>
          <a:lstStyle/>
          <a:p>
            <a:fld id="{6CE094EC-174D-483E-825D-12B40527D4C7}" type="slidenum">
              <a:rPr lang="en-US" smtClean="0"/>
              <a:pPr/>
              <a:t>25</a:t>
            </a:fld>
            <a:endParaRPr lang="en-US" smtClean="0"/>
          </a:p>
        </p:txBody>
      </p:sp>
      <p:sp>
        <p:nvSpPr>
          <p:cNvPr id="5120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146ADE5A-E9AD-4D8D-8E1E-36FF310FD4E0}" type="slidenum">
              <a:rPr lang="en-US" sz="1200"/>
              <a:pPr algn="r"/>
              <a:t>25</a:t>
            </a:fld>
            <a:endParaRPr lang="en-US" sz="1200"/>
          </a:p>
        </p:txBody>
      </p:sp>
      <p:sp>
        <p:nvSpPr>
          <p:cNvPr id="5120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D8F62709-9E40-4CAF-9EA5-0B864B7A12A9}" type="slidenum">
              <a:rPr lang="en-US" sz="1200"/>
              <a:pPr algn="r"/>
              <a:t>25</a:t>
            </a:fld>
            <a:endParaRPr lang="en-US" sz="1200"/>
          </a:p>
        </p:txBody>
      </p:sp>
      <p:sp>
        <p:nvSpPr>
          <p:cNvPr id="51204" name="Rectangle 2"/>
          <p:cNvSpPr>
            <a:spLocks noGrp="1" noChangeArrowheads="1"/>
          </p:cNvSpPr>
          <p:nvPr>
            <p:ph type="title"/>
          </p:nvPr>
        </p:nvSpPr>
        <p:spPr/>
        <p:txBody>
          <a:bodyPr/>
          <a:lstStyle/>
          <a:p>
            <a:r>
              <a:rPr lang="en-US" smtClean="0"/>
              <a:t>Finances</a:t>
            </a:r>
            <a:br>
              <a:rPr lang="en-US" smtClean="0"/>
            </a:br>
            <a:r>
              <a:rPr lang="en-US" smtClean="0"/>
              <a:t>F2 - Goal</a:t>
            </a:r>
          </a:p>
        </p:txBody>
      </p:sp>
      <p:sp>
        <p:nvSpPr>
          <p:cNvPr id="51205" name="Rectangle 3"/>
          <p:cNvSpPr>
            <a:spLocks noGrp="1" noChangeArrowheads="1"/>
          </p:cNvSpPr>
          <p:nvPr>
            <p:ph type="body" idx="1"/>
          </p:nvPr>
        </p:nvSpPr>
        <p:spPr>
          <a:xfrm>
            <a:off x="566738" y="1752600"/>
            <a:ext cx="8001000" cy="4572000"/>
          </a:xfrm>
        </p:spPr>
        <p:txBody>
          <a:bodyPr/>
          <a:lstStyle/>
          <a:p>
            <a:pPr eaLnBrk="1" hangingPunct="1"/>
            <a:r>
              <a:rPr lang="en-US" sz="2600" smtClean="0"/>
              <a:t>Develop rates for redistribution/reuse services to cover program costs</a:t>
            </a:r>
          </a:p>
          <a:p>
            <a:pPr lvl="1" eaLnBrk="1" hangingPunct="1"/>
            <a:r>
              <a:rPr lang="en-US" sz="2200" smtClean="0"/>
              <a:t>Considerations for setting rates</a:t>
            </a:r>
          </a:p>
          <a:p>
            <a:pPr lvl="2" eaLnBrk="1" hangingPunct="1"/>
            <a:r>
              <a:rPr lang="en-US" sz="2100" smtClean="0"/>
              <a:t>Direct costs for handling, refurbishing, repairs</a:t>
            </a:r>
          </a:p>
          <a:p>
            <a:pPr lvl="2" eaLnBrk="1" hangingPunct="1"/>
            <a:r>
              <a:rPr lang="en-US" sz="2100" smtClean="0"/>
              <a:t>Overhead costs</a:t>
            </a:r>
          </a:p>
          <a:p>
            <a:pPr lvl="2" eaLnBrk="1" hangingPunct="1"/>
            <a:r>
              <a:rPr lang="en-US" sz="2100" smtClean="0"/>
              <a:t>Condition of property	</a:t>
            </a:r>
          </a:p>
          <a:p>
            <a:pPr lvl="2" eaLnBrk="1" hangingPunct="1"/>
            <a:r>
              <a:rPr lang="en-US" sz="2100" smtClean="0"/>
              <a:t>Warehousing costs as applicable</a:t>
            </a:r>
          </a:p>
          <a:p>
            <a:pPr lvl="2" eaLnBrk="1" hangingPunct="1"/>
            <a:r>
              <a:rPr lang="en-US" sz="2100" smtClean="0"/>
              <a:t>Benchmarking (other states and recycle/reuse organizations)</a:t>
            </a:r>
          </a:p>
          <a:p>
            <a:pPr lvl="2" eaLnBrk="1" hangingPunct="1"/>
            <a:r>
              <a:rPr lang="en-US" sz="2100" smtClean="0"/>
              <a:t>% of initial cost</a:t>
            </a:r>
          </a:p>
          <a:p>
            <a:pPr lvl="2" eaLnBrk="1" hangingPunct="1"/>
            <a:r>
              <a:rPr lang="en-US" sz="2100" smtClean="0"/>
              <a:t>Current market (research for value or appraisal)</a:t>
            </a:r>
          </a:p>
          <a:p>
            <a:pPr>
              <a:buFont typeface="Wingdings" pitchFamily="2" charset="2"/>
              <a:buNone/>
            </a:pPr>
            <a:endParaRPr lang="en-US" sz="2600" smtClean="0"/>
          </a:p>
        </p:txBody>
      </p:sp>
      <p:sp>
        <p:nvSpPr>
          <p:cNvPr id="51206"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8"/>
          <p:cNvSpPr>
            <a:spLocks noGrp="1" noChangeArrowheads="1"/>
          </p:cNvSpPr>
          <p:nvPr>
            <p:ph type="sldNum" sz="quarter" idx="12"/>
          </p:nvPr>
        </p:nvSpPr>
        <p:spPr>
          <a:noFill/>
        </p:spPr>
        <p:txBody>
          <a:bodyPr/>
          <a:lstStyle/>
          <a:p>
            <a:fld id="{8B19DBBD-0B8E-442C-A656-76BFC79ECFFC}" type="slidenum">
              <a:rPr lang="en-US" smtClean="0"/>
              <a:pPr/>
              <a:t>26</a:t>
            </a:fld>
            <a:endParaRPr lang="en-US" smtClean="0"/>
          </a:p>
        </p:txBody>
      </p:sp>
      <p:sp>
        <p:nvSpPr>
          <p:cNvPr id="5325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44B1973-4ACE-4A9C-9B22-78AE81F823E4}" type="slidenum">
              <a:rPr lang="en-US" sz="1200"/>
              <a:pPr algn="r"/>
              <a:t>26</a:t>
            </a:fld>
            <a:endParaRPr lang="en-US" sz="1200"/>
          </a:p>
        </p:txBody>
      </p:sp>
      <p:sp>
        <p:nvSpPr>
          <p:cNvPr id="53251"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117D7CC9-7FB9-4642-9096-36862E890C54}" type="slidenum">
              <a:rPr lang="en-US" sz="1200"/>
              <a:pPr algn="r"/>
              <a:t>26</a:t>
            </a:fld>
            <a:endParaRPr lang="en-US" sz="1200"/>
          </a:p>
        </p:txBody>
      </p:sp>
      <p:sp>
        <p:nvSpPr>
          <p:cNvPr id="5325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00A2D969-AC5A-4B0A-B1D1-0419E52DD4A8}" type="slidenum">
              <a:rPr lang="en-US" sz="1200"/>
              <a:pPr algn="r"/>
              <a:t>26</a:t>
            </a:fld>
            <a:endParaRPr lang="en-US" sz="1200"/>
          </a:p>
        </p:txBody>
      </p:sp>
      <p:sp>
        <p:nvSpPr>
          <p:cNvPr id="53253" name="Rectangle 4"/>
          <p:cNvSpPr>
            <a:spLocks noGrp="1" noChangeArrowheads="1"/>
          </p:cNvSpPr>
          <p:nvPr>
            <p:ph type="title"/>
          </p:nvPr>
        </p:nvSpPr>
        <p:spPr/>
        <p:txBody>
          <a:bodyPr/>
          <a:lstStyle/>
          <a:p>
            <a:r>
              <a:rPr lang="en-US" dirty="0" smtClean="0"/>
              <a:t>Finances</a:t>
            </a:r>
            <a:br>
              <a:rPr lang="en-US" dirty="0" smtClean="0"/>
            </a:br>
            <a:r>
              <a:rPr lang="en-US" dirty="0" smtClean="0"/>
              <a:t>F2 – Performance Data</a:t>
            </a:r>
          </a:p>
        </p:txBody>
      </p:sp>
      <p:graphicFrame>
        <p:nvGraphicFramePr>
          <p:cNvPr id="64556" name="Group 44"/>
          <p:cNvGraphicFramePr>
            <a:graphicFrameLocks noGrp="1"/>
          </p:cNvGraphicFramePr>
          <p:nvPr>
            <p:extLst>
              <p:ext uri="{D42A27DB-BD31-4B8C-83A1-F6EECF244321}">
                <p14:modId xmlns:p14="http://schemas.microsoft.com/office/powerpoint/2010/main" val="3157911447"/>
              </p:ext>
            </p:extLst>
          </p:nvPr>
        </p:nvGraphicFramePr>
        <p:xfrm>
          <a:off x="566738" y="1752600"/>
          <a:ext cx="8001000" cy="2943178"/>
        </p:xfrm>
        <a:graphic>
          <a:graphicData uri="http://schemas.openxmlformats.org/drawingml/2006/table">
            <a:tbl>
              <a:tblPr/>
              <a:tblGrid>
                <a:gridCol w="5605462"/>
                <a:gridCol w="2395538"/>
              </a:tblGrid>
              <a:tr h="572429">
                <a:tc gridSpan="2">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smtClean="0">
                          <a:ln>
                            <a:noFill/>
                          </a:ln>
                          <a:solidFill>
                            <a:schemeClr val="tx1"/>
                          </a:solidFill>
                          <a:effectLst/>
                          <a:latin typeface="Verdana" pitchFamily="34" charset="0"/>
                        </a:rPr>
                        <a:t>FY2017 Program Deficit Reduction Plan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7242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kern="1200" cap="none" normalizeH="0" baseline="0" dirty="0" smtClean="0">
                          <a:ln>
                            <a:noFill/>
                          </a:ln>
                          <a:solidFill>
                            <a:schemeClr val="tx1"/>
                          </a:solidFill>
                          <a:effectLst/>
                          <a:latin typeface="Verdana" pitchFamily="34" charset="0"/>
                          <a:ea typeface="+mn-ea"/>
                          <a:cs typeface="+mn-cs"/>
                        </a:rPr>
                        <a:t>Increase Revenue Levels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kern="1200" cap="none" normalizeH="0" baseline="0" dirty="0" smtClean="0">
                          <a:ln>
                            <a:noFill/>
                          </a:ln>
                          <a:solidFill>
                            <a:schemeClr val="tx1"/>
                          </a:solidFill>
                          <a:effectLst/>
                          <a:latin typeface="Verdana" pitchFamily="34" charset="0"/>
                          <a:ea typeface="+mn-ea"/>
                          <a:cs typeface="+mn-cs"/>
                        </a:rPr>
                        <a:t>$19,335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742">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kern="1200" cap="none" normalizeH="0" baseline="0" dirty="0" smtClean="0">
                          <a:ln>
                            <a:noFill/>
                          </a:ln>
                          <a:solidFill>
                            <a:schemeClr val="tx1"/>
                          </a:solidFill>
                          <a:effectLst/>
                          <a:latin typeface="Verdana" pitchFamily="34" charset="0"/>
                          <a:ea typeface="+mn-ea"/>
                          <a:cs typeface="+mn-cs"/>
                        </a:rPr>
                        <a:t>Maintain Current </a:t>
                      </a:r>
                      <a:r>
                        <a:rPr kumimoji="0" lang="en-US" sz="2600" b="0" i="0" u="none" strike="noStrike" kern="1200" cap="none" normalizeH="0" baseline="0" smtClean="0">
                          <a:ln>
                            <a:noFill/>
                          </a:ln>
                          <a:solidFill>
                            <a:schemeClr val="tx1"/>
                          </a:solidFill>
                          <a:effectLst/>
                          <a:latin typeface="Verdana" pitchFamily="34" charset="0"/>
                          <a:ea typeface="+mn-ea"/>
                          <a:cs typeface="+mn-cs"/>
                        </a:rPr>
                        <a:t>Expense Levels</a:t>
                      </a:r>
                      <a:endParaRPr kumimoji="0" lang="en-US" sz="2600" b="0" i="0" u="none" strike="noStrike" kern="1200" cap="none" normalizeH="0" baseline="0" dirty="0" smtClean="0">
                        <a:ln>
                          <a:noFill/>
                        </a:ln>
                        <a:solidFill>
                          <a:schemeClr val="tx1"/>
                        </a:solidFill>
                        <a:effectLst/>
                        <a:latin typeface="Verdana"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kern="1200" cap="none" normalizeH="0" baseline="0" dirty="0" smtClean="0">
                          <a:ln>
                            <a:noFill/>
                          </a:ln>
                          <a:solidFill>
                            <a:schemeClr val="tx1"/>
                          </a:solidFill>
                          <a:effectLst/>
                          <a:latin typeface="Verdana" pitchFamily="34" charset="0"/>
                          <a:ea typeface="+mn-ea"/>
                          <a:cs typeface="+mn-cs"/>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kern="1200" cap="none" normalizeH="0" baseline="0" dirty="0" smtClean="0">
                          <a:ln>
                            <a:noFill/>
                          </a:ln>
                          <a:solidFill>
                            <a:schemeClr val="tx1"/>
                          </a:solidFill>
                          <a:effectLst/>
                          <a:latin typeface="Verdana" pitchFamily="34" charset="0"/>
                          <a:ea typeface="+mn-ea"/>
                          <a:cs typeface="+mn-cs"/>
                        </a:rPr>
                        <a:t>FY2017 Projected Deficit Reduction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kern="1200" cap="none" normalizeH="0" baseline="0" dirty="0" smtClean="0">
                          <a:ln>
                            <a:noFill/>
                          </a:ln>
                          <a:solidFill>
                            <a:schemeClr val="tx1"/>
                          </a:solidFill>
                          <a:effectLst/>
                          <a:latin typeface="Verdana" pitchFamily="34" charset="0"/>
                          <a:ea typeface="+mn-ea"/>
                          <a:cs typeface="+mn-cs"/>
                        </a:rPr>
                        <a:t>$19,335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79" name="Text Box 12"/>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9" name="Text Box 8"/>
          <p:cNvSpPr txBox="1">
            <a:spLocks noChangeArrowheads="1"/>
          </p:cNvSpPr>
          <p:nvPr/>
        </p:nvSpPr>
        <p:spPr bwMode="auto">
          <a:xfrm>
            <a:off x="533400" y="5486401"/>
            <a:ext cx="8077200" cy="1169551"/>
          </a:xfrm>
          <a:prstGeom prst="rect">
            <a:avLst/>
          </a:prstGeom>
          <a:noFill/>
          <a:ln w="9525">
            <a:noFill/>
            <a:miter lim="800000"/>
            <a:headEnd/>
            <a:tailEnd/>
          </a:ln>
        </p:spPr>
        <p:txBody>
          <a:bodyPr wrap="square">
            <a:spAutoFit/>
          </a:bodyPr>
          <a:lstStyle/>
          <a:p>
            <a:pPr eaLnBrk="0" hangingPunct="0"/>
            <a:r>
              <a:rPr lang="en-US" sz="1400" dirty="0" smtClean="0"/>
              <a:t>FY2016 Deficit  = $19,335.00</a:t>
            </a:r>
          </a:p>
          <a:p>
            <a:pPr eaLnBrk="0" hangingPunct="0"/>
            <a:r>
              <a:rPr lang="en-US" sz="1400" dirty="0" smtClean="0"/>
              <a:t>Accumulated Profit = $198,145</a:t>
            </a:r>
          </a:p>
          <a:p>
            <a:pPr eaLnBrk="0" hangingPunct="0"/>
            <a:r>
              <a:rPr lang="en-US" sz="1400" dirty="0" smtClean="0"/>
              <a:t>FY2016 Deficit is a result of unrecovered shipping costs on two overseas fire truck shipments.  Water left in tank, froze, and ruined one truck.</a:t>
            </a:r>
            <a:r>
              <a:rPr lang="en-US" sz="1400" dirty="0"/>
              <a:t> </a:t>
            </a:r>
            <a:r>
              <a:rPr lang="en-US" sz="1400" dirty="0" smtClean="0"/>
              <a:t>Working with AOT airport regarding 2</a:t>
            </a:r>
            <a:r>
              <a:rPr lang="en-US" sz="1400" baseline="30000" dirty="0" smtClean="0"/>
              <a:t>nd</a:t>
            </a:r>
            <a:r>
              <a:rPr lang="en-US" sz="1400" dirty="0" smtClean="0"/>
              <a:t> truck (crash truck).</a:t>
            </a:r>
          </a:p>
        </p:txBody>
      </p:sp>
      <p:sp>
        <p:nvSpPr>
          <p:cNvPr id="10" name="Text Box 7"/>
          <p:cNvSpPr txBox="1">
            <a:spLocks noChangeArrowheads="1"/>
          </p:cNvSpPr>
          <p:nvPr/>
        </p:nvSpPr>
        <p:spPr bwMode="auto">
          <a:xfrm>
            <a:off x="4114800" y="5001570"/>
            <a:ext cx="4190108" cy="523220"/>
          </a:xfrm>
          <a:prstGeom prst="rect">
            <a:avLst/>
          </a:prstGeom>
          <a:noFill/>
          <a:ln w="9525">
            <a:noFill/>
            <a:miter lim="800000"/>
            <a:headEnd/>
            <a:tailEnd/>
          </a:ln>
        </p:spPr>
        <p:txBody>
          <a:bodyPr wrap="square">
            <a:spAutoFit/>
          </a:bodyPr>
          <a:lstStyle/>
          <a:p>
            <a:pPr eaLnBrk="0" hangingPunct="0"/>
            <a:r>
              <a:rPr lang="en-US" sz="1400" dirty="0" smtClean="0">
                <a:solidFill>
                  <a:srgbClr val="00B0F0"/>
                </a:solidFill>
              </a:rPr>
              <a:t>UPDATE WITH FINAL CAFR NUMBER AT THE END OF SEPTEMBER</a:t>
            </a:r>
            <a:endParaRPr lang="en-US" sz="1400" dirty="0">
              <a:solidFill>
                <a:srgbClr val="00B0F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Grp="1" noChangeArrowheads="1"/>
          </p:cNvSpPr>
          <p:nvPr>
            <p:ph type="sldNum" sz="quarter" idx="12"/>
          </p:nvPr>
        </p:nvSpPr>
        <p:spPr>
          <a:noFill/>
        </p:spPr>
        <p:txBody>
          <a:bodyPr/>
          <a:lstStyle/>
          <a:p>
            <a:fld id="{056E8463-DF71-40B4-84FF-288FAA09FB39}" type="slidenum">
              <a:rPr lang="en-US" smtClean="0"/>
              <a:pPr/>
              <a:t>27</a:t>
            </a:fld>
            <a:endParaRPr lang="en-US" dirty="0" smtClean="0"/>
          </a:p>
        </p:txBody>
      </p:sp>
      <p:sp>
        <p:nvSpPr>
          <p:cNvPr id="5427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DA82337-D0B3-4E55-B495-63AB6B465489}" type="slidenum">
              <a:rPr lang="en-US" sz="1200"/>
              <a:pPr algn="r"/>
              <a:t>27</a:t>
            </a:fld>
            <a:endParaRPr lang="en-US" sz="1200"/>
          </a:p>
        </p:txBody>
      </p:sp>
      <p:sp>
        <p:nvSpPr>
          <p:cNvPr id="5427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676649B-A062-4F0C-A13E-F3813474247F}" type="slidenum">
              <a:rPr lang="en-US" sz="1200"/>
              <a:pPr algn="r"/>
              <a:t>27</a:t>
            </a:fld>
            <a:endParaRPr lang="en-US" sz="1200"/>
          </a:p>
        </p:txBody>
      </p:sp>
      <p:sp>
        <p:nvSpPr>
          <p:cNvPr id="54276" name="Rectangle 2"/>
          <p:cNvSpPr>
            <a:spLocks noGrp="1" noChangeArrowheads="1"/>
          </p:cNvSpPr>
          <p:nvPr>
            <p:ph type="title"/>
          </p:nvPr>
        </p:nvSpPr>
        <p:spPr/>
        <p:txBody>
          <a:bodyPr/>
          <a:lstStyle/>
          <a:p>
            <a:r>
              <a:rPr lang="en-US" sz="3400" dirty="0" smtClean="0"/>
              <a:t>Operations</a:t>
            </a:r>
            <a:br>
              <a:rPr lang="en-US" sz="3400" dirty="0" smtClean="0"/>
            </a:br>
            <a:r>
              <a:rPr lang="en-US" sz="3400" dirty="0" smtClean="0"/>
              <a:t>O1 - Goal</a:t>
            </a:r>
          </a:p>
        </p:txBody>
      </p:sp>
      <p:sp>
        <p:nvSpPr>
          <p:cNvPr id="54277" name="Rectangle 3"/>
          <p:cNvSpPr>
            <a:spLocks noGrp="1" noChangeArrowheads="1"/>
          </p:cNvSpPr>
          <p:nvPr>
            <p:ph type="body" idx="1"/>
          </p:nvPr>
        </p:nvSpPr>
        <p:spPr/>
        <p:txBody>
          <a:bodyPr/>
          <a:lstStyle/>
          <a:p>
            <a:r>
              <a:rPr lang="en-US" sz="2800" dirty="0" smtClean="0"/>
              <a:t>Facilitate effective and efficient redistribution and disposal of surplus property for state agencies.</a:t>
            </a:r>
          </a:p>
          <a:p>
            <a:pPr lvl="1" eaLnBrk="1" hangingPunct="1"/>
            <a:r>
              <a:rPr lang="en-US" sz="2400" dirty="0" smtClean="0"/>
              <a:t>Screen to determine the appropriate disposition – reuse, resale, recycling, donation, free-cycle, trash</a:t>
            </a:r>
          </a:p>
          <a:p>
            <a:pPr lvl="1"/>
            <a:r>
              <a:rPr lang="en-US" sz="2400" dirty="0" smtClean="0"/>
              <a:t>Facilitate redistribution – transfer, direct from site, move to warehouse, on-line 	auction, etc.</a:t>
            </a:r>
          </a:p>
          <a:p>
            <a:endParaRPr lang="en-US" sz="2400" dirty="0" smtClean="0"/>
          </a:p>
        </p:txBody>
      </p:sp>
      <p:sp>
        <p:nvSpPr>
          <p:cNvPr id="54278"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54279" name="Text Box 7"/>
          <p:cNvSpPr txBox="1">
            <a:spLocks noChangeArrowheads="1"/>
          </p:cNvSpPr>
          <p:nvPr/>
        </p:nvSpPr>
        <p:spPr bwMode="auto">
          <a:xfrm>
            <a:off x="533400" y="6248401"/>
            <a:ext cx="7467600" cy="646331"/>
          </a:xfrm>
          <a:prstGeom prst="rect">
            <a:avLst/>
          </a:prstGeom>
          <a:noFill/>
          <a:ln w="9525">
            <a:noFill/>
            <a:miter lim="800000"/>
            <a:headEnd/>
            <a:tailEnd/>
          </a:ln>
        </p:spPr>
        <p:txBody>
          <a:bodyPr wrap="square">
            <a:spAutoFit/>
          </a:bodyPr>
          <a:lstStyle/>
          <a:p>
            <a:pPr eaLnBrk="0" hangingPunct="0"/>
            <a:r>
              <a:rPr lang="en-US" sz="1200" dirty="0" smtClean="0"/>
              <a:t>Notification </a:t>
            </a:r>
            <a:r>
              <a:rPr lang="en-US" sz="1200" dirty="0"/>
              <a:t>Files </a:t>
            </a:r>
            <a:r>
              <a:rPr lang="en-US" sz="1200" dirty="0" smtClean="0"/>
              <a:t>processed: FY2016 = 375 - FY2015 </a:t>
            </a:r>
            <a:r>
              <a:rPr lang="en-US" sz="1200" dirty="0"/>
              <a:t>= 359 </a:t>
            </a:r>
            <a:r>
              <a:rPr lang="en-US" sz="1200" dirty="0" smtClean="0"/>
              <a:t>- FY2014 = 335 - FY2013 = 388</a:t>
            </a:r>
          </a:p>
          <a:p>
            <a:pPr eaLnBrk="0" hangingPunct="0"/>
            <a:r>
              <a:rPr lang="en-US" sz="1200" dirty="0" smtClean="0"/>
              <a:t>FY2012 = 359 - FY2011 = 436 - FY2010 = 412 - FY2009 =276</a:t>
            </a:r>
            <a:endParaRPr lang="en-US" sz="1200" dirty="0"/>
          </a:p>
          <a:p>
            <a:pPr eaLnBrk="0" hangingPunct="0"/>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8"/>
          <p:cNvSpPr>
            <a:spLocks noGrp="1" noChangeArrowheads="1"/>
          </p:cNvSpPr>
          <p:nvPr>
            <p:ph type="sldNum" sz="quarter" idx="12"/>
          </p:nvPr>
        </p:nvSpPr>
        <p:spPr>
          <a:noFill/>
        </p:spPr>
        <p:txBody>
          <a:bodyPr/>
          <a:lstStyle/>
          <a:p>
            <a:fld id="{2A359136-FEB6-4DD5-8E6F-13D3D9C082DB}" type="slidenum">
              <a:rPr lang="en-US" smtClean="0"/>
              <a:pPr/>
              <a:t>28</a:t>
            </a:fld>
            <a:endParaRPr lang="en-US" dirty="0" smtClean="0"/>
          </a:p>
        </p:txBody>
      </p:sp>
      <p:sp>
        <p:nvSpPr>
          <p:cNvPr id="717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3A7F5416-8ABC-4819-8BAE-B1D439370A56}" type="slidenum">
              <a:rPr lang="en-US" sz="1200"/>
              <a:pPr algn="r"/>
              <a:t>28</a:t>
            </a:fld>
            <a:endParaRPr lang="en-US" sz="1200"/>
          </a:p>
        </p:txBody>
      </p:sp>
      <p:sp>
        <p:nvSpPr>
          <p:cNvPr id="717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37CE296E-9671-4D55-9BE2-DC16574BFF7B}" type="slidenum">
              <a:rPr lang="en-US" sz="1200"/>
              <a:pPr algn="r"/>
              <a:t>28</a:t>
            </a:fld>
            <a:endParaRPr lang="en-US" sz="1200"/>
          </a:p>
        </p:txBody>
      </p:sp>
      <p:sp>
        <p:nvSpPr>
          <p:cNvPr id="717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5EFC679-99DD-4366-BE46-7D350CE98B39}" type="slidenum">
              <a:rPr lang="en-US" sz="1200"/>
              <a:pPr algn="r"/>
              <a:t>28</a:t>
            </a:fld>
            <a:endParaRPr lang="en-US" sz="1200"/>
          </a:p>
        </p:txBody>
      </p:sp>
      <p:sp>
        <p:nvSpPr>
          <p:cNvPr id="7176" name="Slide Number Placeholder 7"/>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9045EF00-E2DB-444B-94BB-02549674B44D}" type="slidenum">
              <a:rPr lang="en-US" sz="1200"/>
              <a:pPr algn="r"/>
              <a:t>28</a:t>
            </a:fld>
            <a:endParaRPr lang="en-US" sz="1200"/>
          </a:p>
        </p:txBody>
      </p:sp>
      <p:sp>
        <p:nvSpPr>
          <p:cNvPr id="7177" name="Rectangle 2"/>
          <p:cNvSpPr>
            <a:spLocks noGrp="1" noChangeArrowheads="1"/>
          </p:cNvSpPr>
          <p:nvPr>
            <p:ph type="title"/>
          </p:nvPr>
        </p:nvSpPr>
        <p:spPr/>
        <p:txBody>
          <a:bodyPr/>
          <a:lstStyle/>
          <a:p>
            <a:pPr eaLnBrk="1" hangingPunct="1"/>
            <a:r>
              <a:rPr lang="en-US" dirty="0" smtClean="0"/>
              <a:t>Operations</a:t>
            </a:r>
            <a:br>
              <a:rPr lang="en-US" dirty="0" smtClean="0"/>
            </a:br>
            <a:r>
              <a:rPr lang="en-US" dirty="0" smtClean="0"/>
              <a:t>O1 – Performance Data</a:t>
            </a:r>
          </a:p>
        </p:txBody>
      </p:sp>
      <p:graphicFrame>
        <p:nvGraphicFramePr>
          <p:cNvPr id="11" name="Object 8"/>
          <p:cNvGraphicFramePr>
            <a:graphicFrameLocks noGrp="1" noChangeAspect="1"/>
          </p:cNvGraphicFramePr>
          <p:nvPr>
            <p:ph sz="half" idx="1"/>
            <p:extLst>
              <p:ext uri="{D42A27DB-BD31-4B8C-83A1-F6EECF244321}">
                <p14:modId xmlns:p14="http://schemas.microsoft.com/office/powerpoint/2010/main" val="195507339"/>
              </p:ext>
            </p:extLst>
          </p:nvPr>
        </p:nvGraphicFramePr>
        <p:xfrm>
          <a:off x="617538" y="1803400"/>
          <a:ext cx="3822700" cy="416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Object 10"/>
          <p:cNvGraphicFramePr>
            <a:graphicFrameLocks noChangeAspect="1"/>
          </p:cNvGraphicFramePr>
          <p:nvPr>
            <p:extLst>
              <p:ext uri="{D42A27DB-BD31-4B8C-83A1-F6EECF244321}">
                <p14:modId xmlns:p14="http://schemas.microsoft.com/office/powerpoint/2010/main" val="2335864909"/>
              </p:ext>
            </p:extLst>
          </p:nvPr>
        </p:nvGraphicFramePr>
        <p:xfrm>
          <a:off x="4737100" y="1803400"/>
          <a:ext cx="3822700"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7178" name="Text Box 12"/>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13" name="Text Box 7"/>
          <p:cNvSpPr txBox="1">
            <a:spLocks noChangeArrowheads="1"/>
          </p:cNvSpPr>
          <p:nvPr/>
        </p:nvSpPr>
        <p:spPr bwMode="auto">
          <a:xfrm>
            <a:off x="513567" y="6164188"/>
            <a:ext cx="7620000" cy="646331"/>
          </a:xfrm>
          <a:prstGeom prst="rect">
            <a:avLst/>
          </a:prstGeom>
          <a:noFill/>
          <a:ln w="9525">
            <a:noFill/>
            <a:miter lim="800000"/>
            <a:headEnd/>
            <a:tailEnd/>
          </a:ln>
        </p:spPr>
        <p:txBody>
          <a:bodyPr wrap="square">
            <a:spAutoFit/>
          </a:bodyPr>
          <a:lstStyle/>
          <a:p>
            <a:pPr eaLnBrk="0" hangingPunct="0"/>
            <a:r>
              <a:rPr lang="en-US" sz="1200" dirty="0" smtClean="0"/>
              <a:t>FY2016 </a:t>
            </a:r>
            <a:r>
              <a:rPr lang="en-US" sz="1200" dirty="0"/>
              <a:t>Bidders = </a:t>
            </a:r>
            <a:r>
              <a:rPr lang="en-US" sz="1200" dirty="0" smtClean="0"/>
              <a:t>19% out-of-state/81% </a:t>
            </a:r>
            <a:r>
              <a:rPr lang="en-US" sz="1200" dirty="0" err="1"/>
              <a:t>VT’ers</a:t>
            </a:r>
            <a:r>
              <a:rPr lang="en-US" sz="1200" dirty="0"/>
              <a:t> – Sales = </a:t>
            </a:r>
            <a:r>
              <a:rPr lang="en-US" sz="1200" dirty="0" smtClean="0"/>
              <a:t>78% out-of-state/22% </a:t>
            </a:r>
            <a:r>
              <a:rPr lang="en-US" sz="1200" dirty="0" err="1"/>
              <a:t>VT’ers</a:t>
            </a:r>
            <a:endParaRPr lang="en-US" sz="1200" dirty="0"/>
          </a:p>
          <a:p>
            <a:pPr eaLnBrk="0" hangingPunct="0"/>
            <a:r>
              <a:rPr lang="en-US" sz="1200" dirty="0" smtClean="0"/>
              <a:t>FY2015 </a:t>
            </a:r>
            <a:r>
              <a:rPr lang="en-US" sz="1200" dirty="0"/>
              <a:t>Bidders = </a:t>
            </a:r>
            <a:r>
              <a:rPr lang="en-US" sz="1200" dirty="0" smtClean="0"/>
              <a:t>16% out-of-state/84% </a:t>
            </a:r>
            <a:r>
              <a:rPr lang="en-US" sz="1200" dirty="0" err="1"/>
              <a:t>VT'ers</a:t>
            </a:r>
            <a:r>
              <a:rPr lang="en-US" sz="1200" dirty="0"/>
              <a:t> – Sales = </a:t>
            </a:r>
            <a:r>
              <a:rPr lang="en-US" sz="1200" dirty="0" smtClean="0"/>
              <a:t>73% out-of-state/27% </a:t>
            </a:r>
            <a:r>
              <a:rPr lang="en-US" sz="1200" dirty="0" err="1"/>
              <a:t>VT'ers</a:t>
            </a:r>
            <a:endParaRPr lang="en-US" sz="1200" dirty="0"/>
          </a:p>
          <a:p>
            <a:pPr eaLnBrk="0" hangingPunct="0"/>
            <a:r>
              <a:rPr lang="en-US" sz="1200" dirty="0" smtClean="0"/>
              <a:t>FY2014 Bidders = 19% out-of-state/81% </a:t>
            </a:r>
            <a:r>
              <a:rPr lang="en-US" sz="1200" dirty="0" err="1" smtClean="0"/>
              <a:t>VT’ers</a:t>
            </a:r>
            <a:r>
              <a:rPr lang="en-US" sz="1200" dirty="0" smtClean="0"/>
              <a:t> – Sales = 77% out-of-state/23% </a:t>
            </a:r>
            <a:r>
              <a:rPr lang="en-US" sz="1200" dirty="0" err="1" smtClean="0"/>
              <a:t>VT’ers</a:t>
            </a:r>
            <a:endParaRPr lang="en-US" sz="1200" dirty="0" smtClean="0"/>
          </a:p>
        </p:txBody>
      </p:sp>
      <p:sp>
        <p:nvSpPr>
          <p:cNvPr id="14" name="Text Box 7"/>
          <p:cNvSpPr txBox="1">
            <a:spLocks noChangeArrowheads="1"/>
          </p:cNvSpPr>
          <p:nvPr/>
        </p:nvSpPr>
        <p:spPr bwMode="auto">
          <a:xfrm>
            <a:off x="685800" y="5867400"/>
            <a:ext cx="7620000" cy="276999"/>
          </a:xfrm>
          <a:prstGeom prst="rect">
            <a:avLst/>
          </a:prstGeom>
          <a:noFill/>
          <a:ln w="9525">
            <a:noFill/>
            <a:miter lim="800000"/>
            <a:headEnd/>
            <a:tailEnd/>
          </a:ln>
        </p:spPr>
        <p:txBody>
          <a:bodyPr wrap="square">
            <a:spAutoFit/>
          </a:bodyPr>
          <a:lstStyle/>
          <a:p>
            <a:pPr eaLnBrk="0" hangingPunct="0"/>
            <a:r>
              <a:rPr lang="en-US" sz="1200" dirty="0" smtClean="0"/>
              <a:t>Refund amounts are returned to applicable agencies/department for asset replacement.</a:t>
            </a:r>
          </a:p>
        </p:txBody>
      </p:sp>
    </p:spTree>
    <p:extLst>
      <p:ext uri="{BB962C8B-B14F-4D97-AF65-F5344CB8AC3E}">
        <p14:creationId xmlns:p14="http://schemas.microsoft.com/office/powerpoint/2010/main" val="2833403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Rectangle 8"/>
          <p:cNvSpPr>
            <a:spLocks noGrp="1" noChangeArrowheads="1"/>
          </p:cNvSpPr>
          <p:nvPr>
            <p:ph type="sldNum" sz="quarter" idx="12"/>
          </p:nvPr>
        </p:nvSpPr>
        <p:spPr>
          <a:noFill/>
        </p:spPr>
        <p:txBody>
          <a:bodyPr/>
          <a:lstStyle/>
          <a:p>
            <a:fld id="{47A3A62C-AFED-4FD7-8D53-24393EB526D1}" type="slidenum">
              <a:rPr lang="en-US" smtClean="0"/>
              <a:pPr/>
              <a:t>29</a:t>
            </a:fld>
            <a:endParaRPr lang="en-US" smtClean="0"/>
          </a:p>
        </p:txBody>
      </p:sp>
      <p:sp>
        <p:nvSpPr>
          <p:cNvPr id="6247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109D3FA-039F-43B4-9F2B-F4050B419EFE}" type="slidenum">
              <a:rPr lang="en-US" sz="1200"/>
              <a:pPr algn="r"/>
              <a:t>29</a:t>
            </a:fld>
            <a:endParaRPr lang="en-US" sz="1200"/>
          </a:p>
        </p:txBody>
      </p:sp>
      <p:sp>
        <p:nvSpPr>
          <p:cNvPr id="6247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EB355765-44BF-4F7C-8E3A-38095D57A158}" type="slidenum">
              <a:rPr lang="en-US" sz="1200"/>
              <a:pPr algn="r"/>
              <a:t>29</a:t>
            </a:fld>
            <a:endParaRPr lang="en-US" sz="1200"/>
          </a:p>
        </p:txBody>
      </p:sp>
      <p:sp>
        <p:nvSpPr>
          <p:cNvPr id="6247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89AEC74-1299-46C8-B1DF-DE5A42BF7135}" type="slidenum">
              <a:rPr lang="en-US" sz="1200"/>
              <a:pPr algn="r"/>
              <a:t>29</a:t>
            </a:fld>
            <a:endParaRPr lang="en-US" sz="1200"/>
          </a:p>
        </p:txBody>
      </p:sp>
      <p:sp>
        <p:nvSpPr>
          <p:cNvPr id="62475" name="Slide Number Placeholder 7"/>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75EF3EB1-497F-472E-9A77-55C9F76DE61E}" type="slidenum">
              <a:rPr lang="en-US" sz="1200"/>
              <a:pPr algn="r"/>
              <a:t>29</a:t>
            </a:fld>
            <a:endParaRPr lang="en-US" sz="1200"/>
          </a:p>
        </p:txBody>
      </p:sp>
      <p:sp>
        <p:nvSpPr>
          <p:cNvPr id="62476" name="Rectangle 2"/>
          <p:cNvSpPr>
            <a:spLocks noGrp="1" noChangeArrowheads="1"/>
          </p:cNvSpPr>
          <p:nvPr>
            <p:ph type="title" idx="4294967295"/>
          </p:nvPr>
        </p:nvSpPr>
        <p:spPr/>
        <p:txBody>
          <a:bodyPr/>
          <a:lstStyle/>
          <a:p>
            <a:pPr eaLnBrk="1" hangingPunct="1"/>
            <a:r>
              <a:rPr lang="en-US" dirty="0" smtClean="0"/>
              <a:t>Operations</a:t>
            </a:r>
            <a:br>
              <a:rPr lang="en-US" dirty="0" smtClean="0"/>
            </a:br>
            <a:r>
              <a:rPr lang="en-US" dirty="0" smtClean="0"/>
              <a:t>O1 – Performance Data</a:t>
            </a:r>
          </a:p>
        </p:txBody>
      </p:sp>
      <p:graphicFrame>
        <p:nvGraphicFramePr>
          <p:cNvPr id="11" name="Object 10"/>
          <p:cNvGraphicFramePr>
            <a:graphicFrameLocks noChangeAspect="1"/>
          </p:cNvGraphicFramePr>
          <p:nvPr>
            <p:extLst>
              <p:ext uri="{D42A27DB-BD31-4B8C-83A1-F6EECF244321}">
                <p14:modId xmlns:p14="http://schemas.microsoft.com/office/powerpoint/2010/main" val="728033613"/>
              </p:ext>
            </p:extLst>
          </p:nvPr>
        </p:nvGraphicFramePr>
        <p:xfrm>
          <a:off x="1219200" y="1803401"/>
          <a:ext cx="6553200" cy="4216399"/>
        </p:xfrm>
        <a:graphic>
          <a:graphicData uri="http://schemas.openxmlformats.org/drawingml/2006/chart">
            <c:chart xmlns:c="http://schemas.openxmlformats.org/drawingml/2006/chart" xmlns:r="http://schemas.openxmlformats.org/officeDocument/2006/relationships" r:id="rId3"/>
          </a:graphicData>
        </a:graphic>
      </p:graphicFrame>
      <p:sp>
        <p:nvSpPr>
          <p:cNvPr id="62477" name="Text Box 12"/>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10" name="Text Box 7"/>
          <p:cNvSpPr txBox="1">
            <a:spLocks noChangeArrowheads="1"/>
          </p:cNvSpPr>
          <p:nvPr/>
        </p:nvSpPr>
        <p:spPr bwMode="auto">
          <a:xfrm>
            <a:off x="533400" y="6248400"/>
            <a:ext cx="7620000" cy="276999"/>
          </a:xfrm>
          <a:prstGeom prst="rect">
            <a:avLst/>
          </a:prstGeom>
          <a:noFill/>
          <a:ln w="9525">
            <a:noFill/>
            <a:miter lim="800000"/>
            <a:headEnd/>
            <a:tailEnd/>
          </a:ln>
        </p:spPr>
        <p:txBody>
          <a:bodyPr wrap="square">
            <a:spAutoFit/>
          </a:bodyPr>
          <a:lstStyle/>
          <a:p>
            <a:pPr eaLnBrk="0" hangingPunct="0"/>
            <a:r>
              <a:rPr lang="en-US" sz="1200" dirty="0" smtClean="0"/>
              <a:t>Refund amounts are returned to applicable agencies/department for asset replacement.</a:t>
            </a:r>
          </a:p>
        </p:txBody>
      </p:sp>
    </p:spTree>
    <p:extLst>
      <p:ext uri="{BB962C8B-B14F-4D97-AF65-F5344CB8AC3E}">
        <p14:creationId xmlns:p14="http://schemas.microsoft.com/office/powerpoint/2010/main" val="325975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8"/>
          <p:cNvSpPr>
            <a:spLocks noGrp="1" noChangeArrowheads="1"/>
          </p:cNvSpPr>
          <p:nvPr>
            <p:ph type="sldNum" sz="quarter" idx="12"/>
          </p:nvPr>
        </p:nvSpPr>
        <p:spPr>
          <a:noFill/>
        </p:spPr>
        <p:txBody>
          <a:bodyPr/>
          <a:lstStyle/>
          <a:p>
            <a:fld id="{8EDC5291-13CF-488B-88A2-0A30096FBA43}" type="slidenum">
              <a:rPr lang="en-US" smtClean="0"/>
              <a:pPr/>
              <a:t>3</a:t>
            </a:fld>
            <a:endParaRPr lang="en-US" smtClean="0"/>
          </a:p>
        </p:txBody>
      </p:sp>
      <p:sp>
        <p:nvSpPr>
          <p:cNvPr id="2662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81B740F6-D53E-497D-B9F1-9B3BC191033D}" type="slidenum">
              <a:rPr lang="en-US" sz="1200"/>
              <a:pPr algn="r"/>
              <a:t>3</a:t>
            </a:fld>
            <a:endParaRPr lang="en-US" sz="1200"/>
          </a:p>
        </p:txBody>
      </p:sp>
      <p:sp>
        <p:nvSpPr>
          <p:cNvPr id="2662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007C77C0-ABF3-4659-9DD4-B58222C0906E}" type="slidenum">
              <a:rPr lang="en-US" sz="1200"/>
              <a:pPr algn="r"/>
              <a:t>3</a:t>
            </a:fld>
            <a:endParaRPr lang="en-US" sz="1200"/>
          </a:p>
        </p:txBody>
      </p:sp>
      <p:sp>
        <p:nvSpPr>
          <p:cNvPr id="26628" name="Rectangle 2"/>
          <p:cNvSpPr>
            <a:spLocks noGrp="1" noChangeArrowheads="1"/>
          </p:cNvSpPr>
          <p:nvPr>
            <p:ph type="title"/>
          </p:nvPr>
        </p:nvSpPr>
        <p:spPr/>
        <p:txBody>
          <a:bodyPr/>
          <a:lstStyle/>
          <a:p>
            <a:r>
              <a:rPr lang="en-US" smtClean="0"/>
              <a:t>Authority</a:t>
            </a:r>
          </a:p>
        </p:txBody>
      </p:sp>
      <p:sp>
        <p:nvSpPr>
          <p:cNvPr id="26629" name="Rectangle 3"/>
          <p:cNvSpPr>
            <a:spLocks noGrp="1" noChangeArrowheads="1"/>
          </p:cNvSpPr>
          <p:nvPr>
            <p:ph type="body" idx="1"/>
          </p:nvPr>
        </p:nvSpPr>
        <p:spPr/>
        <p:txBody>
          <a:bodyPr/>
          <a:lstStyle/>
          <a:p>
            <a:pPr eaLnBrk="1" hangingPunct="1"/>
            <a:r>
              <a:rPr lang="en-US" sz="2600" smtClean="0"/>
              <a:t>29 VSA §1551 - 1557 define authority and provisions for providing redistribution and disposal services of state surplus property.</a:t>
            </a:r>
          </a:p>
          <a:p>
            <a:pPr eaLnBrk="1" hangingPunct="1"/>
            <a:endParaRPr lang="en-US" sz="2600" smtClean="0"/>
          </a:p>
          <a:p>
            <a:pPr eaLnBrk="1" hangingPunct="1"/>
            <a:r>
              <a:rPr lang="en-US" sz="2600" smtClean="0"/>
              <a:t>29 VSA §904 define authority and provisions for acceptance and distribution of federal surplus property to state agencies, municipalities, and eligible non-profits.</a:t>
            </a:r>
          </a:p>
          <a:p>
            <a:pPr eaLnBrk="1" hangingPunct="1"/>
            <a:endParaRPr lang="en-US" sz="2600" smtClean="0"/>
          </a:p>
          <a:p>
            <a:pPr eaLnBrk="1" hangingPunct="1"/>
            <a:endParaRPr lang="en-US" sz="2600" smtClean="0"/>
          </a:p>
          <a:p>
            <a:endParaRPr lang="en-US" sz="2600" smtClean="0"/>
          </a:p>
        </p:txBody>
      </p:sp>
      <p:sp>
        <p:nvSpPr>
          <p:cNvPr id="26630"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sldNum" sz="quarter" idx="12"/>
          </p:nvPr>
        </p:nvSpPr>
        <p:spPr>
          <a:noFill/>
        </p:spPr>
        <p:txBody>
          <a:bodyPr/>
          <a:lstStyle/>
          <a:p>
            <a:fld id="{5A1326F0-0565-4FE6-9CE8-DD76DAF78D6A}" type="slidenum">
              <a:rPr lang="en-US" smtClean="0"/>
              <a:pPr/>
              <a:t>30</a:t>
            </a:fld>
            <a:endParaRPr lang="en-US" smtClean="0"/>
          </a:p>
        </p:txBody>
      </p:sp>
      <p:sp>
        <p:nvSpPr>
          <p:cNvPr id="5734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26C8ED0-4357-4D0C-BDC0-D91BAAD74E4C}" type="slidenum">
              <a:rPr lang="en-US" sz="1200"/>
              <a:pPr algn="r"/>
              <a:t>30</a:t>
            </a:fld>
            <a:endParaRPr lang="en-US" sz="1200"/>
          </a:p>
        </p:txBody>
      </p:sp>
      <p:sp>
        <p:nvSpPr>
          <p:cNvPr id="5734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08DF281-385D-4A27-A1CB-161DBF3A1C91}" type="slidenum">
              <a:rPr lang="en-US" sz="1200"/>
              <a:pPr algn="r"/>
              <a:t>30</a:t>
            </a:fld>
            <a:endParaRPr lang="en-US" sz="1200"/>
          </a:p>
        </p:txBody>
      </p:sp>
      <p:sp>
        <p:nvSpPr>
          <p:cNvPr id="57348" name="Rectangle 2"/>
          <p:cNvSpPr>
            <a:spLocks noGrp="1" noChangeArrowheads="1"/>
          </p:cNvSpPr>
          <p:nvPr>
            <p:ph type="title"/>
          </p:nvPr>
        </p:nvSpPr>
        <p:spPr/>
        <p:txBody>
          <a:bodyPr/>
          <a:lstStyle/>
          <a:p>
            <a:r>
              <a:rPr lang="en-US" smtClean="0"/>
              <a:t>Operations</a:t>
            </a:r>
            <a:br>
              <a:rPr lang="en-US" smtClean="0"/>
            </a:br>
            <a:r>
              <a:rPr lang="en-US" smtClean="0"/>
              <a:t>O2 - Goal</a:t>
            </a:r>
          </a:p>
        </p:txBody>
      </p:sp>
      <p:sp>
        <p:nvSpPr>
          <p:cNvPr id="57349" name="Rectangle 3"/>
          <p:cNvSpPr>
            <a:spLocks noGrp="1" noChangeArrowheads="1"/>
          </p:cNvSpPr>
          <p:nvPr>
            <p:ph type="body" idx="1"/>
          </p:nvPr>
        </p:nvSpPr>
        <p:spPr/>
        <p:txBody>
          <a:bodyPr/>
          <a:lstStyle/>
          <a:p>
            <a:pPr eaLnBrk="1" hangingPunct="1"/>
            <a:r>
              <a:rPr lang="en-US" sz="2800" smtClean="0"/>
              <a:t>Facilitate and manage the acquisition of federal surplus property for state agencies, municipalities and eligible non-profits</a:t>
            </a:r>
          </a:p>
          <a:p>
            <a:pPr lvl="1" eaLnBrk="1" hangingPunct="1"/>
            <a:r>
              <a:rPr lang="en-US" sz="2400" smtClean="0"/>
              <a:t>Screen to determine condition meets customer needs</a:t>
            </a:r>
          </a:p>
          <a:p>
            <a:pPr lvl="1"/>
            <a:r>
              <a:rPr lang="en-US" sz="2400" smtClean="0"/>
              <a:t>Facilitate redistribution – transfer, direct donation, or move to warehouse for future donation</a:t>
            </a:r>
          </a:p>
          <a:p>
            <a:pPr lvl="1"/>
            <a:r>
              <a:rPr lang="en-US" sz="2400" smtClean="0"/>
              <a:t>Establish fees to cover redistribution costs</a:t>
            </a:r>
          </a:p>
          <a:p>
            <a:pPr eaLnBrk="1" hangingPunct="1"/>
            <a:endParaRPr lang="en-US" sz="2800" smtClean="0"/>
          </a:p>
          <a:p>
            <a:endParaRPr lang="en-US" sz="2600" smtClean="0"/>
          </a:p>
        </p:txBody>
      </p:sp>
      <p:sp>
        <p:nvSpPr>
          <p:cNvPr id="57350"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Rectangle 8"/>
          <p:cNvSpPr>
            <a:spLocks noGrp="1" noChangeArrowheads="1"/>
          </p:cNvSpPr>
          <p:nvPr>
            <p:ph type="sldNum" sz="quarter" idx="12"/>
          </p:nvPr>
        </p:nvSpPr>
        <p:spPr>
          <a:noFill/>
        </p:spPr>
        <p:txBody>
          <a:bodyPr/>
          <a:lstStyle/>
          <a:p>
            <a:fld id="{47A3A62C-AFED-4FD7-8D53-24393EB526D1}" type="slidenum">
              <a:rPr lang="en-US" smtClean="0"/>
              <a:pPr/>
              <a:t>31</a:t>
            </a:fld>
            <a:endParaRPr lang="en-US" smtClean="0"/>
          </a:p>
        </p:txBody>
      </p:sp>
      <p:sp>
        <p:nvSpPr>
          <p:cNvPr id="6247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109D3FA-039F-43B4-9F2B-F4050B419EFE}" type="slidenum">
              <a:rPr lang="en-US" sz="1200"/>
              <a:pPr algn="r"/>
              <a:t>31</a:t>
            </a:fld>
            <a:endParaRPr lang="en-US" sz="1200"/>
          </a:p>
        </p:txBody>
      </p:sp>
      <p:sp>
        <p:nvSpPr>
          <p:cNvPr id="6247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EB355765-44BF-4F7C-8E3A-38095D57A158}" type="slidenum">
              <a:rPr lang="en-US" sz="1200"/>
              <a:pPr algn="r"/>
              <a:t>31</a:t>
            </a:fld>
            <a:endParaRPr lang="en-US" sz="1200"/>
          </a:p>
        </p:txBody>
      </p:sp>
      <p:sp>
        <p:nvSpPr>
          <p:cNvPr id="6247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89AEC74-1299-46C8-B1DF-DE5A42BF7135}" type="slidenum">
              <a:rPr lang="en-US" sz="1200"/>
              <a:pPr algn="r"/>
              <a:t>31</a:t>
            </a:fld>
            <a:endParaRPr lang="en-US" sz="1200"/>
          </a:p>
        </p:txBody>
      </p:sp>
      <p:sp>
        <p:nvSpPr>
          <p:cNvPr id="62475" name="Slide Number Placeholder 7"/>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75EF3EB1-497F-472E-9A77-55C9F76DE61E}" type="slidenum">
              <a:rPr lang="en-US" sz="1200"/>
              <a:pPr algn="r"/>
              <a:t>31</a:t>
            </a:fld>
            <a:endParaRPr lang="en-US" sz="1200"/>
          </a:p>
        </p:txBody>
      </p:sp>
      <p:sp>
        <p:nvSpPr>
          <p:cNvPr id="62476" name="Rectangle 2"/>
          <p:cNvSpPr>
            <a:spLocks noGrp="1" noChangeArrowheads="1"/>
          </p:cNvSpPr>
          <p:nvPr>
            <p:ph type="title" idx="4294967295"/>
          </p:nvPr>
        </p:nvSpPr>
        <p:spPr/>
        <p:txBody>
          <a:bodyPr/>
          <a:lstStyle/>
          <a:p>
            <a:pPr eaLnBrk="1" hangingPunct="1"/>
            <a:r>
              <a:rPr lang="en-US" dirty="0" smtClean="0"/>
              <a:t>Operations</a:t>
            </a:r>
            <a:br>
              <a:rPr lang="en-US" dirty="0" smtClean="0"/>
            </a:br>
            <a:r>
              <a:rPr lang="en-US" dirty="0" smtClean="0"/>
              <a:t>O2 – Performance Data</a:t>
            </a:r>
          </a:p>
        </p:txBody>
      </p:sp>
      <p:graphicFrame>
        <p:nvGraphicFramePr>
          <p:cNvPr id="11" name="Object 10"/>
          <p:cNvGraphicFramePr>
            <a:graphicFrameLocks noChangeAspect="1"/>
          </p:cNvGraphicFramePr>
          <p:nvPr>
            <p:extLst>
              <p:ext uri="{D42A27DB-BD31-4B8C-83A1-F6EECF244321}">
                <p14:modId xmlns:p14="http://schemas.microsoft.com/office/powerpoint/2010/main" val="4156843946"/>
              </p:ext>
            </p:extLst>
          </p:nvPr>
        </p:nvGraphicFramePr>
        <p:xfrm>
          <a:off x="1219200" y="1803401"/>
          <a:ext cx="6553200" cy="4460011"/>
        </p:xfrm>
        <a:graphic>
          <a:graphicData uri="http://schemas.openxmlformats.org/drawingml/2006/chart">
            <c:chart xmlns:c="http://schemas.openxmlformats.org/drawingml/2006/chart" xmlns:r="http://schemas.openxmlformats.org/officeDocument/2006/relationships" r:id="rId3"/>
          </a:graphicData>
        </a:graphic>
      </p:graphicFrame>
      <p:sp>
        <p:nvSpPr>
          <p:cNvPr id="62477" name="Text Box 12"/>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62478" name="Text Box 7"/>
          <p:cNvSpPr txBox="1">
            <a:spLocks noChangeArrowheads="1"/>
          </p:cNvSpPr>
          <p:nvPr/>
        </p:nvSpPr>
        <p:spPr bwMode="auto">
          <a:xfrm>
            <a:off x="533400" y="6248400"/>
            <a:ext cx="4724400" cy="461665"/>
          </a:xfrm>
          <a:prstGeom prst="rect">
            <a:avLst/>
          </a:prstGeom>
          <a:noFill/>
          <a:ln w="9525">
            <a:noFill/>
            <a:miter lim="800000"/>
            <a:headEnd/>
            <a:tailEnd/>
          </a:ln>
        </p:spPr>
        <p:txBody>
          <a:bodyPr wrap="square">
            <a:spAutoFit/>
          </a:bodyPr>
          <a:lstStyle/>
          <a:p>
            <a:pPr eaLnBrk="0" hangingPunct="0"/>
            <a:r>
              <a:rPr lang="en-US" sz="1200" dirty="0" smtClean="0"/>
              <a:t>Acquisition Value reported by GSA = original cost of item</a:t>
            </a:r>
          </a:p>
          <a:p>
            <a:pPr eaLnBrk="0" hangingPunct="0"/>
            <a:r>
              <a:rPr lang="en-US" sz="1200" dirty="0" smtClean="0"/>
              <a:t>FFY = Federal Fiscal Year (October 1</a:t>
            </a:r>
            <a:r>
              <a:rPr lang="en-US" sz="1200" baseline="30000" dirty="0" smtClean="0"/>
              <a:t>st</a:t>
            </a:r>
            <a:r>
              <a:rPr lang="en-US" sz="1200" dirty="0" smtClean="0"/>
              <a:t> – September 30</a:t>
            </a:r>
            <a:r>
              <a:rPr lang="en-US" sz="1200" baseline="30000" dirty="0" smtClean="0"/>
              <a:t>th</a:t>
            </a:r>
            <a:r>
              <a:rPr lang="en-US" sz="1200" dirty="0" smtClean="0"/>
              <a:t>)</a:t>
            </a:r>
            <a:endParaRPr lang="en-US" sz="1200" dirty="0"/>
          </a:p>
        </p:txBody>
      </p:sp>
      <p:sp>
        <p:nvSpPr>
          <p:cNvPr id="12" name="Text Box 7"/>
          <p:cNvSpPr txBox="1">
            <a:spLocks noChangeArrowheads="1"/>
          </p:cNvSpPr>
          <p:nvPr/>
        </p:nvSpPr>
        <p:spPr bwMode="auto">
          <a:xfrm>
            <a:off x="5334000" y="6273665"/>
            <a:ext cx="2590800" cy="461665"/>
          </a:xfrm>
          <a:prstGeom prst="rect">
            <a:avLst/>
          </a:prstGeom>
          <a:noFill/>
          <a:ln w="9525">
            <a:noFill/>
            <a:miter lim="800000"/>
            <a:headEnd/>
            <a:tailEnd/>
          </a:ln>
        </p:spPr>
        <p:txBody>
          <a:bodyPr wrap="square">
            <a:spAutoFit/>
          </a:bodyPr>
          <a:lstStyle/>
          <a:p>
            <a:pPr eaLnBrk="0" hangingPunct="0"/>
            <a:r>
              <a:rPr lang="en-US" sz="1200" dirty="0" smtClean="0">
                <a:solidFill>
                  <a:srgbClr val="00B0F0"/>
                </a:solidFill>
              </a:rPr>
              <a:t>UPDATE WITH FFY16 numbers on 9/30/16</a:t>
            </a:r>
            <a:endParaRPr lang="en-US" sz="1200" dirty="0">
              <a:solidFill>
                <a:srgbClr val="00B0F0"/>
              </a:solidFill>
            </a:endParaRPr>
          </a:p>
        </p:txBody>
      </p:sp>
    </p:spTree>
    <p:extLst>
      <p:ext uri="{BB962C8B-B14F-4D97-AF65-F5344CB8AC3E}">
        <p14:creationId xmlns:p14="http://schemas.microsoft.com/office/powerpoint/2010/main" val="3128473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32</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smtClean="0">
                <a:ln>
                  <a:noFill/>
                </a:ln>
                <a:solidFill>
                  <a:schemeClr val="tx2"/>
                </a:solidFill>
                <a:effectLst/>
                <a:uLnTx/>
                <a:uFillTx/>
                <a:latin typeface="+mj-lt"/>
                <a:ea typeface="+mj-ea"/>
                <a:cs typeface="+mj-cs"/>
              </a:rPr>
            </a:br>
            <a:r>
              <a:rPr kumimoji="0" lang="en-US" sz="3800" b="0" i="0" u="none" strike="noStrike" kern="0" cap="none" spc="0" normalizeH="0" baseline="0" noProof="0" smtClean="0">
                <a:ln>
                  <a:noFill/>
                </a:ln>
                <a:solidFill>
                  <a:schemeClr val="tx2"/>
                </a:solidFill>
                <a:effectLst/>
                <a:uLnTx/>
                <a:uFillTx/>
                <a:latin typeface="+mj-lt"/>
                <a:ea typeface="+mj-ea"/>
                <a:cs typeface="+mj-cs"/>
              </a:rPr>
              <a:t>O2 – Performance Data</a:t>
            </a:r>
            <a:endParaRPr kumimoji="0" lang="en-US" sz="3800" b="0" i="0" u="none" strike="noStrike" kern="0" cap="none" spc="0" normalizeH="0" baseline="0" noProof="0" dirty="0" smtClean="0">
              <a:ln>
                <a:noFill/>
              </a:ln>
              <a:solidFill>
                <a:schemeClr val="tx2"/>
              </a:solidFill>
              <a:effectLst/>
              <a:uLnTx/>
              <a:uFillTx/>
              <a:latin typeface="+mj-lt"/>
              <a:ea typeface="+mj-ea"/>
              <a:cs typeface="+mj-cs"/>
            </a:endParaRPr>
          </a:p>
        </p:txBody>
      </p:sp>
      <p:graphicFrame>
        <p:nvGraphicFramePr>
          <p:cNvPr id="12" name="Table 11"/>
          <p:cNvGraphicFramePr>
            <a:graphicFrameLocks noGrp="1"/>
          </p:cNvGraphicFramePr>
          <p:nvPr/>
        </p:nvGraphicFramePr>
        <p:xfrm>
          <a:off x="762000" y="1905000"/>
          <a:ext cx="7696199" cy="4191001"/>
        </p:xfrm>
        <a:graphic>
          <a:graphicData uri="http://schemas.openxmlformats.org/drawingml/2006/table">
            <a:tbl>
              <a:tblPr/>
              <a:tblGrid>
                <a:gridCol w="1021195"/>
                <a:gridCol w="2765739"/>
                <a:gridCol w="2927960"/>
                <a:gridCol w="981305"/>
              </a:tblGrid>
              <a:tr h="327423">
                <a:tc gridSpan="4">
                  <a:txBody>
                    <a:bodyPr/>
                    <a:lstStyle/>
                    <a:p>
                      <a:pPr algn="l" fontAlgn="b"/>
                      <a:r>
                        <a:rPr lang="en-US" sz="1200" b="1" i="0" u="none" strike="noStrike" dirty="0">
                          <a:solidFill>
                            <a:srgbClr val="000000"/>
                          </a:solidFill>
                          <a:latin typeface="+mn-lt"/>
                        </a:rPr>
                        <a:t>Federal Surplus Property Acquisitions</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27423">
                <a:tc gridSpan="4">
                  <a:txBody>
                    <a:bodyPr/>
                    <a:lstStyle/>
                    <a:p>
                      <a:pPr algn="l" fontAlgn="b"/>
                      <a:r>
                        <a:rPr lang="en-US" sz="1200" b="1" i="0" u="none" strike="noStrike" dirty="0">
                          <a:solidFill>
                            <a:srgbClr val="000000"/>
                          </a:solidFill>
                          <a:latin typeface="+mn-lt"/>
                        </a:rPr>
                        <a:t>Federal FY 2007 (10/1/2006 - 9/30/2007)</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27423">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r>
              <a:tr h="654844">
                <a:tc>
                  <a:txBody>
                    <a:bodyPr/>
                    <a:lstStyle/>
                    <a:p>
                      <a:pPr algn="ctr" fontAlgn="b"/>
                      <a:r>
                        <a:rPr lang="en-US" sz="1200" b="1" i="0" u="none" strike="noStrike">
                          <a:solidFill>
                            <a:srgbClr val="000000"/>
                          </a:solidFill>
                          <a:latin typeface="+mn-lt"/>
                        </a:rPr>
                        <a:t>Date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mn-lt"/>
                        </a:rPr>
                        <a:t>Vermont Customer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Summary Description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r" fontAlgn="b"/>
                      <a:r>
                        <a:rPr lang="en-US" sz="1200" b="0" i="0" u="none" strike="noStrike">
                          <a:solidFill>
                            <a:srgbClr val="000000"/>
                          </a:solidFill>
                          <a:latin typeface="+mn-lt"/>
                        </a:rPr>
                        <a:t>10/8/2006</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Washington County Mental Health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2 Trucks and snow blower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$29,800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r" fontAlgn="b"/>
                      <a:r>
                        <a:rPr lang="en-US" sz="1200" b="0" i="0" u="none" strike="noStrike">
                          <a:solidFill>
                            <a:srgbClr val="000000"/>
                          </a:solidFill>
                          <a:latin typeface="+mn-lt"/>
                        </a:rPr>
                        <a:t>6/13/2007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Agriculture </a:t>
                      </a:r>
                      <a:r>
                        <a:rPr lang="en-US" sz="1200" b="0" i="0" u="none" strike="noStrike" dirty="0" smtClean="0">
                          <a:solidFill>
                            <a:srgbClr val="000000"/>
                          </a:solidFill>
                          <a:latin typeface="+mn-lt"/>
                        </a:rPr>
                        <a:t>Department</a:t>
                      </a:r>
                      <a:endParaRPr lang="en-US" sz="1200" b="0" i="0" u="none" strike="noStrike" dirty="0">
                        <a:solidFill>
                          <a:srgbClr val="000000"/>
                        </a:solidFill>
                        <a:latin typeface="+mn-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Travel Trailer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$18,500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r" fontAlgn="b"/>
                      <a:r>
                        <a:rPr lang="en-US" sz="1200" b="0" i="0" u="none" strike="noStrike">
                          <a:solidFill>
                            <a:srgbClr val="000000"/>
                          </a:solidFill>
                          <a:latin typeface="+mn-lt"/>
                        </a:rPr>
                        <a:t>6/28/2007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Washington County Mental Health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files bookcases chairs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$9,857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r" fontAlgn="b"/>
                      <a:r>
                        <a:rPr lang="en-US" sz="1200" b="0" i="0" u="none" strike="noStrike">
                          <a:solidFill>
                            <a:srgbClr val="000000"/>
                          </a:solidFill>
                          <a:latin typeface="+mn-lt"/>
                        </a:rPr>
                        <a:t>7/6/2007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latin typeface="+mn-lt"/>
                        </a:rPr>
                        <a:t>Twinfield</a:t>
                      </a:r>
                      <a:r>
                        <a:rPr lang="en-US" sz="1200" b="0" i="0" u="none" strike="noStrike" dirty="0">
                          <a:solidFill>
                            <a:srgbClr val="000000"/>
                          </a:solidFill>
                          <a:latin typeface="+mn-lt"/>
                        </a:rPr>
                        <a:t> </a:t>
                      </a:r>
                      <a:r>
                        <a:rPr lang="en-US" sz="1200" b="0" i="0" u="none" strike="noStrike" dirty="0" smtClean="0">
                          <a:solidFill>
                            <a:srgbClr val="000000"/>
                          </a:solidFill>
                          <a:latin typeface="+mn-lt"/>
                        </a:rPr>
                        <a:t>Union</a:t>
                      </a:r>
                      <a:r>
                        <a:rPr lang="en-US" sz="1200" b="0" i="0" u="none" strike="noStrike" baseline="0" dirty="0" smtClean="0">
                          <a:solidFill>
                            <a:srgbClr val="000000"/>
                          </a:solidFill>
                          <a:latin typeface="+mn-lt"/>
                        </a:rPr>
                        <a:t> High School</a:t>
                      </a:r>
                      <a:endParaRPr lang="en-US" sz="1200" b="0" i="0" u="none" strike="noStrike" dirty="0">
                        <a:solidFill>
                          <a:srgbClr val="000000"/>
                        </a:solidFill>
                        <a:latin typeface="+mn-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Metal tables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$1,000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r" fontAlgn="b"/>
                      <a:r>
                        <a:rPr lang="en-US" sz="1200" b="0" i="0" u="none" strike="noStrike">
                          <a:solidFill>
                            <a:srgbClr val="000000"/>
                          </a:solidFill>
                          <a:latin typeface="+mn-lt"/>
                        </a:rPr>
                        <a:t>9/4/2007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Burlington Technical School</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Beachcraft Sundowner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$27,000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r" fontAlgn="b"/>
                      <a:r>
                        <a:rPr lang="en-US" sz="1200" b="0" i="0" u="none" strike="noStrike">
                          <a:solidFill>
                            <a:srgbClr val="000000"/>
                          </a:solidFill>
                          <a:latin typeface="+mn-lt"/>
                        </a:rPr>
                        <a:t>9/10/2007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Court Administrator/Judiciary</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X-ray security scanner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$25,419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a:txBody>
                    <a:bodyPr/>
                    <a:lstStyle/>
                    <a:p>
                      <a:pPr algn="l" fontAlgn="b"/>
                      <a:r>
                        <a:rPr lang="en-US" sz="1200" b="0" i="0" u="none" strike="noStrike" dirty="0">
                          <a:solidFill>
                            <a:srgbClr val="000000"/>
                          </a:solidFill>
                          <a:latin typeface="+mn-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State Surplus Property Warehouse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Scoop loader and office furniture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mn-lt"/>
                        </a:rPr>
                        <a:t>$595,036</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236">
                <a:tc gridSpan="3">
                  <a:txBody>
                    <a:bodyPr/>
                    <a:lstStyle/>
                    <a:p>
                      <a:pPr algn="l" fontAlgn="b"/>
                      <a:r>
                        <a:rPr lang="en-US" sz="1200" b="1" i="0" u="none" strike="noStrike" dirty="0">
                          <a:solidFill>
                            <a:srgbClr val="000000"/>
                          </a:solidFill>
                          <a:latin typeface="+mn-lt"/>
                        </a:rPr>
                        <a:t> FFY 2007 -- Total Acquisition Value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dirty="0">
                          <a:solidFill>
                            <a:srgbClr val="000000"/>
                          </a:solidFill>
                          <a:latin typeface="+mn-lt"/>
                        </a:rPr>
                        <a:t>$706,612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Text Box 7"/>
          <p:cNvSpPr txBox="1">
            <a:spLocks noChangeArrowheads="1"/>
          </p:cNvSpPr>
          <p:nvPr/>
        </p:nvSpPr>
        <p:spPr bwMode="auto">
          <a:xfrm>
            <a:off x="533400" y="6248400"/>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$69,802.00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33</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7" name="Table 6"/>
          <p:cNvGraphicFramePr>
            <a:graphicFrameLocks noGrp="1"/>
          </p:cNvGraphicFramePr>
          <p:nvPr/>
        </p:nvGraphicFramePr>
        <p:xfrm>
          <a:off x="685800" y="1828796"/>
          <a:ext cx="7848600" cy="4267202"/>
        </p:xfrm>
        <a:graphic>
          <a:graphicData uri="http://schemas.openxmlformats.org/drawingml/2006/table">
            <a:tbl>
              <a:tblPr/>
              <a:tblGrid>
                <a:gridCol w="1041417"/>
                <a:gridCol w="2820506"/>
                <a:gridCol w="2985940"/>
                <a:gridCol w="1000737"/>
              </a:tblGrid>
              <a:tr h="206153">
                <a:tc gridSpan="4">
                  <a:txBody>
                    <a:bodyPr/>
                    <a:lstStyle/>
                    <a:p>
                      <a:pPr algn="l" fontAlgn="b"/>
                      <a:r>
                        <a:rPr lang="en-US" sz="1200" b="1" i="0" u="none" strike="noStrike" dirty="0">
                          <a:solidFill>
                            <a:srgbClr val="000000"/>
                          </a:solidFill>
                          <a:latin typeface="+mn-lt"/>
                        </a:rPr>
                        <a:t>Federal Surplus Property Acquisitions</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06153">
                <a:tc gridSpan="4">
                  <a:txBody>
                    <a:bodyPr/>
                    <a:lstStyle/>
                    <a:p>
                      <a:pPr algn="l" fontAlgn="b"/>
                      <a:r>
                        <a:rPr lang="en-US" sz="1200" b="1" i="0" u="none" strike="noStrike" dirty="0">
                          <a:solidFill>
                            <a:srgbClr val="000000"/>
                          </a:solidFill>
                          <a:latin typeface="+mn-lt"/>
                        </a:rPr>
                        <a:t>Federal FY 2008 (10/1/2007 - 9/30/2008)</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06153">
                <a:tc>
                  <a:txBody>
                    <a:bodyPr/>
                    <a:lstStyle/>
                    <a:p>
                      <a:pPr algn="l" fontAlgn="b"/>
                      <a:endParaRPr lang="en-US" sz="1200" b="1"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r>
              <a:tr h="405416">
                <a:tc>
                  <a:txBody>
                    <a:bodyPr/>
                    <a:lstStyle/>
                    <a:p>
                      <a:pPr algn="ctr" fontAlgn="b"/>
                      <a:r>
                        <a:rPr lang="en-US" sz="1200" b="1" i="0" u="none" strike="noStrike">
                          <a:solidFill>
                            <a:srgbClr val="000000"/>
                          </a:solidFill>
                          <a:latin typeface="+mn-lt"/>
                        </a:rPr>
                        <a:t>Date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mn-lt"/>
                        </a:rPr>
                        <a:t>Vermont Customer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Summary Description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416">
                <a:tc>
                  <a:txBody>
                    <a:bodyPr/>
                    <a:lstStyle/>
                    <a:p>
                      <a:pPr algn="r" fontAlgn="b"/>
                      <a:r>
                        <a:rPr lang="en-US" sz="1200" b="0" i="0" u="none" strike="noStrike">
                          <a:solidFill>
                            <a:srgbClr val="000000"/>
                          </a:solidFill>
                          <a:latin typeface="+mn-lt"/>
                        </a:rPr>
                        <a:t>11/10/2007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JD back-hoe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$54,600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416">
                <a:tc>
                  <a:txBody>
                    <a:bodyPr/>
                    <a:lstStyle/>
                    <a:p>
                      <a:pPr algn="r" fontAlgn="b"/>
                      <a:r>
                        <a:rPr lang="en-US" sz="1200" b="0" i="0" u="none" strike="noStrike">
                          <a:solidFill>
                            <a:srgbClr val="000000"/>
                          </a:solidFill>
                          <a:latin typeface="+mn-lt"/>
                        </a:rPr>
                        <a:t>11/28/2007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Washington County Sheriff</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Barco projector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$22,472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416">
                <a:tc>
                  <a:txBody>
                    <a:bodyPr/>
                    <a:lstStyle/>
                    <a:p>
                      <a:pPr algn="r" fontAlgn="b"/>
                      <a:r>
                        <a:rPr lang="en-US" sz="1200" b="0" i="0" u="none" strike="noStrike">
                          <a:solidFill>
                            <a:srgbClr val="000000"/>
                          </a:solidFill>
                          <a:latin typeface="+mn-lt"/>
                        </a:rPr>
                        <a:t>2/15/2008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Health Dept + Warehouse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Office furniture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$4,350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416">
                <a:tc>
                  <a:txBody>
                    <a:bodyPr/>
                    <a:lstStyle/>
                    <a:p>
                      <a:pPr algn="r" fontAlgn="b"/>
                      <a:r>
                        <a:rPr lang="en-US" sz="1200" b="0" i="0" u="none" strike="noStrike">
                          <a:solidFill>
                            <a:srgbClr val="000000"/>
                          </a:solidFill>
                          <a:latin typeface="+mn-lt"/>
                        </a:rPr>
                        <a:t>5/29/2008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Burlington Technical School</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3 Fork lifts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$58,437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416">
                <a:tc>
                  <a:txBody>
                    <a:bodyPr/>
                    <a:lstStyle/>
                    <a:p>
                      <a:pPr algn="r" fontAlgn="b"/>
                      <a:r>
                        <a:rPr lang="en-US" sz="1200" b="0" i="0" u="none" strike="noStrike">
                          <a:solidFill>
                            <a:srgbClr val="000000"/>
                          </a:solidFill>
                          <a:latin typeface="+mn-lt"/>
                        </a:rPr>
                        <a:t>6/16/2008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No Country Un High School/Newport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Tractor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$11,404</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53">
                <a:tc>
                  <a:txBody>
                    <a:bodyPr/>
                    <a:lstStyle/>
                    <a:p>
                      <a:pPr algn="r" fontAlgn="b"/>
                      <a:r>
                        <a:rPr lang="en-US" sz="1200" b="0" i="0" u="none" strike="noStrike">
                          <a:solidFill>
                            <a:srgbClr val="000000"/>
                          </a:solidFill>
                          <a:latin typeface="+mn-lt"/>
                        </a:rPr>
                        <a:t>7/3/2008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Plainfield Health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2 Exam tables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$1,401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678">
                <a:tc>
                  <a:txBody>
                    <a:bodyPr/>
                    <a:lstStyle/>
                    <a:p>
                      <a:pPr algn="l" fontAlgn="b"/>
                      <a:r>
                        <a:rPr lang="en-US" sz="1200" b="0" i="0" u="none" strike="noStrike">
                          <a:solidFill>
                            <a:srgbClr val="000000"/>
                          </a:solidFill>
                          <a:latin typeface="+mn-lt"/>
                        </a:rPr>
                        <a:t>Oct. 2007 thru Sept. 2008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State Surplus Property Warehouse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Office furniture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mn-lt"/>
                        </a:rPr>
                        <a:t>$105,353</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416">
                <a:tc gridSpan="3">
                  <a:txBody>
                    <a:bodyPr/>
                    <a:lstStyle/>
                    <a:p>
                      <a:pPr algn="l" fontAlgn="b"/>
                      <a:r>
                        <a:rPr lang="en-US" sz="1200" b="1" i="0" u="none" strike="noStrike" dirty="0">
                          <a:solidFill>
                            <a:srgbClr val="000000"/>
                          </a:solidFill>
                          <a:latin typeface="+mn-lt"/>
                        </a:rPr>
                        <a:t>FFY 2008 -- Total 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dirty="0">
                          <a:solidFill>
                            <a:srgbClr val="000000"/>
                          </a:solidFill>
                          <a:latin typeface="+mn-lt"/>
                        </a:rPr>
                        <a:t>$258,017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 Box 7"/>
          <p:cNvSpPr txBox="1">
            <a:spLocks noChangeArrowheads="1"/>
          </p:cNvSpPr>
          <p:nvPr/>
        </p:nvSpPr>
        <p:spPr bwMode="auto">
          <a:xfrm>
            <a:off x="533400" y="6248400"/>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$33,203.50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34</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nvGraphicFramePr>
        <p:xfrm>
          <a:off x="685800" y="1828799"/>
          <a:ext cx="7848600" cy="4267204"/>
        </p:xfrm>
        <a:graphic>
          <a:graphicData uri="http://schemas.openxmlformats.org/drawingml/2006/table">
            <a:tbl>
              <a:tblPr/>
              <a:tblGrid>
                <a:gridCol w="1041417"/>
                <a:gridCol w="2820506"/>
                <a:gridCol w="2985940"/>
                <a:gridCol w="1000737"/>
              </a:tblGrid>
              <a:tr h="216251">
                <a:tc gridSpan="4">
                  <a:txBody>
                    <a:bodyPr/>
                    <a:lstStyle/>
                    <a:p>
                      <a:pPr algn="l" fontAlgn="b"/>
                      <a:r>
                        <a:rPr lang="en-US" sz="1200" b="1" i="0" u="none" strike="noStrike" dirty="0">
                          <a:solidFill>
                            <a:srgbClr val="000000"/>
                          </a:solidFill>
                          <a:latin typeface="+mn-lt"/>
                        </a:rPr>
                        <a:t>Federal Surplus Property Acquisitions</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16251">
                <a:tc gridSpan="4">
                  <a:txBody>
                    <a:bodyPr/>
                    <a:lstStyle/>
                    <a:p>
                      <a:pPr algn="l" fontAlgn="b"/>
                      <a:r>
                        <a:rPr lang="en-US" sz="1200" b="1" i="0" u="none" strike="noStrike" dirty="0">
                          <a:solidFill>
                            <a:srgbClr val="000000"/>
                          </a:solidFill>
                          <a:latin typeface="+mn-lt"/>
                        </a:rPr>
                        <a:t>Federal FY 2009 (10/1/2008 - 9/30/2009)</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16251">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r>
              <a:tr h="425275">
                <a:tc>
                  <a:txBody>
                    <a:bodyPr/>
                    <a:lstStyle/>
                    <a:p>
                      <a:pPr algn="ctr" fontAlgn="b"/>
                      <a:r>
                        <a:rPr lang="en-US" sz="1200" b="1" i="0" u="none" strike="noStrike">
                          <a:solidFill>
                            <a:srgbClr val="000000"/>
                          </a:solidFill>
                          <a:latin typeface="+mn-lt"/>
                        </a:rPr>
                        <a:t>Date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mn-lt"/>
                        </a:rPr>
                        <a:t>Vermont Customer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mn-lt"/>
                        </a:rPr>
                        <a:t>Summary Description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12/18/2008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Plainfield Health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Exam tables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$1,500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2/2/2009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Court Administrator/Judiciary</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Metal detector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$3,408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2/2/2009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Court Administrator/Judiciary</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2 X-ray security systems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$28,419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2/2/2009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Court Administrator/Judiciary</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Metal detector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$3,700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6/13/2009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Burlington Technical School</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err="1">
                          <a:solidFill>
                            <a:srgbClr val="000000"/>
                          </a:solidFill>
                          <a:latin typeface="+mn-lt"/>
                        </a:rPr>
                        <a:t>Beechcraft</a:t>
                      </a:r>
                      <a:r>
                        <a:rPr lang="en-US" sz="1200" b="0" i="0" u="none" strike="noStrike" dirty="0">
                          <a:solidFill>
                            <a:srgbClr val="000000"/>
                          </a:solidFill>
                          <a:latin typeface="+mn-lt"/>
                        </a:rPr>
                        <a:t> Sundowner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$25,000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9/21/2009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Washington County Mental Health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Oak chairs and tables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$84</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75">
                <a:tc>
                  <a:txBody>
                    <a:bodyPr/>
                    <a:lstStyle/>
                    <a:p>
                      <a:pPr algn="r" fontAlgn="b"/>
                      <a:r>
                        <a:rPr lang="en-US" sz="1200" b="0" i="0" u="none" strike="noStrike">
                          <a:solidFill>
                            <a:srgbClr val="000000"/>
                          </a:solidFill>
                          <a:latin typeface="+mn-lt"/>
                        </a:rPr>
                        <a:t>5 or 6/2009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State Surplus Property Warehouse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Map files and office furniture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$8,350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51">
                <a:tc gridSpan="3">
                  <a:txBody>
                    <a:bodyPr/>
                    <a:lstStyle/>
                    <a:p>
                      <a:pPr algn="l" fontAlgn="b"/>
                      <a:r>
                        <a:rPr lang="en-US" sz="1200" b="1" i="0" u="none" strike="noStrike" dirty="0">
                          <a:solidFill>
                            <a:srgbClr val="000000"/>
                          </a:solidFill>
                          <a:latin typeface="+mn-lt"/>
                        </a:rPr>
                        <a:t>FFY 2009 -- Total 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dirty="0">
                          <a:solidFill>
                            <a:srgbClr val="000000"/>
                          </a:solidFill>
                          <a:latin typeface="+mn-lt"/>
                        </a:rPr>
                        <a:t>$70,461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 Box 7"/>
          <p:cNvSpPr txBox="1">
            <a:spLocks noChangeArrowheads="1"/>
          </p:cNvSpPr>
          <p:nvPr/>
        </p:nvSpPr>
        <p:spPr bwMode="auto">
          <a:xfrm>
            <a:off x="533400" y="6248400"/>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$5,780.00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35</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7" name="Table 6"/>
          <p:cNvGraphicFramePr>
            <a:graphicFrameLocks noGrp="1"/>
          </p:cNvGraphicFramePr>
          <p:nvPr>
            <p:extLst>
              <p:ext uri="{D42A27DB-BD31-4B8C-83A1-F6EECF244321}">
                <p14:modId xmlns:p14="http://schemas.microsoft.com/office/powerpoint/2010/main" val="3245321797"/>
              </p:ext>
            </p:extLst>
          </p:nvPr>
        </p:nvGraphicFramePr>
        <p:xfrm>
          <a:off x="685800" y="1828796"/>
          <a:ext cx="7772399" cy="4147052"/>
        </p:xfrm>
        <a:graphic>
          <a:graphicData uri="http://schemas.openxmlformats.org/drawingml/2006/table">
            <a:tbl>
              <a:tblPr/>
              <a:tblGrid>
                <a:gridCol w="1031306"/>
                <a:gridCol w="2793122"/>
                <a:gridCol w="2956950"/>
                <a:gridCol w="991021"/>
              </a:tblGrid>
              <a:tr h="196351">
                <a:tc gridSpan="4">
                  <a:txBody>
                    <a:bodyPr/>
                    <a:lstStyle/>
                    <a:p>
                      <a:pPr algn="l" fontAlgn="b"/>
                      <a:r>
                        <a:rPr lang="en-US" sz="1200" b="1" i="0" u="none" strike="noStrike" dirty="0">
                          <a:solidFill>
                            <a:srgbClr val="000000"/>
                          </a:solidFill>
                          <a:latin typeface="+mn-lt"/>
                        </a:rPr>
                        <a:t>Federal Surplus Property Acquisitions</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6351">
                <a:tc gridSpan="4">
                  <a:txBody>
                    <a:bodyPr/>
                    <a:lstStyle/>
                    <a:p>
                      <a:pPr algn="l" fontAlgn="b"/>
                      <a:r>
                        <a:rPr lang="en-US" sz="1200" b="1" i="0" u="none" strike="noStrike" dirty="0">
                          <a:solidFill>
                            <a:srgbClr val="000000"/>
                          </a:solidFill>
                          <a:latin typeface="+mn-lt"/>
                        </a:rPr>
                        <a:t>Federal FY2010 (10/1/2009 - 9/30/2010</a:t>
                      </a:r>
                      <a:r>
                        <a:rPr lang="en-US" sz="1200" b="1" i="0" u="none" strike="noStrike" dirty="0" smtClean="0">
                          <a:solidFill>
                            <a:srgbClr val="000000"/>
                          </a:solidFill>
                          <a:latin typeface="+mn-lt"/>
                        </a:rPr>
                        <a:t>)</a:t>
                      </a:r>
                      <a:endParaRPr lang="en-US" sz="1200" b="1" i="0" u="none" strike="noStrike" dirty="0">
                        <a:solidFill>
                          <a:srgbClr val="000000"/>
                        </a:solidFill>
                        <a:latin typeface="+mn-lt"/>
                      </a:endParaRP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6351">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r>
              <a:tr h="386138">
                <a:tc>
                  <a:txBody>
                    <a:bodyPr/>
                    <a:lstStyle/>
                    <a:p>
                      <a:pPr algn="ctr" fontAlgn="b"/>
                      <a:r>
                        <a:rPr lang="en-US" sz="1200" b="1" i="0" u="none" strike="noStrike">
                          <a:solidFill>
                            <a:srgbClr val="000000"/>
                          </a:solidFill>
                          <a:latin typeface="+mn-lt"/>
                        </a:rPr>
                        <a:t>Date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mn-lt"/>
                        </a:rPr>
                        <a:t>Vermont Customer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Summary Description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mn-lt"/>
                        </a:rPr>
                        <a:t>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213">
                <a:tc>
                  <a:txBody>
                    <a:bodyPr/>
                    <a:lstStyle/>
                    <a:p>
                      <a:pPr algn="r" fontAlgn="b"/>
                      <a:r>
                        <a:rPr lang="en-US" sz="1200" b="0" i="0" u="none" strike="noStrike" dirty="0">
                          <a:solidFill>
                            <a:srgbClr val="000000"/>
                          </a:solidFill>
                          <a:latin typeface="+mn-lt"/>
                        </a:rPr>
                        <a:t>12/9/2009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Excavator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$131,120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r" fontAlgn="b"/>
                      <a:r>
                        <a:rPr lang="en-US" sz="1200" b="0" i="0" u="none" strike="noStrike">
                          <a:solidFill>
                            <a:srgbClr val="000000"/>
                          </a:solidFill>
                          <a:latin typeface="+mn-lt"/>
                        </a:rPr>
                        <a:t>11/2/2009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Burlington Technical School</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Fixed Wing Aircraft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$240,000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r" fontAlgn="b"/>
                      <a:r>
                        <a:rPr lang="en-US" sz="1200" b="0" i="0" u="none" strike="noStrike">
                          <a:solidFill>
                            <a:srgbClr val="000000"/>
                          </a:solidFill>
                          <a:latin typeface="+mn-lt"/>
                        </a:rPr>
                        <a:t>3/31/2010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Chelsea</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Spreader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$2,769</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r" fontAlgn="b"/>
                      <a:r>
                        <a:rPr lang="en-US" sz="1200" b="0" i="0" u="none" strike="noStrike">
                          <a:solidFill>
                            <a:srgbClr val="000000"/>
                          </a:solidFill>
                          <a:latin typeface="+mn-lt"/>
                        </a:rPr>
                        <a:t>4/12/2010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North Bennington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6 Tampers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$2,000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r" fontAlgn="b"/>
                      <a:r>
                        <a:rPr lang="en-US" sz="1200" b="0" i="0" u="none" strike="noStrike">
                          <a:solidFill>
                            <a:srgbClr val="000000"/>
                          </a:solidFill>
                          <a:latin typeface="+mn-lt"/>
                        </a:rPr>
                        <a:t>6/1/2010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Flatbed Trailer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mn-lt"/>
                        </a:rPr>
                        <a:t>$2,000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r" fontAlgn="b"/>
                      <a:r>
                        <a:rPr lang="en-US" sz="1200" b="0" i="0" u="none" strike="noStrike">
                          <a:solidFill>
                            <a:srgbClr val="000000"/>
                          </a:solidFill>
                          <a:latin typeface="+mn-lt"/>
                        </a:rPr>
                        <a:t>6/10/2010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Topsham</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2 Scoop loaders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kern="1200" dirty="0">
                          <a:solidFill>
                            <a:srgbClr val="000000"/>
                          </a:solidFill>
                          <a:latin typeface="+mn-lt"/>
                          <a:ea typeface="+mn-ea"/>
                          <a:cs typeface="+mn-cs"/>
                          <a:hlinkClick r:id="rId2"/>
                        </a:rPr>
                        <a:t>$117,780</a:t>
                      </a:r>
                      <a:endParaRPr lang="en-US" sz="1200" b="0" i="0" u="none" strike="noStrike" kern="1200" dirty="0">
                        <a:solidFill>
                          <a:srgbClr val="000000"/>
                        </a:solidFill>
                        <a:latin typeface="+mn-lt"/>
                        <a:ea typeface="+mn-ea"/>
                        <a:cs typeface="+mn-cs"/>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72">
                <a:tc>
                  <a:txBody>
                    <a:bodyPr/>
                    <a:lstStyle/>
                    <a:p>
                      <a:pPr algn="r" fontAlgn="b"/>
                      <a:r>
                        <a:rPr lang="en-US" sz="1200" b="0" i="0" u="none" strike="noStrike">
                          <a:solidFill>
                            <a:srgbClr val="000000"/>
                          </a:solidFill>
                          <a:latin typeface="+mn-lt"/>
                        </a:rPr>
                        <a:t>9/9/2010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Utility trailer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mn-lt"/>
                        </a:rPr>
                        <a:t>$987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r" fontAlgn="b"/>
                      <a:r>
                        <a:rPr lang="en-US" sz="1200" b="0" i="0" u="none" strike="noStrike">
                          <a:solidFill>
                            <a:srgbClr val="000000"/>
                          </a:solidFill>
                          <a:latin typeface="+mn-lt"/>
                        </a:rPr>
                        <a:t>9/9/2010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Town of Topsham</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Utility trailer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mn-lt"/>
                        </a:rPr>
                        <a:t>$987</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138">
                <a:tc>
                  <a:txBody>
                    <a:bodyPr/>
                    <a:lstStyle/>
                    <a:p>
                      <a:pPr algn="r" fontAlgn="b"/>
                      <a:r>
                        <a:rPr lang="en-US" sz="1200" b="0" i="0" u="none" strike="noStrike">
                          <a:solidFill>
                            <a:srgbClr val="000000"/>
                          </a:solidFill>
                          <a:latin typeface="+mn-lt"/>
                        </a:rPr>
                        <a:t>7/26/2010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State Surplus Property Warehouse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File cabinets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mn-lt"/>
                        </a:rPr>
                        <a:t>$5,025</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138">
                <a:tc gridSpan="3">
                  <a:txBody>
                    <a:bodyPr/>
                    <a:lstStyle/>
                    <a:p>
                      <a:pPr algn="l" fontAlgn="b"/>
                      <a:r>
                        <a:rPr lang="en-US" sz="1200" b="1" i="0" u="none" strike="noStrike" dirty="0">
                          <a:solidFill>
                            <a:srgbClr val="000000"/>
                          </a:solidFill>
                          <a:latin typeface="+mn-lt"/>
                        </a:rPr>
                        <a:t> FFY 2010 -- Total 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dirty="0">
                          <a:solidFill>
                            <a:srgbClr val="000000"/>
                          </a:solidFill>
                          <a:latin typeface="+mn-lt"/>
                        </a:rPr>
                        <a:t>$502,668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 Box 7"/>
          <p:cNvSpPr txBox="1">
            <a:spLocks noChangeArrowheads="1"/>
          </p:cNvSpPr>
          <p:nvPr/>
        </p:nvSpPr>
        <p:spPr bwMode="auto">
          <a:xfrm>
            <a:off x="533400" y="6248400"/>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$19,275.00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36</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nvGraphicFramePr>
        <p:xfrm>
          <a:off x="609600" y="1676391"/>
          <a:ext cx="8001000" cy="4517964"/>
        </p:xfrm>
        <a:graphic>
          <a:graphicData uri="http://schemas.openxmlformats.org/drawingml/2006/table">
            <a:tbl>
              <a:tblPr/>
              <a:tblGrid>
                <a:gridCol w="1061639"/>
                <a:gridCol w="2875274"/>
                <a:gridCol w="3043918"/>
                <a:gridCol w="1020169"/>
              </a:tblGrid>
              <a:tr h="170018">
                <a:tc gridSpan="4">
                  <a:txBody>
                    <a:bodyPr/>
                    <a:lstStyle/>
                    <a:p>
                      <a:pPr algn="l" fontAlgn="b"/>
                      <a:r>
                        <a:rPr lang="en-US" sz="1100" b="1" i="0" u="none" strike="noStrike" dirty="0">
                          <a:solidFill>
                            <a:srgbClr val="000000"/>
                          </a:solidFill>
                          <a:latin typeface="+mn-lt"/>
                        </a:rPr>
                        <a:t>Federal Surplus Property Acquisitions</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0018">
                <a:tc gridSpan="4">
                  <a:txBody>
                    <a:bodyPr/>
                    <a:lstStyle/>
                    <a:p>
                      <a:pPr algn="l" fontAlgn="b"/>
                      <a:r>
                        <a:rPr lang="en-US" sz="1100" b="1" i="0" u="none" strike="noStrike" dirty="0">
                          <a:solidFill>
                            <a:srgbClr val="000000"/>
                          </a:solidFill>
                          <a:latin typeface="+mn-lt"/>
                        </a:rPr>
                        <a:t>Federal FY2011 (10/1/2010 - 9/30/2011)</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0018">
                <a:tc>
                  <a:txBody>
                    <a:bodyPr/>
                    <a:lstStyle/>
                    <a:p>
                      <a:pPr algn="l" fontAlgn="b"/>
                      <a:endParaRPr lang="en-US" sz="11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10/4/2010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Burlington Technical School</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6 ton crane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$6,500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11/4/2010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Town of North Bennington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Cleaner vacuum</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$81,858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11/18/2010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AOT Central Garage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H/D Fork Lift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$75,000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512">
                <a:tc>
                  <a:txBody>
                    <a:bodyPr/>
                    <a:lstStyle/>
                    <a:p>
                      <a:pPr algn="r" fontAlgn="b"/>
                      <a:r>
                        <a:rPr lang="en-US" sz="1100" b="0" i="0" u="none" strike="noStrike">
                          <a:solidFill>
                            <a:srgbClr val="000000"/>
                          </a:solidFill>
                          <a:latin typeface="+mn-lt"/>
                        </a:rPr>
                        <a:t>12/20/2010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mn-lt"/>
                        </a:rPr>
                        <a:t>Tri-Village</a:t>
                      </a:r>
                      <a:r>
                        <a:rPr lang="en-US" sz="1100" b="0" i="0" u="none" strike="noStrike" baseline="0" dirty="0" smtClean="0">
                          <a:solidFill>
                            <a:srgbClr val="000000"/>
                          </a:solidFill>
                          <a:latin typeface="+mn-lt"/>
                        </a:rPr>
                        <a:t> Fire &amp; City of Montpelier</a:t>
                      </a:r>
                      <a:endParaRPr lang="en-US" sz="1100" b="0" i="0" u="none" strike="noStrike" dirty="0">
                        <a:solidFill>
                          <a:srgbClr val="000000"/>
                        </a:solidFill>
                        <a:latin typeface="+mn-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2 - 2003 Chevy 4x4 and office furniture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$69,104</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1/20/2011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ANR &amp; Tax</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Office furniture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$5,640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2/8/2011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Groton Town Garage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150 ammo cans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$1,500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3/3/2011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Corinth Fire Dept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3 - </a:t>
                      </a:r>
                      <a:r>
                        <a:rPr lang="en-US" sz="1100" b="0" i="0" u="none" strike="noStrike" dirty="0" err="1">
                          <a:solidFill>
                            <a:srgbClr val="000000"/>
                          </a:solidFill>
                          <a:latin typeface="+mn-lt"/>
                        </a:rPr>
                        <a:t>Hyd</a:t>
                      </a:r>
                      <a:r>
                        <a:rPr lang="en-US" sz="1100" b="0" i="0" u="none" strike="noStrike" dirty="0">
                          <a:solidFill>
                            <a:srgbClr val="000000"/>
                          </a:solidFill>
                          <a:latin typeface="+mn-lt"/>
                        </a:rPr>
                        <a:t> power &amp; Fire suppression unit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$19,678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3/10/2011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Fuel tank</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$10,000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3/28/2011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Hose tester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$1,892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4/7/2011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Corinth</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Door Bar &amp; Back board (2)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$225</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5/2/2011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mn-lt"/>
                        </a:rPr>
                        <a:t>North </a:t>
                      </a:r>
                      <a:r>
                        <a:rPr lang="en-US" sz="1100" b="0" i="0" u="none" strike="noStrike" dirty="0">
                          <a:solidFill>
                            <a:srgbClr val="000000"/>
                          </a:solidFill>
                          <a:latin typeface="+mn-lt"/>
                        </a:rPr>
                        <a:t>Bennington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Tent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$2,500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5/19/2011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Corinth Fire Dept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Tool boxes ( 8 )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$3,840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6/2/2011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N Bennington Hwy</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Case tractor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$50,000</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6/16/2011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Corinth Fire Dept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Jaws of Life (2)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$9,396</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7/18/2011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latin typeface="+mn-lt"/>
                        </a:rPr>
                        <a:t>Alburgh</a:t>
                      </a:r>
                      <a:r>
                        <a:rPr lang="en-US" sz="1100" b="0" i="0" u="none" strike="noStrike" dirty="0">
                          <a:solidFill>
                            <a:srgbClr val="000000"/>
                          </a:solidFill>
                          <a:latin typeface="+mn-lt"/>
                        </a:rPr>
                        <a:t> Fire Dept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Boat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$30,742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7/25/2011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mn-lt"/>
                        </a:rPr>
                        <a:t>VT </a:t>
                      </a:r>
                      <a:r>
                        <a:rPr lang="en-US" sz="1100" b="0" i="0" u="none" strike="noStrike" dirty="0">
                          <a:solidFill>
                            <a:srgbClr val="000000"/>
                          </a:solidFill>
                          <a:latin typeface="+mn-lt"/>
                        </a:rPr>
                        <a:t>Flight School</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Cessna aircraft</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$28,078</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mn-lt"/>
                        </a:rPr>
                        <a:t>8/12/2011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Corinth Town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Box trailer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$24,125</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mn-lt"/>
                        </a:rPr>
                        <a:t>8/22/2011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Topsham  Town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mn-lt"/>
                        </a:rPr>
                        <a:t>Dump truck (2)</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mn-lt"/>
                        </a:rPr>
                        <a:t>$201,774</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856">
                <a:tc>
                  <a:txBody>
                    <a:bodyPr/>
                    <a:lstStyle/>
                    <a:p>
                      <a:pPr algn="r" fontAlgn="b"/>
                      <a:r>
                        <a:rPr lang="en-US" sz="1100" b="0" i="0" u="none" strike="noStrike">
                          <a:solidFill>
                            <a:srgbClr val="000000"/>
                          </a:solidFill>
                          <a:latin typeface="+mn-lt"/>
                        </a:rPr>
                        <a:t>8/22/2011</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mn-lt"/>
                        </a:rPr>
                        <a:t>VT </a:t>
                      </a:r>
                      <a:r>
                        <a:rPr lang="en-US" sz="1100" b="0" i="0" u="none" strike="noStrike" dirty="0">
                          <a:solidFill>
                            <a:srgbClr val="000000"/>
                          </a:solidFill>
                          <a:latin typeface="+mn-lt"/>
                        </a:rPr>
                        <a:t>Technical </a:t>
                      </a:r>
                      <a:r>
                        <a:rPr lang="en-US" sz="1100" b="0" i="0" u="none" strike="noStrike" dirty="0" smtClean="0">
                          <a:solidFill>
                            <a:srgbClr val="000000"/>
                          </a:solidFill>
                          <a:latin typeface="+mn-lt"/>
                        </a:rPr>
                        <a:t>School,</a:t>
                      </a:r>
                      <a:r>
                        <a:rPr lang="en-US" sz="1100" b="0" i="0" u="none" strike="noStrike" baseline="0" dirty="0" smtClean="0">
                          <a:solidFill>
                            <a:srgbClr val="000000"/>
                          </a:solidFill>
                          <a:latin typeface="+mn-lt"/>
                        </a:rPr>
                        <a:t> </a:t>
                      </a:r>
                      <a:r>
                        <a:rPr lang="en-US" sz="1100" b="0" i="0" u="none" strike="noStrike" dirty="0" smtClean="0">
                          <a:solidFill>
                            <a:srgbClr val="000000"/>
                          </a:solidFill>
                          <a:latin typeface="+mn-lt"/>
                        </a:rPr>
                        <a:t> </a:t>
                      </a:r>
                      <a:r>
                        <a:rPr lang="en-US" sz="1100" b="0" i="0" u="none" strike="noStrike" dirty="0">
                          <a:solidFill>
                            <a:srgbClr val="000000"/>
                          </a:solidFill>
                          <a:latin typeface="+mn-lt"/>
                        </a:rPr>
                        <a:t>Veteran's </a:t>
                      </a:r>
                      <a:r>
                        <a:rPr lang="en-US" sz="1100" b="0" i="0" u="none" strike="noStrike" dirty="0" smtClean="0">
                          <a:solidFill>
                            <a:srgbClr val="000000"/>
                          </a:solidFill>
                          <a:latin typeface="+mn-lt"/>
                        </a:rPr>
                        <a:t>Cemetery, Groton, Barton, &amp; BGS</a:t>
                      </a:r>
                      <a:endParaRPr lang="en-US" sz="1100" b="0" i="0" u="none" strike="noStrike" dirty="0">
                        <a:solidFill>
                          <a:srgbClr val="000000"/>
                        </a:solidFill>
                        <a:latin typeface="+mn-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mn-lt"/>
                        </a:rPr>
                        <a:t>8 Mini-trucks and 3 generators</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mn-lt"/>
                        </a:rPr>
                        <a:t>$117,584</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gridSpan="3">
                  <a:txBody>
                    <a:bodyPr/>
                    <a:lstStyle/>
                    <a:p>
                      <a:pPr algn="l" fontAlgn="b"/>
                      <a:r>
                        <a:rPr lang="en-US" sz="1100" b="1" i="0" u="none" strike="noStrike" dirty="0">
                          <a:solidFill>
                            <a:srgbClr val="000000"/>
                          </a:solidFill>
                          <a:latin typeface="+mn-lt"/>
                        </a:rPr>
                        <a:t>FFY 2011 - Total Acquisition Value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100" b="1" i="0" u="none" strike="noStrike" dirty="0">
                          <a:solidFill>
                            <a:srgbClr val="000000"/>
                          </a:solidFill>
                          <a:latin typeface="+mn-lt"/>
                        </a:rPr>
                        <a:t>$739,436</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 Box 7"/>
          <p:cNvSpPr txBox="1">
            <a:spLocks noChangeArrowheads="1"/>
          </p:cNvSpPr>
          <p:nvPr/>
        </p:nvSpPr>
        <p:spPr bwMode="auto">
          <a:xfrm>
            <a:off x="533400" y="6248400"/>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$47,249.50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37</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3562094447"/>
              </p:ext>
            </p:extLst>
          </p:nvPr>
        </p:nvGraphicFramePr>
        <p:xfrm>
          <a:off x="609600" y="1676391"/>
          <a:ext cx="8001000" cy="4435878"/>
        </p:xfrm>
        <a:graphic>
          <a:graphicData uri="http://schemas.openxmlformats.org/drawingml/2006/table">
            <a:tbl>
              <a:tblPr/>
              <a:tblGrid>
                <a:gridCol w="1061639"/>
                <a:gridCol w="2875274"/>
                <a:gridCol w="3043918"/>
                <a:gridCol w="1020169"/>
              </a:tblGrid>
              <a:tr h="170018">
                <a:tc gridSpan="4">
                  <a:txBody>
                    <a:bodyPr/>
                    <a:lstStyle/>
                    <a:p>
                      <a:pPr algn="l" fontAlgn="b"/>
                      <a:r>
                        <a:rPr lang="en-US" sz="1100" b="1" i="0" u="none" strike="noStrike" dirty="0">
                          <a:solidFill>
                            <a:srgbClr val="000000"/>
                          </a:solidFill>
                          <a:latin typeface="+mn-lt"/>
                        </a:rPr>
                        <a:t>Federal Surplus Property Acquisitions</a:t>
                      </a: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0018">
                <a:tc gridSpan="4">
                  <a:txBody>
                    <a:bodyPr/>
                    <a:lstStyle/>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FY2012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10/1/2011 </a:t>
                      </a:r>
                      <a:r>
                        <a:rPr lang="en-US" sz="1100" b="1" i="0" u="none" strike="noStrike" dirty="0">
                          <a:solidFill>
                            <a:srgbClr val="000000"/>
                          </a:solidFill>
                          <a:latin typeface="+mn-lt"/>
                        </a:rPr>
                        <a:t>- </a:t>
                      </a:r>
                      <a:r>
                        <a:rPr lang="en-US" sz="1100" b="1" i="0" u="none" strike="noStrike" dirty="0" smtClean="0">
                          <a:solidFill>
                            <a:srgbClr val="000000"/>
                          </a:solidFill>
                          <a:latin typeface="+mn-lt"/>
                        </a:rPr>
                        <a:t>9/30/2012)</a:t>
                      </a:r>
                      <a:endParaRPr lang="en-US" sz="1100" b="1" i="0" u="none" strike="noStrike" dirty="0">
                        <a:solidFill>
                          <a:srgbClr val="000000"/>
                        </a:solidFill>
                        <a:latin typeface="+mn-lt"/>
                      </a:endParaRPr>
                    </a:p>
                  </a:txBody>
                  <a:tcPr marL="6324" marR="6324" marT="63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70018">
                <a:tc>
                  <a:txBody>
                    <a:bodyPr/>
                    <a:lstStyle/>
                    <a:p>
                      <a:pPr algn="l" fontAlgn="b"/>
                      <a:endParaRPr lang="en-US" sz="11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mn-lt"/>
                      </a:endParaRPr>
                    </a:p>
                  </a:txBody>
                  <a:tcPr marL="6324" marR="6324" marT="6324" marB="0" anchor="b">
                    <a:lnL>
                      <a:noFill/>
                    </a:lnL>
                    <a:lnR>
                      <a:noFill/>
                    </a:lnR>
                    <a:lnT>
                      <a:noFill/>
                    </a:lnT>
                    <a:lnB w="6350" cap="flat" cmpd="sng" algn="ctr">
                      <a:solidFill>
                        <a:srgbClr val="000000"/>
                      </a:solidFill>
                      <a:prstDash val="solid"/>
                      <a:round/>
                      <a:headEnd type="none" w="med" len="med"/>
                      <a:tailEnd type="none" w="med" len="med"/>
                    </a:lnB>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12/20/2011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 Orange VT and 2 NY</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3 JD Excavators</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347,112</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Calibri"/>
                        </a:rPr>
                        <a:t>2/22/2012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Town of Derby</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Champion </a:t>
                      </a:r>
                      <a:r>
                        <a:rPr lang="en-US" sz="1100" b="0" i="0" u="none" strike="noStrike" dirty="0">
                          <a:solidFill>
                            <a:srgbClr val="000000"/>
                          </a:solidFill>
                          <a:latin typeface="Calibri"/>
                        </a:rPr>
                        <a:t>Road Grader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94,370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4/3/2012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VT</a:t>
                      </a:r>
                      <a:r>
                        <a:rPr lang="en-US" sz="1100" b="0" i="0" u="none" strike="noStrike" baseline="0" dirty="0" smtClean="0">
                          <a:solidFill>
                            <a:srgbClr val="000000"/>
                          </a:solidFill>
                          <a:latin typeface="Calibri"/>
                        </a:rPr>
                        <a:t> </a:t>
                      </a:r>
                      <a:r>
                        <a:rPr lang="en-US" sz="1100" b="0" i="0" u="none" strike="noStrike" dirty="0" smtClean="0">
                          <a:solidFill>
                            <a:srgbClr val="000000"/>
                          </a:solidFill>
                          <a:latin typeface="Calibri"/>
                        </a:rPr>
                        <a:t>Fire </a:t>
                      </a:r>
                      <a:r>
                        <a:rPr lang="en-US" sz="1100" b="0" i="0" u="none" strike="noStrike" dirty="0">
                          <a:solidFill>
                            <a:srgbClr val="000000"/>
                          </a:solidFill>
                          <a:latin typeface="Calibri"/>
                        </a:rPr>
                        <a:t>Academy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Platform Fire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396,289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512">
                <a:tc>
                  <a:txBody>
                    <a:bodyPr/>
                    <a:lstStyle/>
                    <a:p>
                      <a:pPr algn="r" fontAlgn="b"/>
                      <a:r>
                        <a:rPr lang="en-US" sz="1100" b="0" i="0" u="none" strike="noStrike" dirty="0">
                          <a:solidFill>
                            <a:srgbClr val="000000"/>
                          </a:solidFill>
                          <a:latin typeface="Calibri"/>
                        </a:rPr>
                        <a:t>10/17/2011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BGS Surplus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Dodge P/U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18,415</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10/17/2011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Corinth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Misc tools and equip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4,491</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11/21/2011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North Bennington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Toro Attachments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6,500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a:solidFill>
                            <a:srgbClr val="000000"/>
                          </a:solidFill>
                          <a:latin typeface="Calibri"/>
                        </a:rPr>
                        <a:t>12/1/2011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Warehouse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Office Furniture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6,299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12/14/2011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Groton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Trailer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987</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12/30/2011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North Bennington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2 Road</a:t>
                      </a:r>
                      <a:r>
                        <a:rPr lang="en-US" sz="1100" b="0" i="0" u="none" strike="noStrike" baseline="0" dirty="0" smtClean="0">
                          <a:solidFill>
                            <a:srgbClr val="000000"/>
                          </a:solidFill>
                          <a:latin typeface="Calibri"/>
                        </a:rPr>
                        <a:t> graders and </a:t>
                      </a:r>
                      <a:r>
                        <a:rPr lang="en-US" sz="1100" b="0" i="0" u="none" strike="noStrike" dirty="0" smtClean="0">
                          <a:solidFill>
                            <a:srgbClr val="000000"/>
                          </a:solidFill>
                          <a:latin typeface="Calibri"/>
                        </a:rPr>
                        <a:t>5 </a:t>
                      </a:r>
                      <a:r>
                        <a:rPr lang="en-US" sz="1100" b="0" i="0" u="none" strike="noStrike" dirty="0">
                          <a:solidFill>
                            <a:srgbClr val="000000"/>
                          </a:solidFill>
                          <a:latin typeface="Calibri"/>
                        </a:rPr>
                        <a:t>Generators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165,707</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2/23/2012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Shaftsbury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Map file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3,223</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2/25/2012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VT Flight Academy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Aircraft single engine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9,000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2/27/2012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Groton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Lap top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7,562</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latin typeface="Calibri"/>
                        </a:rPr>
                        <a:t>3/19/2012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Court Administrator</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X-Ray machine</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25,419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821">
                <a:tc>
                  <a:txBody>
                    <a:bodyPr/>
                    <a:lstStyle/>
                    <a:p>
                      <a:pPr algn="r" fontAlgn="b"/>
                      <a:r>
                        <a:rPr lang="en-US" sz="1100" b="0" i="0" u="none" strike="noStrike" dirty="0">
                          <a:solidFill>
                            <a:srgbClr val="000000"/>
                          </a:solidFill>
                          <a:latin typeface="Calibri"/>
                        </a:rPr>
                        <a:t>3/30/2012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Walden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Trailer</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13,030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821">
                <a:tc>
                  <a:txBody>
                    <a:bodyPr/>
                    <a:lstStyle/>
                    <a:p>
                      <a:pPr algn="r" fontAlgn="b"/>
                      <a:r>
                        <a:rPr lang="en-US" sz="1100" b="0" i="0" u="none" strike="noStrike">
                          <a:solidFill>
                            <a:srgbClr val="000000"/>
                          </a:solidFill>
                          <a:latin typeface="Calibri"/>
                        </a:rPr>
                        <a:t>5/15/2012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Shaftsbury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Dump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84,554</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821">
                <a:tc>
                  <a:txBody>
                    <a:bodyPr/>
                    <a:lstStyle/>
                    <a:p>
                      <a:pPr algn="r" fontAlgn="b"/>
                      <a:r>
                        <a:rPr lang="en-US" sz="1100" b="0" i="0" u="none" strike="noStrike">
                          <a:solidFill>
                            <a:srgbClr val="000000"/>
                          </a:solidFill>
                          <a:latin typeface="Calibri"/>
                        </a:rPr>
                        <a:t>5/29/2012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VT Flight Academy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Flight Simulator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11,049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821">
                <a:tc>
                  <a:txBody>
                    <a:bodyPr/>
                    <a:lstStyle/>
                    <a:p>
                      <a:pPr algn="r" fontAlgn="b"/>
                      <a:r>
                        <a:rPr lang="en-US" sz="1100" b="0" i="0" u="none" strike="noStrike">
                          <a:solidFill>
                            <a:srgbClr val="000000"/>
                          </a:solidFill>
                          <a:latin typeface="Calibri"/>
                        </a:rPr>
                        <a:t>6/26/2012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North Bennington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Laptops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5,260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821">
                <a:tc>
                  <a:txBody>
                    <a:bodyPr/>
                    <a:lstStyle/>
                    <a:p>
                      <a:pPr algn="r" fontAlgn="b"/>
                      <a:r>
                        <a:rPr lang="en-US" sz="1100" b="0" i="0" u="none" strike="noStrike">
                          <a:solidFill>
                            <a:srgbClr val="000000"/>
                          </a:solidFill>
                          <a:latin typeface="Calibri"/>
                        </a:rPr>
                        <a:t>6/28/2012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Corinth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latin typeface="Calibri"/>
                        </a:rPr>
                        <a:t>Air </a:t>
                      </a:r>
                      <a:r>
                        <a:rPr lang="en-US" sz="1100" b="0" i="0" u="none" strike="noStrike" dirty="0">
                          <a:solidFill>
                            <a:srgbClr val="000000"/>
                          </a:solidFill>
                          <a:latin typeface="Calibri"/>
                        </a:rPr>
                        <a:t>compressors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29,180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821">
                <a:tc>
                  <a:txBody>
                    <a:bodyPr/>
                    <a:lstStyle/>
                    <a:p>
                      <a:pPr algn="r" fontAlgn="b"/>
                      <a:r>
                        <a:rPr lang="en-US" sz="1100" b="0" i="0" u="none" strike="noStrike" dirty="0">
                          <a:solidFill>
                            <a:srgbClr val="000000"/>
                          </a:solidFill>
                          <a:latin typeface="Calibri"/>
                        </a:rPr>
                        <a:t>8/2/2012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 Bennington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Excavator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120,000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18">
                <a:tc gridSpan="3">
                  <a:txBody>
                    <a:bodyPr/>
                    <a:lstStyle/>
                    <a:p>
                      <a:pPr algn="l" fontAlgn="b"/>
                      <a:r>
                        <a:rPr lang="en-US" sz="1100" b="1" i="0" u="none" strike="noStrike" dirty="0">
                          <a:solidFill>
                            <a:srgbClr val="000000"/>
                          </a:solidFill>
                          <a:latin typeface="+mn-lt"/>
                        </a:rPr>
                        <a:t>FFY </a:t>
                      </a:r>
                      <a:r>
                        <a:rPr lang="en-US" sz="1100" b="1" i="0" u="none" strike="noStrike" dirty="0" smtClean="0">
                          <a:solidFill>
                            <a:srgbClr val="000000"/>
                          </a:solidFill>
                          <a:latin typeface="+mn-lt"/>
                        </a:rPr>
                        <a:t>2012 </a:t>
                      </a:r>
                      <a:r>
                        <a:rPr lang="en-US" sz="1100" b="1" i="0" u="none" strike="noStrike" dirty="0">
                          <a:solidFill>
                            <a:srgbClr val="000000"/>
                          </a:solidFill>
                          <a:latin typeface="+mn-lt"/>
                        </a:rPr>
                        <a:t>- Total Acquisition Value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100" b="1" i="0" u="none" strike="noStrike" dirty="0" smtClean="0">
                          <a:solidFill>
                            <a:srgbClr val="000000"/>
                          </a:solidFill>
                          <a:latin typeface="+mn-lt"/>
                        </a:rPr>
                        <a:t>1,348,448</a:t>
                      </a:r>
                      <a:endParaRPr lang="en-US" sz="1100" b="1" i="0" u="none" strike="noStrike" dirty="0">
                        <a:solidFill>
                          <a:srgbClr val="000000"/>
                        </a:solidFill>
                        <a:latin typeface="+mn-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 Box 7"/>
          <p:cNvSpPr txBox="1">
            <a:spLocks noChangeArrowheads="1"/>
          </p:cNvSpPr>
          <p:nvPr/>
        </p:nvSpPr>
        <p:spPr bwMode="auto">
          <a:xfrm>
            <a:off x="533400" y="6248400"/>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$132,815.00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38</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1278687411"/>
              </p:ext>
            </p:extLst>
          </p:nvPr>
        </p:nvGraphicFramePr>
        <p:xfrm>
          <a:off x="609600" y="1676400"/>
          <a:ext cx="8001000" cy="4476807"/>
        </p:xfrm>
        <a:graphic>
          <a:graphicData uri="http://schemas.openxmlformats.org/drawingml/2006/table">
            <a:tbl>
              <a:tblPr/>
              <a:tblGrid>
                <a:gridCol w="1061639"/>
                <a:gridCol w="2875274"/>
                <a:gridCol w="3043918"/>
                <a:gridCol w="1020169"/>
              </a:tblGrid>
              <a:tr h="340036">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FY2013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10/1/2012- 9/30/2013)</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333856">
                <a:tc>
                  <a:txBody>
                    <a:bodyPr/>
                    <a:lstStyle/>
                    <a:p>
                      <a:pPr algn="ctr" fontAlgn="b"/>
                      <a:r>
                        <a:rPr lang="en-US" sz="1100" b="1" i="0" u="none" strike="noStrike" kern="1200" dirty="0">
                          <a:solidFill>
                            <a:srgbClr val="000000"/>
                          </a:solidFill>
                          <a:latin typeface="+mn-lt"/>
                          <a:ea typeface="+mn-ea"/>
                          <a:cs typeface="+mn-cs"/>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dirty="0">
                          <a:solidFill>
                            <a:srgbClr val="000000"/>
                          </a:solidFill>
                          <a:effectLst/>
                          <a:latin typeface="Calibri"/>
                        </a:rPr>
                        <a:t>10/26/2012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libri"/>
                        </a:rPr>
                        <a:t>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libri"/>
                        </a:rPr>
                        <a:t>Semitrailer cargo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30,000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10/30/2012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WCMH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Misc office furniture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111,109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11/6/2012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Cambridge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13 Computer equipment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81,506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512">
                <a:tc>
                  <a:txBody>
                    <a:bodyPr/>
                    <a:lstStyle/>
                    <a:p>
                      <a:pPr algn="r" fontAlgn="b"/>
                      <a:r>
                        <a:rPr lang="en-US" sz="1100" b="0" i="0" u="none" strike="noStrike">
                          <a:solidFill>
                            <a:srgbClr val="000000"/>
                          </a:solidFill>
                          <a:effectLst/>
                          <a:latin typeface="Calibri"/>
                        </a:rPr>
                        <a:t>11/12/2012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Vise,bench,pipe,wrench,drum,vehicle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5,455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11/12/2012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CPCVX 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5,090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11/12/2012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Shatsbury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Frontend loader F/L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57,018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Bar warning light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481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err="1">
                          <a:solidFill>
                            <a:srgbClr val="000000"/>
                          </a:solidFill>
                          <a:effectLst/>
                          <a:latin typeface="Calibri"/>
                        </a:rPr>
                        <a:t>Alburg</a:t>
                      </a:r>
                      <a:r>
                        <a:rPr lang="en-US" sz="1100" b="0" i="0" u="none" strike="noStrike" dirty="0">
                          <a:solidFill>
                            <a:srgbClr val="000000"/>
                          </a:solidFill>
                          <a:effectLst/>
                          <a:latin typeface="Calibri"/>
                        </a:rPr>
                        <a:t>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Generator Set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10,985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Generator Set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10,985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Generator Set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15,476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2 Gen Sets &amp; rescue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30,157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Tools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6,000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018">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Tool kit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1,011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11/15/2012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err="1">
                          <a:solidFill>
                            <a:srgbClr val="000000"/>
                          </a:solidFill>
                          <a:effectLst/>
                          <a:latin typeface="Calibri"/>
                        </a:rPr>
                        <a:t>Alburg</a:t>
                      </a:r>
                      <a:r>
                        <a:rPr lang="en-US" sz="1100" b="0" i="0" u="none" strike="noStrike" dirty="0">
                          <a:solidFill>
                            <a:srgbClr val="000000"/>
                          </a:solidFill>
                          <a:effectLst/>
                          <a:latin typeface="Calibri"/>
                        </a:rPr>
                        <a:t>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Arc welder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11/16/2012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VT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Alamo Boom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500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11/23/2012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Cambridge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Router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10,000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11/26/2012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Arbor Press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6,371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11/26/2012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Woodbury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Defribrillator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2,495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11/29/2012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North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Security System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2,500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1821">
                <a:tc>
                  <a:txBody>
                    <a:bodyPr/>
                    <a:lstStyle/>
                    <a:p>
                      <a:pPr algn="r" fontAlgn="b"/>
                      <a:r>
                        <a:rPr lang="en-US" sz="1100" b="0" i="0" u="none" strike="noStrike">
                          <a:solidFill>
                            <a:srgbClr val="000000"/>
                          </a:solidFill>
                          <a:effectLst/>
                          <a:latin typeface="Calibri"/>
                        </a:rPr>
                        <a:t>12/27/2012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Alburg Town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Calibri"/>
                        </a:rPr>
                        <a:t>Fuel Tank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30,000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60">
                <a:tc>
                  <a:txBody>
                    <a:bodyPr/>
                    <a:lstStyle/>
                    <a:p>
                      <a:pPr algn="r" fontAlgn="b"/>
                      <a:r>
                        <a:rPr lang="en-US" sz="1100" b="0" i="0" u="none" strike="noStrike" dirty="0">
                          <a:solidFill>
                            <a:srgbClr val="000000"/>
                          </a:solidFill>
                          <a:effectLst/>
                          <a:latin typeface="Calibri"/>
                        </a:rPr>
                        <a:t>1/3/2013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libri"/>
                        </a:rPr>
                        <a:t>Generator Set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smtClean="0">
                          <a:solidFill>
                            <a:srgbClr val="000000"/>
                          </a:solidFill>
                          <a:effectLst/>
                          <a:latin typeface="Calibri"/>
                        </a:rPr>
                        <a:t>6,459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4559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39</a:t>
            </a:fld>
            <a:endParaRPr lang="en-US"/>
          </a:p>
        </p:txBody>
      </p:sp>
      <p:sp>
        <p:nvSpPr>
          <p:cNvPr id="6"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3717483930"/>
              </p:ext>
            </p:extLst>
          </p:nvPr>
        </p:nvGraphicFramePr>
        <p:xfrm>
          <a:off x="574675" y="1676400"/>
          <a:ext cx="8001000" cy="4538406"/>
        </p:xfrm>
        <a:graphic>
          <a:graphicData uri="http://schemas.openxmlformats.org/drawingml/2006/table">
            <a:tbl>
              <a:tblPr/>
              <a:tblGrid>
                <a:gridCol w="1061639"/>
                <a:gridCol w="2875274"/>
                <a:gridCol w="3043918"/>
                <a:gridCol w="1020169"/>
              </a:tblGrid>
              <a:tr h="340036">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FY2013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10/1/2012- 9/30/2013)</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effectLst/>
                          <a:latin typeface="Calibri"/>
                        </a:rPr>
                        <a:t>1/3/2013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9 Generator Sets parts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54,105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1/3/2013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Generator Set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6,459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1/3/2013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Alburgh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Generator Set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5,262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512">
                <a:tc>
                  <a:txBody>
                    <a:bodyPr/>
                    <a:lstStyle/>
                    <a:p>
                      <a:pPr algn="r" fontAlgn="b"/>
                      <a:r>
                        <a:rPr lang="en-US" sz="1100" b="0" i="0" u="none" strike="noStrike">
                          <a:solidFill>
                            <a:srgbClr val="000000"/>
                          </a:solidFill>
                          <a:effectLst/>
                          <a:latin typeface="Calibri"/>
                        </a:rPr>
                        <a:t>1/10/2013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Trailer </a:t>
                      </a:r>
                      <a:r>
                        <a:rPr lang="en-US" sz="1100" b="0" i="0" u="none" strike="noStrike" dirty="0">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138,954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1/10/2013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a:t>
                      </a:r>
                      <a:r>
                        <a:rPr lang="en-US" sz="1100" b="0" i="0" u="none" strike="noStrike" dirty="0" smtClean="0">
                          <a:solidFill>
                            <a:srgbClr val="000000"/>
                          </a:solidFill>
                          <a:effectLst/>
                          <a:latin typeface="Calibri"/>
                        </a:rPr>
                        <a:t>canners </a:t>
                      </a:r>
                      <a:r>
                        <a:rPr lang="en-US" sz="1100" b="0" i="0" u="none" strike="noStrike" dirty="0">
                          <a:solidFill>
                            <a:srgbClr val="000000"/>
                          </a:solidFill>
                          <a:effectLst/>
                          <a:latin typeface="Calibri"/>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910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1/10/2013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Scanners </a:t>
                      </a:r>
                      <a:r>
                        <a:rPr lang="en-US" sz="1100" b="0" i="0" u="none" strike="noStrike" dirty="0">
                          <a:solidFill>
                            <a:srgbClr val="000000"/>
                          </a:solidFill>
                          <a:effectLst/>
                          <a:latin typeface="Calibri"/>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2,573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1/10/2013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a:t>
                      </a:r>
                      <a:r>
                        <a:rPr lang="en-US" sz="1100" b="0" i="0" u="none" strike="noStrike" dirty="0" smtClean="0">
                          <a:solidFill>
                            <a:srgbClr val="000000"/>
                          </a:solidFill>
                          <a:effectLst/>
                          <a:latin typeface="Calibri"/>
                        </a:rPr>
                        <a:t>canner </a:t>
                      </a:r>
                      <a:r>
                        <a:rPr lang="en-US" sz="11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130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1/28/2013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Alburgh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P/U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15,751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1/28/2013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Trailer </a:t>
                      </a:r>
                      <a:r>
                        <a:rPr lang="en-US" sz="1100" b="0" i="0" u="none" strike="noStrike" dirty="0">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35,816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1/31/2013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Alburgh</a:t>
                      </a:r>
                      <a:r>
                        <a:rPr lang="en-US" sz="1100" b="0" i="0" u="none" strike="noStrike" dirty="0">
                          <a:solidFill>
                            <a:srgbClr val="000000"/>
                          </a:solidFill>
                          <a:effectLst/>
                          <a:latin typeface="Calibri"/>
                        </a:rPr>
                        <a:t> Fire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Defribrillator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27,243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2/14/2013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Rutland Town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a:t>
                      </a:r>
                      <a:r>
                        <a:rPr lang="en-US" sz="1100" b="0" i="0" u="none" strike="noStrike" dirty="0" smtClean="0">
                          <a:solidFill>
                            <a:srgbClr val="000000"/>
                          </a:solidFill>
                          <a:effectLst/>
                          <a:latin typeface="Calibri"/>
                        </a:rPr>
                        <a:t>railer</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8,954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3/14/2013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West Rutland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a:t>
                      </a:r>
                      <a:r>
                        <a:rPr lang="en-US" sz="1100" b="0" i="0" u="none" strike="noStrike" dirty="0" smtClean="0">
                          <a:solidFill>
                            <a:srgbClr val="000000"/>
                          </a:solidFill>
                          <a:effectLst/>
                          <a:latin typeface="Calibri"/>
                        </a:rPr>
                        <a:t>railer</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8,954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3/15/2013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North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H</a:t>
                      </a:r>
                      <a:r>
                        <a:rPr lang="en-US" sz="1100" b="0" i="0" u="none" strike="noStrike" dirty="0" smtClean="0">
                          <a:solidFill>
                            <a:srgbClr val="000000"/>
                          </a:solidFill>
                          <a:effectLst/>
                          <a:latin typeface="Calibri"/>
                        </a:rPr>
                        <a:t>oist</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3/26/2013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various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Generators </a:t>
                      </a:r>
                      <a:r>
                        <a:rPr lang="en-US" sz="11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175,700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3/26/2013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Village </a:t>
                      </a:r>
                      <a:r>
                        <a:rPr lang="en-US" sz="1100" b="0" i="0" u="none" strike="noStrike" dirty="0" err="1">
                          <a:solidFill>
                            <a:srgbClr val="000000"/>
                          </a:solidFill>
                          <a:effectLst/>
                          <a:latin typeface="Calibri"/>
                        </a:rPr>
                        <a:t>Alburgh</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Auger Sewer Pipe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21,543</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3/29/2013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Pump Hhdraulic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462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4/11/2013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Tools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5,534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4/11/2013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a:t>
                      </a:r>
                      <a:r>
                        <a:rPr lang="en-US" sz="1100" b="0" i="0" u="none" strike="noStrike" dirty="0" smtClean="0">
                          <a:solidFill>
                            <a:srgbClr val="000000"/>
                          </a:solidFill>
                          <a:effectLst/>
                          <a:latin typeface="Calibri"/>
                        </a:rPr>
                        <a:t>railers </a:t>
                      </a:r>
                      <a:r>
                        <a:rPr lang="en-US" sz="1100" b="0" i="0" u="none" strike="noStrike" dirty="0">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7,788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5/31/2013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Town of Topsham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Scoop Loader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58,890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895">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6/10/2013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100" b="0" i="0" u="none" strike="noStrike" kern="1200" dirty="0">
                          <a:solidFill>
                            <a:srgbClr val="000000"/>
                          </a:solidFill>
                          <a:effectLst/>
                          <a:latin typeface="Calibri"/>
                          <a:ea typeface="+mn-ea"/>
                          <a:cs typeface="+mn-cs"/>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Drum Lifters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065">
                <a:tc gridSpan="3">
                  <a:txBody>
                    <a:bodyPr/>
                    <a:lstStyle/>
                    <a:p>
                      <a:pPr marL="0" algn="l" defTabSz="914400" rtl="0" eaLnBrk="1" fontAlgn="b" latinLnBrk="0" hangingPunct="1"/>
                      <a:r>
                        <a:rPr lang="en-US" sz="1400" b="1" i="0" u="none" strike="noStrike" kern="1200" dirty="0" smtClean="0">
                          <a:solidFill>
                            <a:srgbClr val="000000"/>
                          </a:solidFill>
                          <a:latin typeface="Calibri"/>
                          <a:ea typeface="+mn-ea"/>
                          <a:cs typeface="+mn-cs"/>
                        </a:rPr>
                        <a:t>FFY 2013 –</a:t>
                      </a:r>
                      <a:r>
                        <a:rPr lang="en-US" sz="1400" b="1" i="0" u="none" strike="noStrike" kern="1200" baseline="0" dirty="0" smtClean="0">
                          <a:solidFill>
                            <a:srgbClr val="000000"/>
                          </a:solidFill>
                          <a:latin typeface="Calibri"/>
                          <a:ea typeface="+mn-ea"/>
                          <a:cs typeface="+mn-cs"/>
                        </a:rPr>
                        <a:t> Total Acquisition Value </a:t>
                      </a:r>
                      <a:endParaRPr lang="en-US" sz="1400" b="1" i="0" u="none" strike="noStrike" kern="1200" dirty="0">
                        <a:solidFill>
                          <a:srgbClr val="000000"/>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914400" rtl="0" eaLnBrk="1" fontAlgn="b" latinLnBrk="0" hangingPunct="1"/>
                      <a:endParaRPr lang="en-US" sz="1100" b="0" i="0" u="none" strike="noStrike" kern="1200" dirty="0">
                        <a:solidFill>
                          <a:srgbClr val="000000"/>
                        </a:solidFill>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tcPr>
                </a:tc>
                <a:tc hMerge="1">
                  <a:txBody>
                    <a:bodyPr/>
                    <a:lstStyle/>
                    <a:p>
                      <a:pPr marL="0" algn="r" defTabSz="914400" rtl="0" eaLnBrk="1" fontAlgn="b" latinLnBrk="0" hangingPunct="1"/>
                      <a:endParaRPr lang="en-US" sz="1100" b="0" i="0" u="none" strike="noStrike" kern="1200" dirty="0">
                        <a:solidFill>
                          <a:srgbClr val="000000"/>
                        </a:solidFill>
                        <a:latin typeface="Calibri"/>
                        <a:ea typeface="+mn-ea"/>
                        <a:cs typeface="+mn-cs"/>
                      </a:endParaRPr>
                    </a:p>
                  </a:txBody>
                  <a:tcPr/>
                </a:tc>
                <a:tc>
                  <a:txBody>
                    <a:bodyPr/>
                    <a:lstStyle/>
                    <a:p>
                      <a:pPr marL="0" algn="r" defTabSz="914400" rtl="0" eaLnBrk="1" fontAlgn="b" latinLnBrk="0" hangingPunct="1"/>
                      <a:r>
                        <a:rPr lang="en-US" sz="1400" b="1" i="0" u="none" strike="noStrike" kern="1200" baseline="0" dirty="0" smtClean="0">
                          <a:solidFill>
                            <a:srgbClr val="000000"/>
                          </a:solidFill>
                          <a:latin typeface="Calibri"/>
                          <a:ea typeface="+mn-ea"/>
                          <a:cs typeface="+mn-cs"/>
                        </a:rPr>
                        <a:t>999,726</a:t>
                      </a:r>
                      <a:endParaRPr lang="en-US" sz="1400" b="1" i="0" u="none" strike="noStrike" kern="1200" baseline="0" dirty="0">
                        <a:solidFill>
                          <a:srgbClr val="000000"/>
                        </a:solidFill>
                        <a:latin typeface="Calibri"/>
                        <a:ea typeface="+mn-ea"/>
                        <a:cs typeface="+mn-cs"/>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 Box 7"/>
          <p:cNvSpPr txBox="1">
            <a:spLocks noChangeArrowheads="1"/>
          </p:cNvSpPr>
          <p:nvPr/>
        </p:nvSpPr>
        <p:spPr bwMode="auto">
          <a:xfrm>
            <a:off x="533400" y="6504801"/>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$16,625.00</a:t>
            </a:r>
          </a:p>
        </p:txBody>
      </p:sp>
    </p:spTree>
    <p:extLst>
      <p:ext uri="{BB962C8B-B14F-4D97-AF65-F5344CB8AC3E}">
        <p14:creationId xmlns:p14="http://schemas.microsoft.com/office/powerpoint/2010/main" val="38946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sldNum" sz="quarter" idx="12"/>
          </p:nvPr>
        </p:nvSpPr>
        <p:spPr>
          <a:noFill/>
        </p:spPr>
        <p:txBody>
          <a:bodyPr/>
          <a:lstStyle/>
          <a:p>
            <a:fld id="{7CE49C9A-A8A7-4602-9841-597597F327A0}" type="slidenum">
              <a:rPr lang="en-US" smtClean="0"/>
              <a:pPr/>
              <a:t>4</a:t>
            </a:fld>
            <a:endParaRPr lang="en-US" smtClean="0"/>
          </a:p>
        </p:txBody>
      </p:sp>
      <p:sp>
        <p:nvSpPr>
          <p:cNvPr id="2765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26EFA3F8-6ECE-4C9E-A1C1-D82FEEE9B8CD}" type="slidenum">
              <a:rPr lang="en-US" sz="1200"/>
              <a:pPr algn="r"/>
              <a:t>4</a:t>
            </a:fld>
            <a:endParaRPr lang="en-US" sz="1200"/>
          </a:p>
        </p:txBody>
      </p:sp>
      <p:sp>
        <p:nvSpPr>
          <p:cNvPr id="27651"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8603DEC7-0A13-4426-87A0-7445DB52FE92}" type="slidenum">
              <a:rPr lang="en-US" sz="1200"/>
              <a:pPr algn="r"/>
              <a:t>4</a:t>
            </a:fld>
            <a:endParaRPr lang="en-US" sz="1200"/>
          </a:p>
        </p:txBody>
      </p:sp>
      <p:sp>
        <p:nvSpPr>
          <p:cNvPr id="27652" name="Rectangle 2"/>
          <p:cNvSpPr>
            <a:spLocks noGrp="1" noChangeArrowheads="1"/>
          </p:cNvSpPr>
          <p:nvPr>
            <p:ph type="title"/>
          </p:nvPr>
        </p:nvSpPr>
        <p:spPr/>
        <p:txBody>
          <a:bodyPr/>
          <a:lstStyle/>
          <a:p>
            <a:r>
              <a:rPr lang="en-US" smtClean="0"/>
              <a:t>Program History</a:t>
            </a:r>
          </a:p>
        </p:txBody>
      </p:sp>
      <p:sp>
        <p:nvSpPr>
          <p:cNvPr id="27653" name="Rectangle 3"/>
          <p:cNvSpPr>
            <a:spLocks noGrp="1" noChangeArrowheads="1"/>
          </p:cNvSpPr>
          <p:nvPr>
            <p:ph type="body" idx="1"/>
          </p:nvPr>
        </p:nvSpPr>
        <p:spPr/>
        <p:txBody>
          <a:bodyPr/>
          <a:lstStyle/>
          <a:p>
            <a:pPr>
              <a:lnSpc>
                <a:spcPct val="90000"/>
              </a:lnSpc>
            </a:pPr>
            <a:r>
              <a:rPr lang="en-US" sz="2100" dirty="0" smtClean="0"/>
              <a:t>1949 – Legislation was passed allowing the state to apply for and accept federal surplus property and commodities.</a:t>
            </a:r>
          </a:p>
          <a:p>
            <a:pPr>
              <a:lnSpc>
                <a:spcPct val="90000"/>
              </a:lnSpc>
            </a:pPr>
            <a:r>
              <a:rPr lang="en-US" sz="2100" dirty="0" smtClean="0"/>
              <a:t>1965 – Legislation was passed providing for the transfer of all state  surplus property to a centralized program for disposition consistent with best business practices.</a:t>
            </a:r>
          </a:p>
          <a:p>
            <a:pPr marL="742950" lvl="1" indent="-285750">
              <a:lnSpc>
                <a:spcPct val="90000"/>
              </a:lnSpc>
            </a:pPr>
            <a:r>
              <a:rPr lang="en-US" sz="2000" dirty="0" smtClean="0"/>
              <a:t>Warehouse locations</a:t>
            </a:r>
          </a:p>
          <a:p>
            <a:pPr marL="1143000" lvl="2" indent="-228600">
              <a:lnSpc>
                <a:spcPct val="90000"/>
              </a:lnSpc>
            </a:pPr>
            <a:r>
              <a:rPr lang="en-US" sz="1800" dirty="0" smtClean="0"/>
              <a:t> 1965 – 1987 </a:t>
            </a:r>
            <a:r>
              <a:rPr lang="en-US" sz="1800" dirty="0" err="1" smtClean="0"/>
              <a:t>Barre</a:t>
            </a:r>
            <a:r>
              <a:rPr lang="en-US" sz="1800" dirty="0" smtClean="0"/>
              <a:t> St, Montpelier</a:t>
            </a:r>
          </a:p>
          <a:p>
            <a:pPr marL="1143000" lvl="2" indent="-228600">
              <a:lnSpc>
                <a:spcPct val="90000"/>
              </a:lnSpc>
            </a:pPr>
            <a:r>
              <a:rPr lang="en-US" sz="1800" dirty="0" smtClean="0"/>
              <a:t> 1987 – 2001 Goss Tire </a:t>
            </a:r>
            <a:r>
              <a:rPr lang="en-US" sz="1800" dirty="0" err="1" smtClean="0"/>
              <a:t>Bldg</a:t>
            </a:r>
            <a:r>
              <a:rPr lang="en-US" sz="1800" dirty="0" smtClean="0"/>
              <a:t>, </a:t>
            </a:r>
            <a:r>
              <a:rPr lang="en-US" sz="1800" dirty="0" err="1" smtClean="0"/>
              <a:t>Barre</a:t>
            </a:r>
            <a:r>
              <a:rPr lang="en-US" sz="1800" dirty="0" smtClean="0"/>
              <a:t>-Mont. Rd.</a:t>
            </a:r>
          </a:p>
          <a:p>
            <a:pPr marL="1143000" lvl="2" indent="-228600">
              <a:lnSpc>
                <a:spcPct val="90000"/>
              </a:lnSpc>
            </a:pPr>
            <a:r>
              <a:rPr lang="en-US" sz="1800" dirty="0" smtClean="0"/>
              <a:t> 2001 – 2004 </a:t>
            </a:r>
            <a:r>
              <a:rPr lang="en-US" sz="1800" dirty="0" err="1" smtClean="0"/>
              <a:t>Gallison</a:t>
            </a:r>
            <a:r>
              <a:rPr lang="en-US" sz="1800" dirty="0" smtClean="0"/>
              <a:t> Hill Rd, Montpelier</a:t>
            </a:r>
          </a:p>
          <a:p>
            <a:pPr marL="1143000" lvl="2" indent="-228600">
              <a:lnSpc>
                <a:spcPct val="90000"/>
              </a:lnSpc>
            </a:pPr>
            <a:r>
              <a:rPr lang="en-US" sz="1800" dirty="0" smtClean="0"/>
              <a:t> 2004 – 2009 Packard Road, East Montpelier</a:t>
            </a:r>
          </a:p>
          <a:p>
            <a:pPr marL="1143000" lvl="2" indent="-228600">
              <a:lnSpc>
                <a:spcPct val="90000"/>
              </a:lnSpc>
            </a:pPr>
            <a:r>
              <a:rPr lang="en-US" sz="1800" dirty="0" smtClean="0"/>
              <a:t> 2009 – current 434 US Route 2, Waterbury</a:t>
            </a:r>
          </a:p>
          <a:p>
            <a:pPr>
              <a:lnSpc>
                <a:spcPct val="90000"/>
              </a:lnSpc>
            </a:pPr>
            <a:endParaRPr lang="en-US" sz="2100" dirty="0" smtClean="0"/>
          </a:p>
        </p:txBody>
      </p:sp>
      <p:sp>
        <p:nvSpPr>
          <p:cNvPr id="27654"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40</a:t>
            </a:fld>
            <a:endParaRPr lang="en-US"/>
          </a:p>
        </p:txBody>
      </p:sp>
      <p:sp>
        <p:nvSpPr>
          <p:cNvPr id="3"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2391125250"/>
              </p:ext>
            </p:extLst>
          </p:nvPr>
        </p:nvGraphicFramePr>
        <p:xfrm>
          <a:off x="574675" y="1676400"/>
          <a:ext cx="8001000" cy="4315521"/>
        </p:xfrm>
        <a:graphic>
          <a:graphicData uri="http://schemas.openxmlformats.org/drawingml/2006/table">
            <a:tbl>
              <a:tblPr/>
              <a:tblGrid>
                <a:gridCol w="1061639"/>
                <a:gridCol w="2875274"/>
                <a:gridCol w="3043918"/>
                <a:gridCol w="1020169"/>
              </a:tblGrid>
              <a:tr h="340036">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FY2014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10/1/2013- 9/30/2014)</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dirty="0">
                          <a:solidFill>
                            <a:srgbClr val="000000"/>
                          </a:solidFill>
                          <a:effectLst/>
                          <a:latin typeface="Calibri"/>
                        </a:rPr>
                        <a:t>10/8/2013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Utility 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1,075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10/8/2013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Utility 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760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2 Road Graders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67,724</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512">
                <a:tc>
                  <a:txBody>
                    <a:bodyPr/>
                    <a:lstStyle/>
                    <a:p>
                      <a:pPr algn="r" fontAlgn="b"/>
                      <a:r>
                        <a:rPr lang="en-US" sz="1100" b="0" i="0" u="none" strike="noStrike">
                          <a:solidFill>
                            <a:srgbClr val="000000"/>
                          </a:solidFill>
                          <a:effectLst/>
                          <a:latin typeface="Calibri"/>
                        </a:rPr>
                        <a:t>11/14/2013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Compressor/Jacks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20,290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83,658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35,307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Hoist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2,380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11/14/2013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Tarp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125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11/15/2013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Sand bags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4,760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11/15/2013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Waterbury Police Dept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Sand bags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840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11/18/2013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Bennington/Johnson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Sand bags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16,800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11/18/2013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Various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Sand bags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7,280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18">
                <a:tc>
                  <a:txBody>
                    <a:bodyPr/>
                    <a:lstStyle/>
                    <a:p>
                      <a:pPr algn="r" fontAlgn="b"/>
                      <a:r>
                        <a:rPr lang="en-US" sz="1100" b="0" i="0" u="none" strike="noStrike">
                          <a:solidFill>
                            <a:srgbClr val="000000"/>
                          </a:solidFill>
                          <a:effectLst/>
                          <a:latin typeface="Calibri"/>
                        </a:rPr>
                        <a:t>12/5/2013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Pindle Hook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419</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12/5/2013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Truck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2,362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12/5/2013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Village of Alburgh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Covers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1,601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1/9/2014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 Hgwy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Ditcher and mower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2,000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2/3/2014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AOT Central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Truck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162,968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2/3/2014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Auto life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4,500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21">
                <a:tc>
                  <a:txBody>
                    <a:bodyPr/>
                    <a:lstStyle/>
                    <a:p>
                      <a:pPr algn="r" fontAlgn="b"/>
                      <a:r>
                        <a:rPr lang="en-US" sz="1100" b="0" i="0" u="none" strike="noStrike">
                          <a:solidFill>
                            <a:srgbClr val="000000"/>
                          </a:solidFill>
                          <a:effectLst/>
                          <a:latin typeface="Calibri"/>
                        </a:rPr>
                        <a:t>2/3/2014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Fisher Plow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4,000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895">
                <a:tc>
                  <a:txBody>
                    <a:bodyPr/>
                    <a:lstStyle/>
                    <a:p>
                      <a:pPr algn="r" fontAlgn="b"/>
                      <a:r>
                        <a:rPr lang="en-US" sz="1100" b="0" i="0" u="none" strike="noStrike">
                          <a:solidFill>
                            <a:srgbClr val="000000"/>
                          </a:solidFill>
                          <a:effectLst/>
                          <a:latin typeface="Calibri"/>
                        </a:rPr>
                        <a:t>2/24/2014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 Hgwy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Flame Proof 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9928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41</a:t>
            </a:fld>
            <a:endParaRPr lang="en-US"/>
          </a:p>
        </p:txBody>
      </p:sp>
      <p:sp>
        <p:nvSpPr>
          <p:cNvPr id="3"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711293860"/>
              </p:ext>
            </p:extLst>
          </p:nvPr>
        </p:nvGraphicFramePr>
        <p:xfrm>
          <a:off x="574675" y="1581300"/>
          <a:ext cx="8001000" cy="3752700"/>
        </p:xfrm>
        <a:graphic>
          <a:graphicData uri="http://schemas.openxmlformats.org/drawingml/2006/table">
            <a:tbl>
              <a:tblPr/>
              <a:tblGrid>
                <a:gridCol w="1061639"/>
                <a:gridCol w="2875274"/>
                <a:gridCol w="3043918"/>
                <a:gridCol w="1020169"/>
              </a:tblGrid>
              <a:tr h="340036">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FY2014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10/1/2013- 9/30/2014)</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92">
                <a:tc>
                  <a:txBody>
                    <a:bodyPr/>
                    <a:lstStyle/>
                    <a:p>
                      <a:pPr algn="r" fontAlgn="b"/>
                      <a:r>
                        <a:rPr lang="en-US" sz="1100" b="0" i="0" u="none" strike="noStrike" dirty="0">
                          <a:solidFill>
                            <a:srgbClr val="000000"/>
                          </a:solidFill>
                          <a:effectLst/>
                          <a:latin typeface="Calibri"/>
                        </a:rPr>
                        <a:t>3/31/2014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AOT Central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2 </a:t>
                      </a:r>
                      <a:r>
                        <a:rPr lang="en-US" sz="1100" b="0" i="0" u="none" strike="noStrike" dirty="0" smtClean="0">
                          <a:solidFill>
                            <a:srgbClr val="000000"/>
                          </a:solidFill>
                          <a:effectLst/>
                          <a:latin typeface="Calibri"/>
                        </a:rPr>
                        <a:t>Tractor</a:t>
                      </a:r>
                      <a:r>
                        <a:rPr lang="en-US" sz="1100" b="0" i="0" u="none" strike="noStrike" baseline="0" dirty="0" smtClean="0">
                          <a:solidFill>
                            <a:srgbClr val="000000"/>
                          </a:solidFill>
                          <a:effectLst/>
                          <a:latin typeface="Calibri"/>
                        </a:rPr>
                        <a:t> Trailer </a:t>
                      </a:r>
                      <a:r>
                        <a:rPr lang="en-US" sz="1100" b="0" i="0" u="none" strike="noStrike" dirty="0" smtClean="0">
                          <a:solidFill>
                            <a:srgbClr val="000000"/>
                          </a:solidFill>
                          <a:effectLst/>
                          <a:latin typeface="Calibri"/>
                        </a:rPr>
                        <a:t>Truck </a:t>
                      </a:r>
                      <a:r>
                        <a:rPr lang="en-US" sz="1100" b="0" i="0" u="none" strike="noStrike" dirty="0">
                          <a:solidFill>
                            <a:srgbClr val="000000"/>
                          </a:solidFill>
                          <a:effectLst/>
                          <a:latin typeface="Calibri"/>
                        </a:rPr>
                        <a: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233,522</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4/17/2014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AOT &amp; Fairhaven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3 Generators/2 </a:t>
                      </a:r>
                      <a:r>
                        <a:rPr lang="en-US" sz="1100" b="0" i="0" u="none" strike="noStrike" dirty="0" smtClean="0">
                          <a:solidFill>
                            <a:srgbClr val="000000"/>
                          </a:solidFill>
                          <a:effectLst/>
                          <a:latin typeface="Calibri"/>
                        </a:rPr>
                        <a:t>Welders</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120,166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4/18/2014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Judicial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Metal detector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3,900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4/24/2014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Judicial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Epsom Projector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2,241</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5/20/2014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Middlesex </a:t>
                      </a:r>
                      <a:r>
                        <a:rPr lang="en-US" sz="1100" b="0" i="0" u="none" strike="noStrike" dirty="0" smtClean="0">
                          <a:solidFill>
                            <a:srgbClr val="000000"/>
                          </a:solidFill>
                          <a:effectLst/>
                          <a:latin typeface="Calibri"/>
                        </a:rPr>
                        <a:t>Fire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Fire Truck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161,108</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7/31/2014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 Hgwy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7 Diesel engines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191,247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7/31/2014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 Hgwy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Road Sweeper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15,556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8/21/2014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Judicial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2 X-ray machines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68,720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8/25/2014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12 File cabines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3,615</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9/23/2014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Tinmouth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Scoop loader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138,266</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9/25/2014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Judicial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Walk-through scanner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18,080</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30">
                <a:tc>
                  <a:txBody>
                    <a:bodyPr/>
                    <a:lstStyle/>
                    <a:p>
                      <a:pPr algn="r" fontAlgn="b"/>
                      <a:r>
                        <a:rPr lang="en-US" sz="1100" b="0" i="0" u="none" strike="noStrike">
                          <a:solidFill>
                            <a:srgbClr val="000000"/>
                          </a:solidFill>
                          <a:effectLst/>
                          <a:latin typeface="Calibri"/>
                        </a:rPr>
                        <a:t>9/26/2014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Burlington Tech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Crane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57,887</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0">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rgbClr val="000000"/>
                          </a:solidFill>
                          <a:latin typeface="Calibri"/>
                          <a:ea typeface="+mn-ea"/>
                          <a:cs typeface="+mn-cs"/>
                        </a:rPr>
                        <a:t>FFY 2014 –</a:t>
                      </a:r>
                      <a:r>
                        <a:rPr lang="en-US" sz="1200" b="1" i="0" u="none" strike="noStrike" kern="1200" baseline="0" dirty="0" smtClean="0">
                          <a:solidFill>
                            <a:srgbClr val="000000"/>
                          </a:solidFill>
                          <a:latin typeface="Calibri"/>
                          <a:ea typeface="+mn-ea"/>
                          <a:cs typeface="+mn-cs"/>
                        </a:rPr>
                        <a:t> Total Acquisition Value </a:t>
                      </a:r>
                      <a:endParaRPr lang="en-US" sz="1200" b="1" i="0" u="none" strike="noStrike" kern="1200" dirty="0" smtClean="0">
                        <a:solidFill>
                          <a:srgbClr val="000000"/>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100" b="1" i="0" u="none" strike="noStrike" kern="1200" baseline="0" dirty="0" smtClean="0">
                          <a:solidFill>
                            <a:srgbClr val="000000"/>
                          </a:solidFill>
                          <a:latin typeface="Calibri"/>
                          <a:ea typeface="+mn-ea"/>
                          <a:cs typeface="+mn-cs"/>
                        </a:rPr>
                        <a:t>1,433,657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7"/>
          <p:cNvSpPr txBox="1">
            <a:spLocks noChangeArrowheads="1"/>
          </p:cNvSpPr>
          <p:nvPr/>
        </p:nvSpPr>
        <p:spPr bwMode="auto">
          <a:xfrm>
            <a:off x="533400" y="6504801"/>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$121,509.00</a:t>
            </a:r>
          </a:p>
        </p:txBody>
      </p:sp>
    </p:spTree>
    <p:extLst>
      <p:ext uri="{BB962C8B-B14F-4D97-AF65-F5344CB8AC3E}">
        <p14:creationId xmlns:p14="http://schemas.microsoft.com/office/powerpoint/2010/main" val="68121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42</a:t>
            </a:fld>
            <a:endParaRPr lang="en-US"/>
          </a:p>
        </p:txBody>
      </p:sp>
      <p:sp>
        <p:nvSpPr>
          <p:cNvPr id="3"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509493051"/>
              </p:ext>
            </p:extLst>
          </p:nvPr>
        </p:nvGraphicFramePr>
        <p:xfrm>
          <a:off x="574675" y="1676400"/>
          <a:ext cx="8001000" cy="3891495"/>
        </p:xfrm>
        <a:graphic>
          <a:graphicData uri="http://schemas.openxmlformats.org/drawingml/2006/table">
            <a:tbl>
              <a:tblPr/>
              <a:tblGrid>
                <a:gridCol w="1061639"/>
                <a:gridCol w="2875274"/>
                <a:gridCol w="3043918"/>
                <a:gridCol w="1020169"/>
              </a:tblGrid>
              <a:tr h="340036">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FY2015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10/1/2014- 9/30/2015)</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192">
                <a:tc>
                  <a:txBody>
                    <a:bodyPr/>
                    <a:lstStyle/>
                    <a:p>
                      <a:pPr algn="r" fontAlgn="b"/>
                      <a:r>
                        <a:rPr lang="en-US" sz="1100" b="0" i="0" u="none" strike="noStrike" dirty="0">
                          <a:solidFill>
                            <a:srgbClr val="000000"/>
                          </a:solidFill>
                          <a:effectLst/>
                          <a:latin typeface="Calibri"/>
                        </a:rPr>
                        <a:t>10/8/2014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AOT - Central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3 Trucks (tractor 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488,904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dirty="0">
                          <a:solidFill>
                            <a:srgbClr val="000000"/>
                          </a:solidFill>
                          <a:effectLst/>
                          <a:latin typeface="Calibri"/>
                        </a:rPr>
                        <a:t>10/14/2014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Barre</a:t>
                      </a:r>
                      <a:r>
                        <a:rPr lang="en-US" sz="1100" b="0" i="0" u="none" strike="noStrike" dirty="0">
                          <a:solidFill>
                            <a:srgbClr val="000000"/>
                          </a:solidFill>
                          <a:effectLst/>
                          <a:latin typeface="Calibri"/>
                        </a:rPr>
                        <a:t>/Hyde Park/Bennington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USGS Copper Engravings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10/16/2014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Town of Shaftsbury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Loader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138,266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11/20/2014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3 Sign Boards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44,446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11/25/2014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Court Administrator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X-ray Machine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32,669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1/8/2015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BGS Print Shop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Furniture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17,198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1/8/2015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BGS Print Shop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File Cabinets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1/5/2015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State Surplus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Truck Freightliner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116,776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1/26/2015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Road grader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67,724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2/24/2015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Chelsea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Chipper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18,869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3/19/2015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Trailer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28,498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4/6/2015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Granite Museum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Table stainless steel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4/14/2015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Granite Museum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4 Lateral files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895">
                <a:tc>
                  <a:txBody>
                    <a:bodyPr/>
                    <a:lstStyle/>
                    <a:p>
                      <a:pPr algn="r" fontAlgn="b"/>
                      <a:r>
                        <a:rPr lang="en-US" sz="1100" b="0" i="0" u="none" strike="noStrike">
                          <a:solidFill>
                            <a:srgbClr val="000000"/>
                          </a:solidFill>
                          <a:effectLst/>
                          <a:latin typeface="Calibri"/>
                        </a:rPr>
                        <a:t>4/14/2015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Granite Museum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4 Files and 2 Stands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2,556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514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43</a:t>
            </a:fld>
            <a:endParaRPr lang="en-US"/>
          </a:p>
        </p:txBody>
      </p:sp>
      <p:sp>
        <p:nvSpPr>
          <p:cNvPr id="3"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2045665066"/>
              </p:ext>
            </p:extLst>
          </p:nvPr>
        </p:nvGraphicFramePr>
        <p:xfrm>
          <a:off x="574675" y="1676400"/>
          <a:ext cx="8001000" cy="3662895"/>
        </p:xfrm>
        <a:graphic>
          <a:graphicData uri="http://schemas.openxmlformats.org/drawingml/2006/table">
            <a:tbl>
              <a:tblPr/>
              <a:tblGrid>
                <a:gridCol w="1061639"/>
                <a:gridCol w="2875274"/>
                <a:gridCol w="3043918"/>
                <a:gridCol w="1020169"/>
              </a:tblGrid>
              <a:tr h="340036">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FY2015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10/1/2014- 9/30/2015)</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3856">
                <a:tc>
                  <a:txBody>
                    <a:bodyPr/>
                    <a:lstStyle/>
                    <a:p>
                      <a:pPr algn="ctr" fontAlgn="b"/>
                      <a:r>
                        <a:rPr lang="en-US" sz="1100" b="1" i="0" u="none" strike="noStrike" dirty="0">
                          <a:solidFill>
                            <a:srgbClr val="000000"/>
                          </a:solidFill>
                          <a:latin typeface="+mn-lt"/>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192">
                <a:tc>
                  <a:txBody>
                    <a:bodyPr/>
                    <a:lstStyle/>
                    <a:p>
                      <a:pPr algn="r" fontAlgn="b"/>
                      <a:r>
                        <a:rPr lang="en-US" sz="1100" b="0" i="0" u="none" strike="noStrike" dirty="0">
                          <a:solidFill>
                            <a:srgbClr val="000000"/>
                          </a:solidFill>
                          <a:effectLst/>
                          <a:latin typeface="Calibri"/>
                        </a:rPr>
                        <a:t>5/5/2015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Supreme Court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Safe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5/5/2015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Supreme Court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Stamp Mach, 3 Cameras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5/14/2015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2 Cargo Carrier - tracked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349,332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5/26/2015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Auger Pipe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2,172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6/11/2015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3 </a:t>
                      </a:r>
                      <a:r>
                        <a:rPr lang="en-US" sz="1100" b="0" i="0" u="none" strike="noStrike" dirty="0" smtClean="0">
                          <a:solidFill>
                            <a:srgbClr val="000000"/>
                          </a:solidFill>
                          <a:effectLst/>
                          <a:latin typeface="Calibri"/>
                        </a:rPr>
                        <a:t>Storage</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Tents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7,668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6/11/2015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Tractor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7/16/2015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Corinth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Storage Container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8/27/2015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PS Emergency Mgmt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Sandbags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158,849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8/31/2015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Tractor Wheeled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9/18/2015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Maintenance Platform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12,017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9/24/2015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Alburgh Village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2 Tractors Wheeled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36,007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r" fontAlgn="b"/>
                      <a:r>
                        <a:rPr lang="en-US" sz="1100" b="0" i="0" u="none" strike="noStrike">
                          <a:solidFill>
                            <a:srgbClr val="000000"/>
                          </a:solidFill>
                          <a:effectLst/>
                          <a:latin typeface="Calibri"/>
                        </a:rPr>
                        <a:t>9/24/2015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Alburgh Village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2 Trailer </a:t>
                      </a:r>
                      <a:r>
                        <a:rPr lang="en-US" sz="1100" b="0" i="0" u="none" strike="noStrike" dirty="0" smtClean="0">
                          <a:solidFill>
                            <a:srgbClr val="000000"/>
                          </a:solidFill>
                          <a:effectLst/>
                          <a:latin typeface="Calibri"/>
                        </a:rPr>
                        <a:t>Compressors</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18,908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895">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rgbClr val="000000"/>
                          </a:solidFill>
                          <a:latin typeface="Calibri"/>
                          <a:ea typeface="+mn-ea"/>
                          <a:cs typeface="+mn-cs"/>
                        </a:rPr>
                        <a:t>FFY 2015 –</a:t>
                      </a:r>
                      <a:r>
                        <a:rPr lang="en-US" sz="1200" b="1" i="0" u="none" strike="noStrike" kern="1200" baseline="0" dirty="0" smtClean="0">
                          <a:solidFill>
                            <a:srgbClr val="000000"/>
                          </a:solidFill>
                          <a:latin typeface="Calibri"/>
                          <a:ea typeface="+mn-ea"/>
                          <a:cs typeface="+mn-cs"/>
                        </a:rPr>
                        <a:t> Total Acquisition Value </a:t>
                      </a:r>
                      <a:endParaRPr lang="en-US" sz="1200" b="1" i="0" u="none" strike="noStrike" kern="1200" dirty="0" smtClean="0">
                        <a:solidFill>
                          <a:srgbClr val="000000"/>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100" b="1" i="0" u="none" strike="noStrike" kern="1200" baseline="0" dirty="0" smtClean="0">
                          <a:solidFill>
                            <a:srgbClr val="000000"/>
                          </a:solidFill>
                          <a:latin typeface="Calibri"/>
                          <a:ea typeface="+mn-ea"/>
                          <a:cs typeface="+mn-cs"/>
                        </a:rPr>
                        <a:t>1,660,320.00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7"/>
          <p:cNvSpPr txBox="1">
            <a:spLocks noChangeArrowheads="1"/>
          </p:cNvSpPr>
          <p:nvPr/>
        </p:nvSpPr>
        <p:spPr bwMode="auto">
          <a:xfrm>
            <a:off x="533400" y="6504801"/>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 $82,595.00</a:t>
            </a:r>
          </a:p>
        </p:txBody>
      </p:sp>
    </p:spTree>
    <p:extLst>
      <p:ext uri="{BB962C8B-B14F-4D97-AF65-F5344CB8AC3E}">
        <p14:creationId xmlns:p14="http://schemas.microsoft.com/office/powerpoint/2010/main" val="1637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C9CAF2-6F43-4A3D-993F-8DB72FD20A2A}" type="slidenum">
              <a:rPr lang="en-US" smtClean="0"/>
              <a:pPr>
                <a:defRPr/>
              </a:pPr>
              <a:t>44</a:t>
            </a:fld>
            <a:endParaRPr lang="en-US"/>
          </a:p>
        </p:txBody>
      </p:sp>
      <p:sp>
        <p:nvSpPr>
          <p:cNvPr id="3" name="Rectangle 2"/>
          <p:cNvSpPr txBox="1">
            <a:spLocks noChangeArrowheads="1"/>
          </p:cNvSpPr>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Operations</a:t>
            </a:r>
            <a:br>
              <a:rPr kumimoji="0" lang="en-US" sz="3800" b="0" i="0" u="none" strike="noStrike" kern="0" cap="none" spc="0" normalizeH="0" baseline="0" noProof="0" dirty="0" smtClean="0">
                <a:ln>
                  <a:noFill/>
                </a:ln>
                <a:solidFill>
                  <a:schemeClr val="tx2"/>
                </a:solidFill>
                <a:effectLst/>
                <a:uLnTx/>
                <a:uFillTx/>
                <a:latin typeface="+mj-lt"/>
                <a:ea typeface="+mj-ea"/>
                <a:cs typeface="+mj-cs"/>
              </a:rPr>
            </a:br>
            <a:r>
              <a:rPr kumimoji="0" lang="en-US" sz="3800" b="0" i="0" u="none" strike="noStrike" kern="0" cap="none" spc="0" normalizeH="0" baseline="0" noProof="0" dirty="0" smtClean="0">
                <a:ln>
                  <a:noFill/>
                </a:ln>
                <a:solidFill>
                  <a:schemeClr val="tx2"/>
                </a:solidFill>
                <a:effectLst/>
                <a:uLnTx/>
                <a:uFillTx/>
                <a:latin typeface="+mj-lt"/>
                <a:ea typeface="+mj-ea"/>
                <a:cs typeface="+mj-cs"/>
              </a:rPr>
              <a:t>O2 – Performance Data</a:t>
            </a:r>
          </a:p>
        </p:txBody>
      </p:sp>
      <p:graphicFrame>
        <p:nvGraphicFramePr>
          <p:cNvPr id="5" name="Table 4"/>
          <p:cNvGraphicFramePr>
            <a:graphicFrameLocks noGrp="1"/>
          </p:cNvGraphicFramePr>
          <p:nvPr>
            <p:extLst>
              <p:ext uri="{D42A27DB-BD31-4B8C-83A1-F6EECF244321}">
                <p14:modId xmlns:p14="http://schemas.microsoft.com/office/powerpoint/2010/main" val="69962322"/>
              </p:ext>
            </p:extLst>
          </p:nvPr>
        </p:nvGraphicFramePr>
        <p:xfrm>
          <a:off x="533400" y="1752601"/>
          <a:ext cx="8001000" cy="4372075"/>
        </p:xfrm>
        <a:graphic>
          <a:graphicData uri="http://schemas.openxmlformats.org/drawingml/2006/table">
            <a:tbl>
              <a:tblPr/>
              <a:tblGrid>
                <a:gridCol w="1061639"/>
                <a:gridCol w="2875274"/>
                <a:gridCol w="3043918"/>
                <a:gridCol w="1020169"/>
              </a:tblGrid>
              <a:tr h="327265">
                <a:tc gridSpan="4">
                  <a:txBody>
                    <a:bodyPr/>
                    <a:lstStyle/>
                    <a:p>
                      <a:pPr algn="l" fontAlgn="b"/>
                      <a:r>
                        <a:rPr lang="en-US" sz="1100" b="1" i="0" u="none" strike="noStrike" dirty="0">
                          <a:solidFill>
                            <a:srgbClr val="000000"/>
                          </a:solidFill>
                          <a:latin typeface="+mn-lt"/>
                        </a:rPr>
                        <a:t>Federal Surplus Property Acquisitions</a:t>
                      </a:r>
                    </a:p>
                    <a:p>
                      <a:pPr algn="l" fontAlgn="b"/>
                      <a:r>
                        <a:rPr lang="en-US" sz="1100" b="1" i="0" u="none" strike="noStrike" dirty="0">
                          <a:solidFill>
                            <a:srgbClr val="000000"/>
                          </a:solidFill>
                          <a:latin typeface="+mn-lt"/>
                        </a:rPr>
                        <a:t>Federal </a:t>
                      </a:r>
                      <a:r>
                        <a:rPr lang="en-US" sz="1100" b="1" i="0" u="none" strike="noStrike" dirty="0" smtClean="0">
                          <a:solidFill>
                            <a:srgbClr val="000000"/>
                          </a:solidFill>
                          <a:latin typeface="+mn-lt"/>
                        </a:rPr>
                        <a:t>FY2016 </a:t>
                      </a:r>
                      <a:r>
                        <a:rPr lang="en-US" sz="1100" b="1" i="0" u="none" strike="noStrike" dirty="0">
                          <a:solidFill>
                            <a:srgbClr val="000000"/>
                          </a:solidFill>
                          <a:latin typeface="+mn-lt"/>
                        </a:rPr>
                        <a:t>(</a:t>
                      </a:r>
                      <a:r>
                        <a:rPr lang="en-US" sz="1100" b="1" i="0" u="none" strike="noStrike" dirty="0" smtClean="0">
                          <a:solidFill>
                            <a:srgbClr val="000000"/>
                          </a:solidFill>
                          <a:latin typeface="+mn-lt"/>
                        </a:rPr>
                        <a:t>10/1/2015- </a:t>
                      </a:r>
                      <a:r>
                        <a:rPr lang="en-US" sz="1100" b="1" i="0" u="none" strike="noStrike" dirty="0" smtClean="0">
                          <a:solidFill>
                            <a:srgbClr val="000000"/>
                          </a:solidFill>
                          <a:latin typeface="+mn-lt"/>
                        </a:rPr>
                        <a:t>9/30/2016)</a:t>
                      </a:r>
                      <a:endParaRPr lang="en-US" sz="1100" b="1" i="0" u="none" strike="noStrike" dirty="0">
                        <a:solidFill>
                          <a:srgbClr val="000000"/>
                        </a:solidFill>
                        <a:latin typeface="+mn-lt"/>
                      </a:endParaRP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7265">
                <a:tc>
                  <a:txBody>
                    <a:bodyPr/>
                    <a:lstStyle/>
                    <a:p>
                      <a:pPr algn="ctr" fontAlgn="b"/>
                      <a:r>
                        <a:rPr lang="en-US" sz="1100" b="1" i="0" u="none" strike="noStrike" dirty="0">
                          <a:solidFill>
                            <a:srgbClr val="000000"/>
                          </a:solidFill>
                          <a:latin typeface="+mn-lt"/>
                        </a:rPr>
                        <a:t>Date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Vermont Customer</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Summary Description</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mn-lt"/>
                        </a:rPr>
                        <a:t>Acquisition Value</a:t>
                      </a:r>
                    </a:p>
                  </a:txBody>
                  <a:tcPr marL="6324" marR="6324" marT="63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864">
                <a:tc>
                  <a:txBody>
                    <a:bodyPr/>
                    <a:lstStyle/>
                    <a:p>
                      <a:pPr algn="r" fontAlgn="b"/>
                      <a:r>
                        <a:rPr lang="en-US" sz="1100" b="0" i="0" u="none" strike="noStrike">
                          <a:solidFill>
                            <a:srgbClr val="000000"/>
                          </a:solidFill>
                          <a:effectLst/>
                          <a:latin typeface="Calibri"/>
                        </a:rPr>
                        <a:t>10/15/2015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Burlington Technical School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Aircraft Beechcraft C12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1,967,301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11/16/2015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Electric Truck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13,897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12/11/2015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Highgate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12 Lockers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12/15/2015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AOT Central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Truck Freightliner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116,776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12/22/2015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Office Furniture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1,969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12/30/2015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2 Bobcat/Marker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48,202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1/26/2016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Granite Museum, Barre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Diesel forklift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53,209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2/2/2016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AOT Central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Tanker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27,830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2/16/2016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Dozer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72,325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3/15/2016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Court Administrator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2 Projectors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3/21/2016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AOT Central Garage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Sweeper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70,183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3/24/2016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Planer/shaper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3/30/2016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Court Admin JUD26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Safe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3/30/2016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Court Admin JUD26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5 Test kits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5/3/2016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 Bennington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Compressor vac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5/19/2016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Town of Thetford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Misc Contruction Equip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8,000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545">
                <a:tc>
                  <a:txBody>
                    <a:bodyPr/>
                    <a:lstStyle/>
                    <a:p>
                      <a:pPr algn="r" fontAlgn="b"/>
                      <a:r>
                        <a:rPr lang="en-US" sz="1100" b="0" i="0" u="none" strike="noStrike">
                          <a:solidFill>
                            <a:srgbClr val="000000"/>
                          </a:solidFill>
                          <a:effectLst/>
                          <a:latin typeface="Calibri"/>
                        </a:rPr>
                        <a:t>7/28/2016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Thetford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Case loader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158,890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28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rgbClr val="000000"/>
                          </a:solidFill>
                          <a:latin typeface="Calibri"/>
                          <a:ea typeface="+mn-ea"/>
                          <a:cs typeface="+mn-cs"/>
                        </a:rPr>
                        <a:t>FFY 2016 –</a:t>
                      </a:r>
                      <a:r>
                        <a:rPr lang="en-US" sz="1200" b="1" i="0" u="none" strike="noStrike" kern="1200" baseline="0" dirty="0" smtClean="0">
                          <a:solidFill>
                            <a:srgbClr val="000000"/>
                          </a:solidFill>
                          <a:latin typeface="Calibri"/>
                          <a:ea typeface="+mn-ea"/>
                          <a:cs typeface="+mn-cs"/>
                        </a:rPr>
                        <a:t> Total Acquisition Value </a:t>
                      </a:r>
                      <a:endParaRPr lang="en-US" sz="1200" b="1" i="0" u="none" strike="noStrike" kern="1200" dirty="0" smtClean="0">
                        <a:solidFill>
                          <a:srgbClr val="000000"/>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100" b="1" i="0" u="none" strike="noStrike" kern="1200" baseline="0" dirty="0" smtClean="0">
                          <a:solidFill>
                            <a:srgbClr val="000000"/>
                          </a:solidFill>
                          <a:latin typeface="Calibri"/>
                          <a:ea typeface="+mn-ea"/>
                          <a:cs typeface="+mn-cs"/>
                        </a:rPr>
                        <a:t>2,620,202</a:t>
                      </a:r>
                      <a:endParaRPr lang="en-US" sz="1100" b="1" i="0" u="none" strike="noStrike" kern="1200" baseline="0" dirty="0" smtClean="0">
                        <a:solidFill>
                          <a:srgbClr val="000000"/>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7"/>
          <p:cNvSpPr txBox="1">
            <a:spLocks noChangeArrowheads="1"/>
          </p:cNvSpPr>
          <p:nvPr/>
        </p:nvSpPr>
        <p:spPr bwMode="auto">
          <a:xfrm>
            <a:off x="533400" y="6504801"/>
            <a:ext cx="7467600" cy="276999"/>
          </a:xfrm>
          <a:prstGeom prst="rect">
            <a:avLst/>
          </a:prstGeom>
          <a:noFill/>
          <a:ln w="9525">
            <a:noFill/>
            <a:miter lim="800000"/>
            <a:headEnd/>
            <a:tailEnd/>
          </a:ln>
        </p:spPr>
        <p:txBody>
          <a:bodyPr>
            <a:spAutoFit/>
          </a:bodyPr>
          <a:lstStyle/>
          <a:p>
            <a:pPr eaLnBrk="0" hangingPunct="0"/>
            <a:r>
              <a:rPr lang="en-US" sz="1200" dirty="0" smtClean="0"/>
              <a:t>Cost of transfers to customer </a:t>
            </a:r>
            <a:r>
              <a:rPr lang="en-US" sz="1200" dirty="0" smtClean="0"/>
              <a:t>= $42,415</a:t>
            </a:r>
            <a:endParaRPr lang="en-US" sz="1200" dirty="0" smtClean="0"/>
          </a:p>
        </p:txBody>
      </p:sp>
    </p:spTree>
    <p:extLst>
      <p:ext uri="{BB962C8B-B14F-4D97-AF65-F5344CB8AC3E}">
        <p14:creationId xmlns:p14="http://schemas.microsoft.com/office/powerpoint/2010/main" val="1243145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8"/>
          <p:cNvSpPr>
            <a:spLocks noGrp="1" noChangeArrowheads="1"/>
          </p:cNvSpPr>
          <p:nvPr>
            <p:ph type="sldNum" sz="quarter" idx="12"/>
          </p:nvPr>
        </p:nvSpPr>
        <p:spPr>
          <a:noFill/>
        </p:spPr>
        <p:txBody>
          <a:bodyPr/>
          <a:lstStyle/>
          <a:p>
            <a:fld id="{783C61A8-C903-4378-A2C6-8F02761FDB79}" type="slidenum">
              <a:rPr lang="en-US" smtClean="0"/>
              <a:pPr/>
              <a:t>45</a:t>
            </a:fld>
            <a:endParaRPr lang="en-US" smtClean="0"/>
          </a:p>
        </p:txBody>
      </p:sp>
      <p:sp>
        <p:nvSpPr>
          <p:cNvPr id="6451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E3F4F5E-A561-4A39-BC02-EC06F1EF0BB0}" type="slidenum">
              <a:rPr lang="en-US" sz="1200"/>
              <a:pPr algn="r"/>
              <a:t>45</a:t>
            </a:fld>
            <a:endParaRPr lang="en-US" sz="1200"/>
          </a:p>
        </p:txBody>
      </p:sp>
      <p:sp>
        <p:nvSpPr>
          <p:cNvPr id="64515" name="Rectangle 2"/>
          <p:cNvSpPr>
            <a:spLocks noGrp="1" noChangeArrowheads="1"/>
          </p:cNvSpPr>
          <p:nvPr>
            <p:ph type="title"/>
          </p:nvPr>
        </p:nvSpPr>
        <p:spPr/>
        <p:txBody>
          <a:bodyPr/>
          <a:lstStyle/>
          <a:p>
            <a:r>
              <a:rPr lang="en-US" smtClean="0"/>
              <a:t>Program Summary</a:t>
            </a:r>
          </a:p>
        </p:txBody>
      </p:sp>
      <p:sp>
        <p:nvSpPr>
          <p:cNvPr id="64516" name="Rectangle 3"/>
          <p:cNvSpPr>
            <a:spLocks noGrp="1" noChangeArrowheads="1"/>
          </p:cNvSpPr>
          <p:nvPr>
            <p:ph type="body" idx="1"/>
          </p:nvPr>
        </p:nvSpPr>
        <p:spPr/>
        <p:txBody>
          <a:bodyPr/>
          <a:lstStyle/>
          <a:p>
            <a:r>
              <a:rPr lang="en-US" dirty="0" smtClean="0"/>
              <a:t>Successes for FY2016</a:t>
            </a:r>
          </a:p>
          <a:p>
            <a:pPr lvl="1"/>
            <a:r>
              <a:rPr lang="en-US" dirty="0" smtClean="0"/>
              <a:t>Continued </a:t>
            </a:r>
            <a:r>
              <a:rPr lang="en-US" dirty="0"/>
              <a:t>credit card sales through the  Vermont </a:t>
            </a:r>
            <a:r>
              <a:rPr lang="en-US" dirty="0" err="1"/>
              <a:t>eGov</a:t>
            </a:r>
            <a:r>
              <a:rPr lang="en-US" dirty="0"/>
              <a:t> payment counter</a:t>
            </a:r>
          </a:p>
          <a:p>
            <a:pPr lvl="2">
              <a:buClr>
                <a:srgbClr val="CC0000"/>
              </a:buClr>
            </a:pPr>
            <a:r>
              <a:rPr lang="en-US" dirty="0" smtClean="0">
                <a:solidFill>
                  <a:srgbClr val="000000"/>
                </a:solidFill>
              </a:rPr>
              <a:t>FY2016 Sales = $37,276.13</a:t>
            </a:r>
          </a:p>
          <a:p>
            <a:pPr lvl="2">
              <a:buClr>
                <a:srgbClr val="CC0000"/>
              </a:buClr>
            </a:pPr>
            <a:r>
              <a:rPr lang="en-US" dirty="0" smtClean="0">
                <a:solidFill>
                  <a:srgbClr val="000000"/>
                </a:solidFill>
              </a:rPr>
              <a:t>FY2015 </a:t>
            </a:r>
            <a:r>
              <a:rPr lang="en-US" dirty="0">
                <a:solidFill>
                  <a:srgbClr val="000000"/>
                </a:solidFill>
              </a:rPr>
              <a:t>Sales = $43,505.50</a:t>
            </a:r>
          </a:p>
          <a:p>
            <a:pPr lvl="2"/>
            <a:r>
              <a:rPr lang="en-US" dirty="0"/>
              <a:t>FY2014 Sales = $32,519.00</a:t>
            </a:r>
          </a:p>
          <a:p>
            <a:pPr lvl="1"/>
            <a:r>
              <a:rPr lang="en-US" dirty="0" smtClean="0"/>
              <a:t>Continue </a:t>
            </a:r>
            <a:r>
              <a:rPr lang="en-US" dirty="0"/>
              <a:t>to update processes and procedures</a:t>
            </a:r>
          </a:p>
          <a:p>
            <a:pPr lvl="1"/>
            <a:r>
              <a:rPr lang="en-US" dirty="0"/>
              <a:t>Results Based Accountability (RBA)</a:t>
            </a:r>
          </a:p>
          <a:p>
            <a:pPr lvl="2"/>
            <a:r>
              <a:rPr lang="en-US" dirty="0">
                <a:solidFill>
                  <a:srgbClr val="000000"/>
                </a:solidFill>
              </a:rPr>
              <a:t>Objectives and measurements </a:t>
            </a:r>
            <a:r>
              <a:rPr lang="en-US" dirty="0" smtClean="0">
                <a:solidFill>
                  <a:srgbClr val="000000"/>
                </a:solidFill>
              </a:rPr>
              <a:t>identified</a:t>
            </a:r>
          </a:p>
        </p:txBody>
      </p:sp>
      <p:sp>
        <p:nvSpPr>
          <p:cNvPr id="64517"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8"/>
          <p:cNvSpPr>
            <a:spLocks noGrp="1" noChangeArrowheads="1"/>
          </p:cNvSpPr>
          <p:nvPr>
            <p:ph type="sldNum" sz="quarter" idx="12"/>
          </p:nvPr>
        </p:nvSpPr>
        <p:spPr>
          <a:noFill/>
        </p:spPr>
        <p:txBody>
          <a:bodyPr/>
          <a:lstStyle/>
          <a:p>
            <a:fld id="{783C61A8-C903-4378-A2C6-8F02761FDB79}" type="slidenum">
              <a:rPr lang="en-US" smtClean="0"/>
              <a:pPr/>
              <a:t>46</a:t>
            </a:fld>
            <a:endParaRPr lang="en-US" smtClean="0"/>
          </a:p>
        </p:txBody>
      </p:sp>
      <p:sp>
        <p:nvSpPr>
          <p:cNvPr id="6451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E3F4F5E-A561-4A39-BC02-EC06F1EF0BB0}" type="slidenum">
              <a:rPr lang="en-US" sz="1200"/>
              <a:pPr algn="r"/>
              <a:t>46</a:t>
            </a:fld>
            <a:endParaRPr lang="en-US" sz="1200"/>
          </a:p>
        </p:txBody>
      </p:sp>
      <p:sp>
        <p:nvSpPr>
          <p:cNvPr id="64515" name="Rectangle 2"/>
          <p:cNvSpPr>
            <a:spLocks noGrp="1" noChangeArrowheads="1"/>
          </p:cNvSpPr>
          <p:nvPr>
            <p:ph type="title"/>
          </p:nvPr>
        </p:nvSpPr>
        <p:spPr/>
        <p:txBody>
          <a:bodyPr/>
          <a:lstStyle/>
          <a:p>
            <a:r>
              <a:rPr lang="en-US" dirty="0" smtClean="0"/>
              <a:t>Program Summary</a:t>
            </a:r>
          </a:p>
        </p:txBody>
      </p:sp>
      <p:sp>
        <p:nvSpPr>
          <p:cNvPr id="64516" name="Rectangle 3"/>
          <p:cNvSpPr>
            <a:spLocks noGrp="1" noChangeArrowheads="1"/>
          </p:cNvSpPr>
          <p:nvPr>
            <p:ph type="body" idx="1"/>
          </p:nvPr>
        </p:nvSpPr>
        <p:spPr/>
        <p:txBody>
          <a:bodyPr/>
          <a:lstStyle/>
          <a:p>
            <a:r>
              <a:rPr lang="en-US" dirty="0" smtClean="0"/>
              <a:t>Successes for FY2016</a:t>
            </a:r>
          </a:p>
          <a:p>
            <a:pPr lvl="1"/>
            <a:r>
              <a:rPr lang="en-US" dirty="0"/>
              <a:t>Live auction sales of </a:t>
            </a:r>
            <a:r>
              <a:rPr lang="en-US" dirty="0" smtClean="0"/>
              <a:t>$1,086,415</a:t>
            </a:r>
            <a:endParaRPr lang="en-US" dirty="0"/>
          </a:p>
          <a:p>
            <a:pPr lvl="1"/>
            <a:r>
              <a:rPr lang="en-US" dirty="0"/>
              <a:t>Large office moves (and/or closings)</a:t>
            </a:r>
          </a:p>
          <a:p>
            <a:pPr lvl="2"/>
            <a:r>
              <a:rPr lang="en-US" dirty="0" smtClean="0"/>
              <a:t>St. Albans – 20 Houghton Street </a:t>
            </a:r>
          </a:p>
          <a:p>
            <a:pPr lvl="2"/>
            <a:r>
              <a:rPr lang="en-US" dirty="0" smtClean="0"/>
              <a:t>White River – Gilman Building</a:t>
            </a:r>
          </a:p>
          <a:p>
            <a:pPr lvl="2"/>
            <a:r>
              <a:rPr lang="en-US" dirty="0" smtClean="0"/>
              <a:t>Rockingham – State Police Barracks</a:t>
            </a:r>
          </a:p>
          <a:p>
            <a:pPr lvl="2"/>
            <a:r>
              <a:rPr lang="en-US" dirty="0" smtClean="0"/>
              <a:t>AHS Chittenden County offices back to Waterbury</a:t>
            </a:r>
            <a:endParaRPr lang="en-US" dirty="0"/>
          </a:p>
          <a:p>
            <a:pPr lvl="1"/>
            <a:endParaRPr lang="en-US" dirty="0" smtClean="0"/>
          </a:p>
        </p:txBody>
      </p:sp>
      <p:sp>
        <p:nvSpPr>
          <p:cNvPr id="64517"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3303061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8"/>
          <p:cNvSpPr>
            <a:spLocks noGrp="1" noChangeArrowheads="1"/>
          </p:cNvSpPr>
          <p:nvPr>
            <p:ph type="sldNum" sz="quarter" idx="12"/>
          </p:nvPr>
        </p:nvSpPr>
        <p:spPr>
          <a:noFill/>
        </p:spPr>
        <p:txBody>
          <a:bodyPr/>
          <a:lstStyle/>
          <a:p>
            <a:fld id="{783C61A8-C903-4378-A2C6-8F02761FDB79}" type="slidenum">
              <a:rPr lang="en-US" smtClean="0"/>
              <a:pPr/>
              <a:t>47</a:t>
            </a:fld>
            <a:endParaRPr lang="en-US" smtClean="0"/>
          </a:p>
        </p:txBody>
      </p:sp>
      <p:sp>
        <p:nvSpPr>
          <p:cNvPr id="6451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E3F4F5E-A561-4A39-BC02-EC06F1EF0BB0}" type="slidenum">
              <a:rPr lang="en-US" sz="1200"/>
              <a:pPr algn="r"/>
              <a:t>47</a:t>
            </a:fld>
            <a:endParaRPr lang="en-US" sz="1200"/>
          </a:p>
        </p:txBody>
      </p:sp>
      <p:sp>
        <p:nvSpPr>
          <p:cNvPr id="64515" name="Rectangle 2"/>
          <p:cNvSpPr>
            <a:spLocks noGrp="1" noChangeArrowheads="1"/>
          </p:cNvSpPr>
          <p:nvPr>
            <p:ph type="title"/>
          </p:nvPr>
        </p:nvSpPr>
        <p:spPr/>
        <p:txBody>
          <a:bodyPr/>
          <a:lstStyle/>
          <a:p>
            <a:r>
              <a:rPr lang="en-US" dirty="0" smtClean="0"/>
              <a:t>Program Summary</a:t>
            </a:r>
          </a:p>
        </p:txBody>
      </p:sp>
      <p:sp>
        <p:nvSpPr>
          <p:cNvPr id="64516" name="Rectangle 3"/>
          <p:cNvSpPr>
            <a:spLocks noGrp="1" noChangeArrowheads="1"/>
          </p:cNvSpPr>
          <p:nvPr>
            <p:ph type="body" idx="1"/>
          </p:nvPr>
        </p:nvSpPr>
        <p:spPr/>
        <p:txBody>
          <a:bodyPr/>
          <a:lstStyle/>
          <a:p>
            <a:r>
              <a:rPr lang="en-US" dirty="0" smtClean="0"/>
              <a:t>Successes for FY2016</a:t>
            </a:r>
          </a:p>
          <a:p>
            <a:pPr lvl="1"/>
            <a:r>
              <a:rPr lang="en-US" dirty="0" smtClean="0"/>
              <a:t>E-cycle program</a:t>
            </a:r>
          </a:p>
          <a:p>
            <a:pPr lvl="2"/>
            <a:r>
              <a:rPr lang="en-US" dirty="0" smtClean="0"/>
              <a:t>Weight recycled</a:t>
            </a:r>
          </a:p>
          <a:p>
            <a:pPr lvl="3"/>
            <a:r>
              <a:rPr lang="en-US" dirty="0" smtClean="0"/>
              <a:t>FY2016 = 47,500 lbs.</a:t>
            </a:r>
          </a:p>
          <a:p>
            <a:pPr lvl="3"/>
            <a:r>
              <a:rPr lang="en-US" dirty="0" smtClean="0"/>
              <a:t>FY2015 = 35,000 lbs.</a:t>
            </a:r>
          </a:p>
          <a:p>
            <a:pPr lvl="2"/>
            <a:r>
              <a:rPr lang="en-US" dirty="0" smtClean="0"/>
              <a:t>Total sales from non-covered electronics</a:t>
            </a:r>
          </a:p>
          <a:p>
            <a:pPr lvl="3"/>
            <a:r>
              <a:rPr lang="en-US" dirty="0" smtClean="0"/>
              <a:t>FY2016 = $2,128.40 </a:t>
            </a:r>
          </a:p>
          <a:p>
            <a:pPr lvl="3"/>
            <a:r>
              <a:rPr lang="en-US" dirty="0" smtClean="0"/>
              <a:t>FY2015 = $2,821.56</a:t>
            </a:r>
            <a:endParaRPr lang="en-US" dirty="0"/>
          </a:p>
          <a:p>
            <a:pPr lvl="1"/>
            <a:endParaRPr lang="en-US" dirty="0" smtClean="0"/>
          </a:p>
        </p:txBody>
      </p:sp>
      <p:sp>
        <p:nvSpPr>
          <p:cNvPr id="64517"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987455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8"/>
          <p:cNvSpPr>
            <a:spLocks noGrp="1" noChangeArrowheads="1"/>
          </p:cNvSpPr>
          <p:nvPr>
            <p:ph type="sldNum" sz="quarter" idx="12"/>
          </p:nvPr>
        </p:nvSpPr>
        <p:spPr>
          <a:noFill/>
        </p:spPr>
        <p:txBody>
          <a:bodyPr/>
          <a:lstStyle/>
          <a:p>
            <a:fld id="{783C61A8-C903-4378-A2C6-8F02761FDB79}" type="slidenum">
              <a:rPr lang="en-US" smtClean="0"/>
              <a:pPr/>
              <a:t>48</a:t>
            </a:fld>
            <a:endParaRPr lang="en-US" smtClean="0"/>
          </a:p>
        </p:txBody>
      </p:sp>
      <p:sp>
        <p:nvSpPr>
          <p:cNvPr id="6451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5E3F4F5E-A561-4A39-BC02-EC06F1EF0BB0}" type="slidenum">
              <a:rPr lang="en-US" sz="1200"/>
              <a:pPr algn="r"/>
              <a:t>48</a:t>
            </a:fld>
            <a:endParaRPr lang="en-US" sz="1200"/>
          </a:p>
        </p:txBody>
      </p:sp>
      <p:sp>
        <p:nvSpPr>
          <p:cNvPr id="64515" name="Rectangle 2"/>
          <p:cNvSpPr>
            <a:spLocks noGrp="1" noChangeArrowheads="1"/>
          </p:cNvSpPr>
          <p:nvPr>
            <p:ph type="title"/>
          </p:nvPr>
        </p:nvSpPr>
        <p:spPr/>
        <p:txBody>
          <a:bodyPr/>
          <a:lstStyle/>
          <a:p>
            <a:r>
              <a:rPr lang="en-US" dirty="0" smtClean="0"/>
              <a:t>Program Summary</a:t>
            </a:r>
          </a:p>
        </p:txBody>
      </p:sp>
      <p:sp>
        <p:nvSpPr>
          <p:cNvPr id="64516" name="Rectangle 3"/>
          <p:cNvSpPr>
            <a:spLocks noGrp="1" noChangeArrowheads="1"/>
          </p:cNvSpPr>
          <p:nvPr>
            <p:ph type="body" idx="1"/>
          </p:nvPr>
        </p:nvSpPr>
        <p:spPr/>
        <p:txBody>
          <a:bodyPr/>
          <a:lstStyle/>
          <a:p>
            <a:r>
              <a:rPr lang="en-US" dirty="0" smtClean="0"/>
              <a:t>Successes for FY2016</a:t>
            </a:r>
          </a:p>
          <a:p>
            <a:pPr lvl="1"/>
            <a:r>
              <a:rPr lang="en-US" dirty="0" smtClean="0"/>
              <a:t>Facilitated transfer of Federal Surplus property</a:t>
            </a:r>
          </a:p>
          <a:p>
            <a:pPr lvl="2"/>
            <a:r>
              <a:rPr lang="en-US" dirty="0" smtClean="0"/>
              <a:t>Burlington Technical School – Aircraft</a:t>
            </a:r>
          </a:p>
          <a:p>
            <a:pPr lvl="3"/>
            <a:r>
              <a:rPr lang="en-US" dirty="0" smtClean="0"/>
              <a:t>Beechcraft C12</a:t>
            </a:r>
          </a:p>
          <a:p>
            <a:pPr lvl="2"/>
            <a:r>
              <a:rPr lang="en-US" dirty="0" smtClean="0"/>
              <a:t>AOT – Freightliner and Tanker</a:t>
            </a:r>
          </a:p>
          <a:p>
            <a:pPr lvl="2"/>
            <a:r>
              <a:rPr lang="en-US" dirty="0" smtClean="0"/>
              <a:t>Town of Bennington – 2 Bobcats and Dozer</a:t>
            </a:r>
          </a:p>
          <a:p>
            <a:pPr lvl="2"/>
            <a:r>
              <a:rPr lang="en-US" dirty="0" smtClean="0"/>
              <a:t>Granite Museum – Diesel Forklift</a:t>
            </a:r>
          </a:p>
          <a:p>
            <a:pPr lvl="2"/>
            <a:endParaRPr lang="en-US" dirty="0" smtClean="0"/>
          </a:p>
          <a:p>
            <a:pPr lvl="1"/>
            <a:endParaRPr lang="en-US" dirty="0" smtClean="0"/>
          </a:p>
        </p:txBody>
      </p:sp>
      <p:sp>
        <p:nvSpPr>
          <p:cNvPr id="64517"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1208718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p:spPr>
        <p:txBody>
          <a:bodyPr/>
          <a:lstStyle/>
          <a:p>
            <a:fld id="{861B160D-D7A4-4775-A18A-D7CD062F40D6}" type="slidenum">
              <a:rPr lang="en-US" smtClean="0"/>
              <a:pPr/>
              <a:t>49</a:t>
            </a:fld>
            <a:endParaRPr lang="en-US" smtClean="0"/>
          </a:p>
        </p:txBody>
      </p:sp>
      <p:sp>
        <p:nvSpPr>
          <p:cNvPr id="6553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18215C4-C04B-49C5-A22C-3D2D67A16569}" type="slidenum">
              <a:rPr lang="en-US" sz="1200"/>
              <a:pPr algn="r"/>
              <a:t>49</a:t>
            </a:fld>
            <a:endParaRPr lang="en-US" sz="1200"/>
          </a:p>
        </p:txBody>
      </p:sp>
      <p:sp>
        <p:nvSpPr>
          <p:cNvPr id="65539"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62B04CB-DD16-483C-A688-3A05FFE33AE2}" type="slidenum">
              <a:rPr lang="en-US" sz="1200"/>
              <a:pPr algn="r"/>
              <a:t>49</a:t>
            </a:fld>
            <a:endParaRPr lang="en-US" sz="1200"/>
          </a:p>
        </p:txBody>
      </p:sp>
      <p:sp>
        <p:nvSpPr>
          <p:cNvPr id="6554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4840715-4CDE-4BF6-BA0F-679D0C656846}" type="slidenum">
              <a:rPr lang="en-US" sz="1200"/>
              <a:pPr algn="r"/>
              <a:t>49</a:t>
            </a:fld>
            <a:endParaRPr lang="en-US" sz="1200"/>
          </a:p>
        </p:txBody>
      </p:sp>
      <p:sp>
        <p:nvSpPr>
          <p:cNvPr id="65541"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B19CBDCA-256A-4BE7-B93D-C985EBD37CA6}" type="slidenum">
              <a:rPr lang="en-US" sz="1200"/>
              <a:pPr algn="r"/>
              <a:t>49</a:t>
            </a:fld>
            <a:endParaRPr lang="en-US" sz="1200"/>
          </a:p>
        </p:txBody>
      </p:sp>
      <p:sp>
        <p:nvSpPr>
          <p:cNvPr id="65542" name="Rectangle 2"/>
          <p:cNvSpPr>
            <a:spLocks noGrp="1" noChangeArrowheads="1"/>
          </p:cNvSpPr>
          <p:nvPr>
            <p:ph type="title"/>
          </p:nvPr>
        </p:nvSpPr>
        <p:spPr>
          <a:xfrm>
            <a:off x="533400" y="304800"/>
            <a:ext cx="8001000" cy="1216025"/>
          </a:xfrm>
        </p:spPr>
        <p:txBody>
          <a:bodyPr/>
          <a:lstStyle/>
          <a:p>
            <a:pPr eaLnBrk="1" hangingPunct="1"/>
            <a:r>
              <a:rPr lang="en-US" smtClean="0"/>
              <a:t>Program Summary</a:t>
            </a:r>
          </a:p>
        </p:txBody>
      </p:sp>
      <p:sp>
        <p:nvSpPr>
          <p:cNvPr id="65543" name="Rectangle 3"/>
          <p:cNvSpPr>
            <a:spLocks noGrp="1" noChangeArrowheads="1"/>
          </p:cNvSpPr>
          <p:nvPr>
            <p:ph type="body" idx="1"/>
          </p:nvPr>
        </p:nvSpPr>
        <p:spPr>
          <a:xfrm>
            <a:off x="566738" y="1752600"/>
            <a:ext cx="8001000" cy="4648200"/>
          </a:xfrm>
        </p:spPr>
        <p:txBody>
          <a:bodyPr/>
          <a:lstStyle/>
          <a:p>
            <a:pPr eaLnBrk="1" hangingPunct="1">
              <a:lnSpc>
                <a:spcPct val="90000"/>
              </a:lnSpc>
            </a:pPr>
            <a:r>
              <a:rPr lang="en-US" sz="2800" dirty="0"/>
              <a:t>Challenges</a:t>
            </a:r>
          </a:p>
          <a:p>
            <a:pPr lvl="1" eaLnBrk="1" hangingPunct="1">
              <a:lnSpc>
                <a:spcPct val="90000"/>
              </a:lnSpc>
            </a:pPr>
            <a:r>
              <a:rPr lang="en-US" dirty="0" smtClean="0"/>
              <a:t>Federal overseas shipment unknowns</a:t>
            </a:r>
            <a:endParaRPr lang="en-US" dirty="0"/>
          </a:p>
          <a:p>
            <a:pPr lvl="2" eaLnBrk="1" hangingPunct="1">
              <a:lnSpc>
                <a:spcPct val="90000"/>
              </a:lnSpc>
            </a:pPr>
            <a:r>
              <a:rPr lang="en-US" sz="2400" dirty="0" smtClean="0"/>
              <a:t>Fire truck received with frozen water in tank making truck unusable and shipping fees unrecoverable</a:t>
            </a:r>
            <a:endParaRPr lang="en-US" sz="2400" dirty="0"/>
          </a:p>
          <a:p>
            <a:pPr lvl="1" eaLnBrk="1" hangingPunct="1">
              <a:lnSpc>
                <a:spcPct val="90000"/>
              </a:lnSpc>
            </a:pPr>
            <a:r>
              <a:rPr lang="en-US" dirty="0" smtClean="0"/>
              <a:t>VIT electronics and furniture distribution</a:t>
            </a:r>
            <a:endParaRPr lang="en-US" dirty="0"/>
          </a:p>
          <a:p>
            <a:pPr marL="1143000" lvl="2" indent="-228600" eaLnBrk="1" hangingPunct="1">
              <a:lnSpc>
                <a:spcPct val="90000"/>
              </a:lnSpc>
            </a:pPr>
            <a:r>
              <a:rPr lang="en-US" sz="2400" dirty="0"/>
              <a:t> </a:t>
            </a:r>
            <a:r>
              <a:rPr lang="en-US" sz="2400" dirty="0" smtClean="0"/>
              <a:t>13 sites closed – electronics stored in White River and furniture stored in Berlin</a:t>
            </a:r>
            <a:endParaRPr lang="en-US" sz="2400" dirty="0"/>
          </a:p>
          <a:p>
            <a:pPr marL="1143000" lvl="2" indent="-228600" eaLnBrk="1" hangingPunct="1">
              <a:lnSpc>
                <a:spcPct val="90000"/>
              </a:lnSpc>
            </a:pPr>
            <a:r>
              <a:rPr lang="en-US" sz="2400" dirty="0"/>
              <a:t> </a:t>
            </a:r>
            <a:r>
              <a:rPr lang="en-US" sz="2400" dirty="0" smtClean="0"/>
              <a:t>Judicial request filled</a:t>
            </a:r>
          </a:p>
          <a:p>
            <a:pPr marL="1143000" lvl="2" indent="-228600" eaLnBrk="1" hangingPunct="1">
              <a:lnSpc>
                <a:spcPct val="90000"/>
              </a:lnSpc>
            </a:pPr>
            <a:r>
              <a:rPr lang="en-US" sz="2400" dirty="0"/>
              <a:t> </a:t>
            </a:r>
            <a:r>
              <a:rPr lang="en-US" sz="2400" dirty="0" smtClean="0"/>
              <a:t>Began distribution requests to host sites</a:t>
            </a:r>
            <a:endParaRPr lang="en-US" sz="2400" dirty="0"/>
          </a:p>
          <a:p>
            <a:pPr marL="1143000" lvl="2" indent="-228600" eaLnBrk="1" hangingPunct="1">
              <a:lnSpc>
                <a:spcPct val="90000"/>
              </a:lnSpc>
            </a:pPr>
            <a:endParaRPr lang="en-US" sz="2100" dirty="0">
              <a:solidFill>
                <a:srgbClr val="00B0F0"/>
              </a:solidFill>
            </a:endParaRPr>
          </a:p>
        </p:txBody>
      </p:sp>
      <p:sp>
        <p:nvSpPr>
          <p:cNvPr id="65544"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2346850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sldNum" sz="quarter" idx="12"/>
          </p:nvPr>
        </p:nvSpPr>
        <p:spPr>
          <a:noFill/>
        </p:spPr>
        <p:txBody>
          <a:bodyPr/>
          <a:lstStyle/>
          <a:p>
            <a:fld id="{C568BBBD-A2B8-4968-9BBE-12CC73A726D7}" type="slidenum">
              <a:rPr lang="en-US" smtClean="0"/>
              <a:pPr/>
              <a:t>5</a:t>
            </a:fld>
            <a:endParaRPr lang="en-US" smtClean="0"/>
          </a:p>
        </p:txBody>
      </p:sp>
      <p:sp>
        <p:nvSpPr>
          <p:cNvPr id="28674" name="Rectangle 2"/>
          <p:cNvSpPr>
            <a:spLocks noGrp="1" noChangeArrowheads="1"/>
          </p:cNvSpPr>
          <p:nvPr>
            <p:ph type="title"/>
          </p:nvPr>
        </p:nvSpPr>
        <p:spPr/>
        <p:txBody>
          <a:bodyPr/>
          <a:lstStyle/>
          <a:p>
            <a:r>
              <a:rPr lang="en-US" smtClean="0"/>
              <a:t>Program Overview</a:t>
            </a:r>
          </a:p>
        </p:txBody>
      </p:sp>
      <p:sp>
        <p:nvSpPr>
          <p:cNvPr id="28675" name="Rectangle 3"/>
          <p:cNvSpPr>
            <a:spLocks noGrp="1" noChangeArrowheads="1"/>
          </p:cNvSpPr>
          <p:nvPr>
            <p:ph type="body" idx="1"/>
          </p:nvPr>
        </p:nvSpPr>
        <p:spPr>
          <a:xfrm>
            <a:off x="566738" y="1752600"/>
            <a:ext cx="8001000" cy="4572000"/>
          </a:xfrm>
        </p:spPr>
        <p:txBody>
          <a:bodyPr/>
          <a:lstStyle/>
          <a:p>
            <a:pPr>
              <a:lnSpc>
                <a:spcPct val="80000"/>
              </a:lnSpc>
            </a:pPr>
            <a:r>
              <a:rPr lang="en-US" sz="2000" dirty="0" smtClean="0"/>
              <a:t>2 full-time employees</a:t>
            </a:r>
          </a:p>
          <a:p>
            <a:pPr lvl="1">
              <a:lnSpc>
                <a:spcPct val="80000"/>
              </a:lnSpc>
            </a:pPr>
            <a:r>
              <a:rPr lang="en-US" sz="1800" dirty="0" smtClean="0"/>
              <a:t>Surplus Property Programs Specialist</a:t>
            </a:r>
          </a:p>
          <a:p>
            <a:pPr>
              <a:lnSpc>
                <a:spcPct val="80000"/>
              </a:lnSpc>
            </a:pPr>
            <a:r>
              <a:rPr lang="en-US" sz="2000" dirty="0" smtClean="0"/>
              <a:t>7,700 square foot warehouse</a:t>
            </a:r>
          </a:p>
          <a:p>
            <a:pPr lvl="1">
              <a:lnSpc>
                <a:spcPct val="80000"/>
              </a:lnSpc>
            </a:pPr>
            <a:r>
              <a:rPr lang="en-US" sz="1800" dirty="0" smtClean="0"/>
              <a:t>434 US Route 2, Waterbury</a:t>
            </a:r>
          </a:p>
          <a:p>
            <a:pPr>
              <a:lnSpc>
                <a:spcPct val="80000"/>
              </a:lnSpc>
            </a:pPr>
            <a:r>
              <a:rPr lang="en-US" sz="2000" dirty="0"/>
              <a:t>14’ box truck</a:t>
            </a:r>
          </a:p>
          <a:p>
            <a:pPr lvl="1">
              <a:lnSpc>
                <a:spcPct val="80000"/>
              </a:lnSpc>
            </a:pPr>
            <a:r>
              <a:rPr lang="en-US" sz="1800" dirty="0" smtClean="0"/>
              <a:t>Limited pickup and delivery of surplus property to Chittenden and Washington County areas</a:t>
            </a:r>
          </a:p>
          <a:p>
            <a:pPr lvl="1">
              <a:lnSpc>
                <a:spcPct val="80000"/>
              </a:lnSpc>
            </a:pPr>
            <a:r>
              <a:rPr lang="en-US" sz="1800" dirty="0" smtClean="0"/>
              <a:t>Delivery of recycling to various vendors</a:t>
            </a:r>
          </a:p>
          <a:p>
            <a:pPr lvl="1">
              <a:lnSpc>
                <a:spcPct val="80000"/>
              </a:lnSpc>
            </a:pPr>
            <a:r>
              <a:rPr lang="en-US" sz="1800" dirty="0" smtClean="0"/>
              <a:t>Pickup of Federal property at various locations</a:t>
            </a:r>
          </a:p>
          <a:p>
            <a:pPr>
              <a:lnSpc>
                <a:spcPct val="80000"/>
              </a:lnSpc>
            </a:pPr>
            <a:r>
              <a:rPr lang="en-US" sz="2000" dirty="0" smtClean="0"/>
              <a:t>Coordinate auctions for sale of vehicles and heavy equipment</a:t>
            </a:r>
          </a:p>
          <a:p>
            <a:pPr lvl="1">
              <a:lnSpc>
                <a:spcPct val="80000"/>
              </a:lnSpc>
            </a:pPr>
            <a:r>
              <a:rPr lang="en-US" sz="1800" dirty="0" smtClean="0"/>
              <a:t>Annual physical auction the second Saturday in May at AOT Central Garage in Berlin.  </a:t>
            </a:r>
            <a:r>
              <a:rPr lang="en-US" sz="1800" dirty="0" err="1" smtClean="0"/>
              <a:t>VTrans</a:t>
            </a:r>
            <a:r>
              <a:rPr lang="en-US" sz="1800" dirty="0" smtClean="0"/>
              <a:t> would like to move site due to risk of loss in flood plain</a:t>
            </a:r>
          </a:p>
          <a:p>
            <a:pPr lvl="1">
              <a:lnSpc>
                <a:spcPct val="80000"/>
              </a:lnSpc>
            </a:pPr>
            <a:r>
              <a:rPr lang="en-US" sz="1800" dirty="0" smtClean="0"/>
              <a:t>Periodic on-line auctions at http://www.auctionsinternational.com/index.htm</a:t>
            </a:r>
            <a:endParaRPr lang="en-US" sz="2000" dirty="0" smtClean="0"/>
          </a:p>
        </p:txBody>
      </p:sp>
      <p:sp>
        <p:nvSpPr>
          <p:cNvPr id="28676"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p:spPr>
        <p:txBody>
          <a:bodyPr/>
          <a:lstStyle/>
          <a:p>
            <a:fld id="{861B160D-D7A4-4775-A18A-D7CD062F40D6}" type="slidenum">
              <a:rPr lang="en-US" smtClean="0"/>
              <a:pPr/>
              <a:t>50</a:t>
            </a:fld>
            <a:endParaRPr lang="en-US" smtClean="0"/>
          </a:p>
        </p:txBody>
      </p:sp>
      <p:sp>
        <p:nvSpPr>
          <p:cNvPr id="6553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18215C4-C04B-49C5-A22C-3D2D67A16569}" type="slidenum">
              <a:rPr lang="en-US" sz="1200"/>
              <a:pPr algn="r"/>
              <a:t>50</a:t>
            </a:fld>
            <a:endParaRPr lang="en-US" sz="1200"/>
          </a:p>
        </p:txBody>
      </p:sp>
      <p:sp>
        <p:nvSpPr>
          <p:cNvPr id="65539"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62B04CB-DD16-483C-A688-3A05FFE33AE2}" type="slidenum">
              <a:rPr lang="en-US" sz="1200"/>
              <a:pPr algn="r"/>
              <a:t>50</a:t>
            </a:fld>
            <a:endParaRPr lang="en-US" sz="1200"/>
          </a:p>
        </p:txBody>
      </p:sp>
      <p:sp>
        <p:nvSpPr>
          <p:cNvPr id="6554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4840715-4CDE-4BF6-BA0F-679D0C656846}" type="slidenum">
              <a:rPr lang="en-US" sz="1200"/>
              <a:pPr algn="r"/>
              <a:t>50</a:t>
            </a:fld>
            <a:endParaRPr lang="en-US" sz="1200"/>
          </a:p>
        </p:txBody>
      </p:sp>
      <p:sp>
        <p:nvSpPr>
          <p:cNvPr id="65541"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B19CBDCA-256A-4BE7-B93D-C985EBD37CA6}" type="slidenum">
              <a:rPr lang="en-US" sz="1200"/>
              <a:pPr algn="r"/>
              <a:t>50</a:t>
            </a:fld>
            <a:endParaRPr lang="en-US" sz="1200"/>
          </a:p>
        </p:txBody>
      </p:sp>
      <p:sp>
        <p:nvSpPr>
          <p:cNvPr id="65542" name="Rectangle 2"/>
          <p:cNvSpPr>
            <a:spLocks noGrp="1" noChangeArrowheads="1"/>
          </p:cNvSpPr>
          <p:nvPr>
            <p:ph type="title"/>
          </p:nvPr>
        </p:nvSpPr>
        <p:spPr>
          <a:xfrm>
            <a:off x="533400" y="304800"/>
            <a:ext cx="8001000" cy="1216025"/>
          </a:xfrm>
        </p:spPr>
        <p:txBody>
          <a:bodyPr/>
          <a:lstStyle/>
          <a:p>
            <a:pPr eaLnBrk="1" hangingPunct="1"/>
            <a:r>
              <a:rPr lang="en-US" smtClean="0"/>
              <a:t>Program Summary</a:t>
            </a:r>
          </a:p>
        </p:txBody>
      </p:sp>
      <p:sp>
        <p:nvSpPr>
          <p:cNvPr id="65543" name="Rectangle 3"/>
          <p:cNvSpPr>
            <a:spLocks noGrp="1" noChangeArrowheads="1"/>
          </p:cNvSpPr>
          <p:nvPr>
            <p:ph type="body" idx="1"/>
          </p:nvPr>
        </p:nvSpPr>
        <p:spPr>
          <a:xfrm>
            <a:off x="566738" y="1752600"/>
            <a:ext cx="8001000" cy="4648200"/>
          </a:xfrm>
        </p:spPr>
        <p:txBody>
          <a:bodyPr/>
          <a:lstStyle/>
          <a:p>
            <a:pPr eaLnBrk="1" hangingPunct="1">
              <a:lnSpc>
                <a:spcPct val="90000"/>
              </a:lnSpc>
            </a:pPr>
            <a:r>
              <a:rPr lang="en-US" sz="2800" dirty="0"/>
              <a:t>Challenges</a:t>
            </a:r>
          </a:p>
          <a:p>
            <a:pPr lvl="1" eaLnBrk="1" hangingPunct="1">
              <a:lnSpc>
                <a:spcPct val="90000"/>
              </a:lnSpc>
            </a:pPr>
            <a:r>
              <a:rPr lang="en-US" dirty="0"/>
              <a:t>Technology</a:t>
            </a:r>
          </a:p>
          <a:p>
            <a:pPr lvl="2" eaLnBrk="1" hangingPunct="1">
              <a:lnSpc>
                <a:spcPct val="90000"/>
              </a:lnSpc>
            </a:pPr>
            <a:r>
              <a:rPr lang="en-US" sz="2400" dirty="0"/>
              <a:t>Method to track goods received and on-going inventory</a:t>
            </a:r>
          </a:p>
          <a:p>
            <a:pPr marL="1143000" lvl="2" indent="-228600" eaLnBrk="1" hangingPunct="1">
              <a:lnSpc>
                <a:spcPct val="90000"/>
              </a:lnSpc>
            </a:pPr>
            <a:r>
              <a:rPr lang="en-US" sz="2400" dirty="0"/>
              <a:t> Method for electronically communicating with all state employees</a:t>
            </a:r>
          </a:p>
          <a:p>
            <a:pPr lvl="1" eaLnBrk="1" hangingPunct="1">
              <a:lnSpc>
                <a:spcPct val="90000"/>
              </a:lnSpc>
            </a:pPr>
            <a:r>
              <a:rPr lang="en-US" dirty="0"/>
              <a:t>Space</a:t>
            </a:r>
          </a:p>
          <a:p>
            <a:pPr marL="1143000" lvl="2" indent="-228600" eaLnBrk="1" hangingPunct="1">
              <a:lnSpc>
                <a:spcPct val="90000"/>
              </a:lnSpc>
            </a:pPr>
            <a:r>
              <a:rPr lang="en-US" sz="2400" dirty="0"/>
              <a:t> Cost of warehouse space</a:t>
            </a:r>
          </a:p>
          <a:p>
            <a:pPr marL="1143000" lvl="2" indent="-228600" eaLnBrk="1" hangingPunct="1">
              <a:lnSpc>
                <a:spcPct val="90000"/>
              </a:lnSpc>
            </a:pPr>
            <a:r>
              <a:rPr lang="en-US" sz="2400" dirty="0"/>
              <a:t> Efficient use of limited space</a:t>
            </a:r>
          </a:p>
          <a:p>
            <a:pPr marL="1143000" lvl="2" indent="-228600" eaLnBrk="1" hangingPunct="1">
              <a:lnSpc>
                <a:spcPct val="90000"/>
              </a:lnSpc>
            </a:pPr>
            <a:endParaRPr lang="en-US" sz="2100" dirty="0">
              <a:solidFill>
                <a:srgbClr val="00B0F0"/>
              </a:solidFill>
            </a:endParaRPr>
          </a:p>
        </p:txBody>
      </p:sp>
      <p:sp>
        <p:nvSpPr>
          <p:cNvPr id="65544"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p:spPr>
        <p:txBody>
          <a:bodyPr/>
          <a:lstStyle/>
          <a:p>
            <a:fld id="{861B160D-D7A4-4775-A18A-D7CD062F40D6}" type="slidenum">
              <a:rPr lang="en-US" smtClean="0"/>
              <a:pPr/>
              <a:t>51</a:t>
            </a:fld>
            <a:endParaRPr lang="en-US" smtClean="0"/>
          </a:p>
        </p:txBody>
      </p:sp>
      <p:sp>
        <p:nvSpPr>
          <p:cNvPr id="6553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18215C4-C04B-49C5-A22C-3D2D67A16569}" type="slidenum">
              <a:rPr lang="en-US" sz="1200"/>
              <a:pPr algn="r"/>
              <a:t>51</a:t>
            </a:fld>
            <a:endParaRPr lang="en-US" sz="1200"/>
          </a:p>
        </p:txBody>
      </p:sp>
      <p:sp>
        <p:nvSpPr>
          <p:cNvPr id="65539"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62B04CB-DD16-483C-A688-3A05FFE33AE2}" type="slidenum">
              <a:rPr lang="en-US" sz="1200"/>
              <a:pPr algn="r"/>
              <a:t>51</a:t>
            </a:fld>
            <a:endParaRPr lang="en-US" sz="1200"/>
          </a:p>
        </p:txBody>
      </p:sp>
      <p:sp>
        <p:nvSpPr>
          <p:cNvPr id="6554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4840715-4CDE-4BF6-BA0F-679D0C656846}" type="slidenum">
              <a:rPr lang="en-US" sz="1200"/>
              <a:pPr algn="r"/>
              <a:t>51</a:t>
            </a:fld>
            <a:endParaRPr lang="en-US" sz="1200"/>
          </a:p>
        </p:txBody>
      </p:sp>
      <p:sp>
        <p:nvSpPr>
          <p:cNvPr id="65541"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B19CBDCA-256A-4BE7-B93D-C985EBD37CA6}" type="slidenum">
              <a:rPr lang="en-US" sz="1200"/>
              <a:pPr algn="r"/>
              <a:t>51</a:t>
            </a:fld>
            <a:endParaRPr lang="en-US" sz="1200"/>
          </a:p>
        </p:txBody>
      </p:sp>
      <p:sp>
        <p:nvSpPr>
          <p:cNvPr id="65542" name="Rectangle 2"/>
          <p:cNvSpPr>
            <a:spLocks noGrp="1" noChangeArrowheads="1"/>
          </p:cNvSpPr>
          <p:nvPr>
            <p:ph type="title"/>
          </p:nvPr>
        </p:nvSpPr>
        <p:spPr>
          <a:xfrm>
            <a:off x="533400" y="304800"/>
            <a:ext cx="8001000" cy="1216025"/>
          </a:xfrm>
        </p:spPr>
        <p:txBody>
          <a:bodyPr/>
          <a:lstStyle/>
          <a:p>
            <a:pPr eaLnBrk="1" hangingPunct="1"/>
            <a:r>
              <a:rPr lang="en-US" dirty="0" smtClean="0"/>
              <a:t>Program Summary</a:t>
            </a:r>
          </a:p>
        </p:txBody>
      </p:sp>
      <p:sp>
        <p:nvSpPr>
          <p:cNvPr id="65543" name="Rectangle 3"/>
          <p:cNvSpPr>
            <a:spLocks noGrp="1" noChangeArrowheads="1"/>
          </p:cNvSpPr>
          <p:nvPr>
            <p:ph type="body" idx="1"/>
          </p:nvPr>
        </p:nvSpPr>
        <p:spPr>
          <a:xfrm>
            <a:off x="566738" y="1752600"/>
            <a:ext cx="8001000" cy="4648200"/>
          </a:xfrm>
        </p:spPr>
        <p:txBody>
          <a:bodyPr/>
          <a:lstStyle/>
          <a:p>
            <a:pPr eaLnBrk="1" hangingPunct="1"/>
            <a:r>
              <a:rPr lang="en-US" sz="2800" dirty="0"/>
              <a:t>Challenges</a:t>
            </a:r>
          </a:p>
          <a:p>
            <a:pPr lvl="1" eaLnBrk="1" hangingPunct="1"/>
            <a:r>
              <a:rPr lang="en-US" dirty="0"/>
              <a:t>Continue to right-size operations</a:t>
            </a:r>
          </a:p>
          <a:p>
            <a:pPr lvl="2" eaLnBrk="1" hangingPunct="1"/>
            <a:r>
              <a:rPr lang="en-US" sz="2400" dirty="0"/>
              <a:t>Services</a:t>
            </a:r>
          </a:p>
          <a:p>
            <a:pPr marL="1600200" lvl="3" indent="-228600" eaLnBrk="1" hangingPunct="1"/>
            <a:r>
              <a:rPr lang="en-US" sz="2400" dirty="0"/>
              <a:t> Donate or sell-in-place to avoid transportation and warehousing costs</a:t>
            </a:r>
          </a:p>
          <a:p>
            <a:pPr lvl="2" eaLnBrk="1" hangingPunct="1"/>
            <a:r>
              <a:rPr lang="en-US" sz="2400" dirty="0"/>
              <a:t>Staffing</a:t>
            </a:r>
          </a:p>
          <a:p>
            <a:pPr marL="1600200" lvl="3" indent="-228600" eaLnBrk="1" hangingPunct="1"/>
            <a:r>
              <a:rPr lang="en-US" sz="2400" dirty="0" smtClean="0"/>
              <a:t> Utilizing </a:t>
            </a:r>
            <a:r>
              <a:rPr lang="en-US" sz="2400" dirty="0"/>
              <a:t>Vermont Offender Work Program to fill one-day resource needs</a:t>
            </a:r>
          </a:p>
          <a:p>
            <a:pPr marL="1600200" lvl="3" indent="-228600" eaLnBrk="1" hangingPunct="1"/>
            <a:r>
              <a:rPr lang="en-US" sz="2400" dirty="0" smtClean="0"/>
              <a:t> Summer </a:t>
            </a:r>
            <a:r>
              <a:rPr lang="en-US" sz="2400" dirty="0"/>
              <a:t>Temporary to cover for vacations and computer </a:t>
            </a:r>
            <a:r>
              <a:rPr lang="en-US" sz="2400" dirty="0" smtClean="0"/>
              <a:t>setup</a:t>
            </a:r>
            <a:endParaRPr lang="en-US" sz="2400" dirty="0"/>
          </a:p>
        </p:txBody>
      </p:sp>
      <p:sp>
        <p:nvSpPr>
          <p:cNvPr id="65544"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1384483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8"/>
          <p:cNvSpPr>
            <a:spLocks noGrp="1" noChangeArrowheads="1"/>
          </p:cNvSpPr>
          <p:nvPr>
            <p:ph type="sldNum" sz="quarter" idx="12"/>
          </p:nvPr>
        </p:nvSpPr>
        <p:spPr>
          <a:noFill/>
        </p:spPr>
        <p:txBody>
          <a:bodyPr/>
          <a:lstStyle/>
          <a:p>
            <a:fld id="{64196F7E-CEDC-4DD9-B33A-4C8A36AF44C5}" type="slidenum">
              <a:rPr lang="en-US" smtClean="0"/>
              <a:pPr/>
              <a:t>52</a:t>
            </a:fld>
            <a:endParaRPr lang="en-US" smtClean="0"/>
          </a:p>
        </p:txBody>
      </p:sp>
      <p:sp>
        <p:nvSpPr>
          <p:cNvPr id="6656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79DEEE16-B649-4DFE-872C-60D0E6797A05}" type="slidenum">
              <a:rPr lang="en-US" sz="1200"/>
              <a:pPr algn="r"/>
              <a:t>52</a:t>
            </a:fld>
            <a:endParaRPr lang="en-US" sz="1200"/>
          </a:p>
        </p:txBody>
      </p:sp>
      <p:sp>
        <p:nvSpPr>
          <p:cNvPr id="66563"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2EA70BA2-D43F-4D59-8911-6DB70990FFF4}" type="slidenum">
              <a:rPr lang="en-US" sz="1200"/>
              <a:pPr algn="r"/>
              <a:t>52</a:t>
            </a:fld>
            <a:endParaRPr lang="en-US" sz="1200"/>
          </a:p>
        </p:txBody>
      </p:sp>
      <p:sp>
        <p:nvSpPr>
          <p:cNvPr id="6656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E2373CE-FA50-488E-AC8F-28456A901934}" type="slidenum">
              <a:rPr lang="en-US" sz="1200"/>
              <a:pPr algn="r"/>
              <a:t>52</a:t>
            </a:fld>
            <a:endParaRPr lang="en-US" sz="1200"/>
          </a:p>
        </p:txBody>
      </p:sp>
      <p:sp>
        <p:nvSpPr>
          <p:cNvPr id="66565"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0E94263-51D4-4432-B26E-8386BE277A12}" type="slidenum">
              <a:rPr lang="en-US" sz="1200"/>
              <a:pPr algn="r"/>
              <a:t>52</a:t>
            </a:fld>
            <a:endParaRPr lang="en-US" sz="1200"/>
          </a:p>
        </p:txBody>
      </p:sp>
      <p:sp>
        <p:nvSpPr>
          <p:cNvPr id="66566" name="Rectangle 2"/>
          <p:cNvSpPr>
            <a:spLocks noGrp="1" noChangeArrowheads="1"/>
          </p:cNvSpPr>
          <p:nvPr>
            <p:ph type="title"/>
          </p:nvPr>
        </p:nvSpPr>
        <p:spPr/>
        <p:txBody>
          <a:bodyPr/>
          <a:lstStyle/>
          <a:p>
            <a:pPr eaLnBrk="1" hangingPunct="1"/>
            <a:r>
              <a:rPr lang="en-US" dirty="0" smtClean="0"/>
              <a:t>Program Summary</a:t>
            </a:r>
          </a:p>
        </p:txBody>
      </p:sp>
      <p:sp>
        <p:nvSpPr>
          <p:cNvPr id="66567" name="Rectangle 3"/>
          <p:cNvSpPr>
            <a:spLocks noGrp="1" noChangeArrowheads="1"/>
          </p:cNvSpPr>
          <p:nvPr>
            <p:ph type="body" idx="1"/>
          </p:nvPr>
        </p:nvSpPr>
        <p:spPr>
          <a:xfrm>
            <a:off x="566738" y="1752600"/>
            <a:ext cx="8001000" cy="4495800"/>
          </a:xfrm>
        </p:spPr>
        <p:txBody>
          <a:bodyPr/>
          <a:lstStyle/>
          <a:p>
            <a:pPr eaLnBrk="1" hangingPunct="1">
              <a:lnSpc>
                <a:spcPct val="90000"/>
              </a:lnSpc>
            </a:pPr>
            <a:r>
              <a:rPr lang="en-US" sz="2800" dirty="0" smtClean="0"/>
              <a:t>Challenges</a:t>
            </a:r>
          </a:p>
          <a:p>
            <a:pPr lvl="1" eaLnBrk="1" hangingPunct="1">
              <a:lnSpc>
                <a:spcPct val="90000"/>
              </a:lnSpc>
            </a:pPr>
            <a:r>
              <a:rPr lang="en-US" dirty="0"/>
              <a:t>Marketing services</a:t>
            </a:r>
          </a:p>
          <a:p>
            <a:pPr marL="1143000" lvl="2" indent="-228600" eaLnBrk="1" hangingPunct="1">
              <a:lnSpc>
                <a:spcPct val="90000"/>
              </a:lnSpc>
            </a:pPr>
            <a:r>
              <a:rPr lang="en-US" sz="2400" dirty="0"/>
              <a:t> Communicating hidden costs of property acquisition</a:t>
            </a:r>
          </a:p>
          <a:p>
            <a:pPr marL="1143000" lvl="2" indent="-228600" eaLnBrk="1" hangingPunct="1">
              <a:lnSpc>
                <a:spcPct val="90000"/>
              </a:lnSpc>
            </a:pPr>
            <a:r>
              <a:rPr lang="en-US" sz="2400" dirty="0"/>
              <a:t>Transportation costs of pick-up and delivery</a:t>
            </a:r>
          </a:p>
          <a:p>
            <a:pPr marL="1143000" lvl="2" indent="-228600" eaLnBrk="1" hangingPunct="1">
              <a:lnSpc>
                <a:spcPct val="90000"/>
              </a:lnSpc>
            </a:pPr>
            <a:r>
              <a:rPr lang="en-US" sz="2400" dirty="0"/>
              <a:t> Limited program accessibility outside of the Central Vermont Region</a:t>
            </a:r>
          </a:p>
          <a:p>
            <a:pPr marL="1143000" lvl="2" indent="-228600" eaLnBrk="1" hangingPunct="1">
              <a:lnSpc>
                <a:spcPct val="90000"/>
              </a:lnSpc>
            </a:pPr>
            <a:r>
              <a:rPr lang="en-US" sz="2400" dirty="0"/>
              <a:t> Outreach/Education to state and local government entities</a:t>
            </a:r>
          </a:p>
          <a:p>
            <a:pPr lvl="1" eaLnBrk="1" hangingPunct="1">
              <a:lnSpc>
                <a:spcPct val="90000"/>
              </a:lnSpc>
            </a:pPr>
            <a:r>
              <a:rPr lang="en-US" dirty="0"/>
              <a:t>Staffing</a:t>
            </a:r>
          </a:p>
          <a:p>
            <a:pPr marL="1143000" lvl="2" indent="-228600" eaLnBrk="1" hangingPunct="1">
              <a:lnSpc>
                <a:spcPct val="90000"/>
              </a:lnSpc>
            </a:pPr>
            <a:r>
              <a:rPr lang="en-US" sz="2400" dirty="0"/>
              <a:t> Limited staff size</a:t>
            </a:r>
          </a:p>
          <a:p>
            <a:pPr marL="1143000" lvl="2" indent="-228600" eaLnBrk="1" hangingPunct="1">
              <a:lnSpc>
                <a:spcPct val="90000"/>
              </a:lnSpc>
              <a:buNone/>
            </a:pPr>
            <a:endParaRPr lang="en-US" sz="2400" dirty="0" smtClean="0"/>
          </a:p>
        </p:txBody>
      </p:sp>
      <p:sp>
        <p:nvSpPr>
          <p:cNvPr id="66568"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sldNum" sz="quarter" idx="12"/>
          </p:nvPr>
        </p:nvSpPr>
        <p:spPr>
          <a:noFill/>
        </p:spPr>
        <p:txBody>
          <a:bodyPr/>
          <a:lstStyle/>
          <a:p>
            <a:fld id="{C6648BA3-C190-4164-B031-704D7BAB14C0}" type="slidenum">
              <a:rPr lang="en-US" smtClean="0"/>
              <a:pPr/>
              <a:t>53</a:t>
            </a:fld>
            <a:endParaRPr lang="en-US" smtClean="0"/>
          </a:p>
        </p:txBody>
      </p:sp>
      <p:sp>
        <p:nvSpPr>
          <p:cNvPr id="6758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EDA0C86-1FBF-4E33-A9E9-BF78AF01A786}" type="slidenum">
              <a:rPr lang="en-US" sz="1200"/>
              <a:pPr algn="r"/>
              <a:t>53</a:t>
            </a:fld>
            <a:endParaRPr lang="en-US" sz="1200"/>
          </a:p>
        </p:txBody>
      </p:sp>
      <p:sp>
        <p:nvSpPr>
          <p:cNvPr id="6758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5520293-FCE7-44D1-953F-B2D01F9D5100}" type="slidenum">
              <a:rPr lang="en-US" sz="1200"/>
              <a:pPr algn="r"/>
              <a:t>53</a:t>
            </a:fld>
            <a:endParaRPr lang="en-US" sz="1200"/>
          </a:p>
        </p:txBody>
      </p:sp>
      <p:sp>
        <p:nvSpPr>
          <p:cNvPr id="6758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1EFECFB-8F3F-4B7F-B2EA-25F07A90BE52}" type="slidenum">
              <a:rPr lang="en-US" sz="1200"/>
              <a:pPr algn="r"/>
              <a:t>53</a:t>
            </a:fld>
            <a:endParaRPr lang="en-US" sz="1200"/>
          </a:p>
        </p:txBody>
      </p:sp>
      <p:sp>
        <p:nvSpPr>
          <p:cNvPr id="67589"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74D35F88-EAED-4F5A-98E5-3A88D2894636}" type="slidenum">
              <a:rPr lang="en-US" sz="1200"/>
              <a:pPr algn="r"/>
              <a:t>53</a:t>
            </a:fld>
            <a:endParaRPr lang="en-US" sz="1200"/>
          </a:p>
        </p:txBody>
      </p:sp>
      <p:sp>
        <p:nvSpPr>
          <p:cNvPr id="67590" name="Rectangle 2"/>
          <p:cNvSpPr>
            <a:spLocks noGrp="1" noChangeArrowheads="1"/>
          </p:cNvSpPr>
          <p:nvPr>
            <p:ph type="title"/>
          </p:nvPr>
        </p:nvSpPr>
        <p:spPr/>
        <p:txBody>
          <a:bodyPr/>
          <a:lstStyle/>
          <a:p>
            <a:pPr eaLnBrk="1" hangingPunct="1"/>
            <a:r>
              <a:rPr lang="en-US" dirty="0" smtClean="0"/>
              <a:t>Program Summary</a:t>
            </a:r>
          </a:p>
        </p:txBody>
      </p:sp>
      <p:sp>
        <p:nvSpPr>
          <p:cNvPr id="67591" name="Rectangle 3"/>
          <p:cNvSpPr>
            <a:spLocks noGrp="1" noChangeArrowheads="1"/>
          </p:cNvSpPr>
          <p:nvPr>
            <p:ph type="body" idx="1"/>
          </p:nvPr>
        </p:nvSpPr>
        <p:spPr>
          <a:xfrm>
            <a:off x="566738" y="1752600"/>
            <a:ext cx="8001000" cy="4724400"/>
          </a:xfrm>
        </p:spPr>
        <p:txBody>
          <a:bodyPr/>
          <a:lstStyle/>
          <a:p>
            <a:pPr eaLnBrk="1" hangingPunct="1">
              <a:lnSpc>
                <a:spcPct val="90000"/>
              </a:lnSpc>
            </a:pPr>
            <a:r>
              <a:rPr lang="en-US" sz="2400" dirty="0" smtClean="0"/>
              <a:t>Opportunities</a:t>
            </a:r>
          </a:p>
          <a:p>
            <a:pPr lvl="1" eaLnBrk="1" hangingPunct="1">
              <a:lnSpc>
                <a:spcPct val="90000"/>
              </a:lnSpc>
            </a:pPr>
            <a:r>
              <a:rPr lang="en-US" sz="2400" dirty="0" smtClean="0"/>
              <a:t>Continue to expand customer base</a:t>
            </a:r>
          </a:p>
          <a:p>
            <a:pPr marL="1143000" lvl="2" indent="-228600" eaLnBrk="1" hangingPunct="1">
              <a:lnSpc>
                <a:spcPct val="90000"/>
              </a:lnSpc>
            </a:pPr>
            <a:r>
              <a:rPr lang="en-US" sz="2000" dirty="0" smtClean="0"/>
              <a:t> </a:t>
            </a:r>
            <a:r>
              <a:rPr lang="en-US" sz="2000" dirty="0" err="1" smtClean="0"/>
              <a:t>Listserve</a:t>
            </a:r>
            <a:r>
              <a:rPr lang="en-US" sz="2000" dirty="0" smtClean="0"/>
              <a:t> - Craig’s List - On-line auction services – Website </a:t>
            </a:r>
          </a:p>
          <a:p>
            <a:pPr marL="1143000" lvl="2" indent="-228600" eaLnBrk="1" hangingPunct="1">
              <a:lnSpc>
                <a:spcPct val="90000"/>
              </a:lnSpc>
            </a:pPr>
            <a:r>
              <a:rPr lang="en-US" sz="2000" dirty="0" smtClean="0"/>
              <a:t> Collaborate with other organizations</a:t>
            </a:r>
          </a:p>
          <a:p>
            <a:pPr marL="1143000" lvl="2" indent="-228600" eaLnBrk="1" hangingPunct="1"/>
            <a:r>
              <a:rPr lang="en-US" sz="2000" dirty="0" smtClean="0"/>
              <a:t> Annual Vermont Municipal Highway Association (</a:t>
            </a:r>
            <a:r>
              <a:rPr lang="en-US" sz="2000" dirty="0" err="1" smtClean="0"/>
              <a:t>VMHA</a:t>
            </a:r>
            <a:r>
              <a:rPr lang="en-US" sz="2000" dirty="0" smtClean="0"/>
              <a:t>) Field Day and Equipment Expo - May</a:t>
            </a:r>
          </a:p>
          <a:p>
            <a:pPr marL="1143000" lvl="2" indent="-228600" eaLnBrk="1" hangingPunct="1"/>
            <a:r>
              <a:rPr lang="en-US" sz="2000" dirty="0" smtClean="0"/>
              <a:t>  Annual Town Fair (Conference of the Vermont League of Cities and Towns) – October</a:t>
            </a:r>
          </a:p>
          <a:p>
            <a:pPr marL="1143000" lvl="2" indent="-228600" eaLnBrk="1" hangingPunct="1"/>
            <a:r>
              <a:rPr lang="en-US" sz="2000" dirty="0"/>
              <a:t> </a:t>
            </a:r>
            <a:r>
              <a:rPr lang="en-US" sz="2000" dirty="0" smtClean="0"/>
              <a:t>Front Porch Forum</a:t>
            </a:r>
          </a:p>
          <a:p>
            <a:pPr marL="1531938" lvl="3" indent="-228600" eaLnBrk="1" hangingPunct="1"/>
            <a:r>
              <a:rPr lang="en-US" sz="1700" dirty="0" smtClean="0"/>
              <a:t>Waterbury, </a:t>
            </a:r>
            <a:r>
              <a:rPr lang="en-US" sz="1700" dirty="0" err="1" smtClean="0"/>
              <a:t>Barre</a:t>
            </a:r>
            <a:r>
              <a:rPr lang="en-US" sz="1700" dirty="0" smtClean="0"/>
              <a:t>/</a:t>
            </a:r>
            <a:r>
              <a:rPr lang="en-US" sz="1700" dirty="0" err="1" smtClean="0"/>
              <a:t>Barretown</a:t>
            </a:r>
            <a:r>
              <a:rPr lang="en-US" sz="1700" dirty="0" smtClean="0"/>
              <a:t>/Berlin</a:t>
            </a:r>
          </a:p>
          <a:p>
            <a:pPr lvl="1" eaLnBrk="1" hangingPunct="1">
              <a:lnSpc>
                <a:spcPct val="90000"/>
              </a:lnSpc>
            </a:pPr>
            <a:r>
              <a:rPr lang="en-US" sz="2400" dirty="0" smtClean="0"/>
              <a:t>Continue to explore best practices</a:t>
            </a:r>
          </a:p>
          <a:p>
            <a:pPr marL="1143000" lvl="2" indent="-228600" eaLnBrk="1" hangingPunct="1">
              <a:lnSpc>
                <a:spcPct val="90000"/>
              </a:lnSpc>
            </a:pPr>
            <a:r>
              <a:rPr lang="en-US" sz="2000" dirty="0" smtClean="0"/>
              <a:t> Alternative screening, disposal, and marketing methods</a:t>
            </a:r>
          </a:p>
          <a:p>
            <a:pPr marL="914400" lvl="2" indent="0" eaLnBrk="1" hangingPunct="1">
              <a:lnSpc>
                <a:spcPct val="90000"/>
              </a:lnSpc>
              <a:buNone/>
            </a:pPr>
            <a:endParaRPr lang="en-US" sz="2000" dirty="0" smtClean="0"/>
          </a:p>
          <a:p>
            <a:pPr marL="746125" lvl="1" indent="-228600" eaLnBrk="1" hangingPunct="1">
              <a:lnSpc>
                <a:spcPct val="90000"/>
              </a:lnSpc>
              <a:buNone/>
            </a:pPr>
            <a:endParaRPr lang="en-US" sz="2700" dirty="0" smtClean="0"/>
          </a:p>
        </p:txBody>
      </p:sp>
      <p:sp>
        <p:nvSpPr>
          <p:cNvPr id="67592" name="Text Box 6"/>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sldNum" sz="quarter" idx="12"/>
          </p:nvPr>
        </p:nvSpPr>
        <p:spPr>
          <a:noFill/>
        </p:spPr>
        <p:txBody>
          <a:bodyPr/>
          <a:lstStyle/>
          <a:p>
            <a:fld id="{C6648BA3-C190-4164-B031-704D7BAB14C0}" type="slidenum">
              <a:rPr lang="en-US" smtClean="0"/>
              <a:pPr/>
              <a:t>54</a:t>
            </a:fld>
            <a:endParaRPr lang="en-US" smtClean="0"/>
          </a:p>
        </p:txBody>
      </p:sp>
      <p:sp>
        <p:nvSpPr>
          <p:cNvPr id="6758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EDA0C86-1FBF-4E33-A9E9-BF78AF01A786}" type="slidenum">
              <a:rPr lang="en-US" sz="1200"/>
              <a:pPr algn="r"/>
              <a:t>54</a:t>
            </a:fld>
            <a:endParaRPr lang="en-US" sz="1200"/>
          </a:p>
        </p:txBody>
      </p:sp>
      <p:sp>
        <p:nvSpPr>
          <p:cNvPr id="6758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5520293-FCE7-44D1-953F-B2D01F9D5100}" type="slidenum">
              <a:rPr lang="en-US" sz="1200"/>
              <a:pPr algn="r"/>
              <a:t>54</a:t>
            </a:fld>
            <a:endParaRPr lang="en-US" sz="1200"/>
          </a:p>
        </p:txBody>
      </p:sp>
      <p:sp>
        <p:nvSpPr>
          <p:cNvPr id="6758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1EFECFB-8F3F-4B7F-B2EA-25F07A90BE52}" type="slidenum">
              <a:rPr lang="en-US" sz="1200"/>
              <a:pPr algn="r"/>
              <a:t>54</a:t>
            </a:fld>
            <a:endParaRPr lang="en-US" sz="1200"/>
          </a:p>
        </p:txBody>
      </p:sp>
      <p:sp>
        <p:nvSpPr>
          <p:cNvPr id="67589"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74D35F88-EAED-4F5A-98E5-3A88D2894636}" type="slidenum">
              <a:rPr lang="en-US" sz="1200"/>
              <a:pPr algn="r"/>
              <a:t>54</a:t>
            </a:fld>
            <a:endParaRPr lang="en-US" sz="1200"/>
          </a:p>
        </p:txBody>
      </p:sp>
      <p:sp>
        <p:nvSpPr>
          <p:cNvPr id="67590" name="Rectangle 2"/>
          <p:cNvSpPr>
            <a:spLocks noGrp="1" noChangeArrowheads="1"/>
          </p:cNvSpPr>
          <p:nvPr>
            <p:ph type="title"/>
          </p:nvPr>
        </p:nvSpPr>
        <p:spPr/>
        <p:txBody>
          <a:bodyPr/>
          <a:lstStyle/>
          <a:p>
            <a:pPr eaLnBrk="1" hangingPunct="1"/>
            <a:r>
              <a:rPr lang="en-US" smtClean="0"/>
              <a:t>Program Summary</a:t>
            </a:r>
          </a:p>
        </p:txBody>
      </p:sp>
      <p:sp>
        <p:nvSpPr>
          <p:cNvPr id="67591" name="Rectangle 3"/>
          <p:cNvSpPr>
            <a:spLocks noGrp="1" noChangeArrowheads="1"/>
          </p:cNvSpPr>
          <p:nvPr>
            <p:ph type="body" idx="1"/>
          </p:nvPr>
        </p:nvSpPr>
        <p:spPr>
          <a:xfrm>
            <a:off x="566738" y="1752600"/>
            <a:ext cx="8001000" cy="4724400"/>
          </a:xfrm>
        </p:spPr>
        <p:txBody>
          <a:bodyPr/>
          <a:lstStyle/>
          <a:p>
            <a:pPr eaLnBrk="1" hangingPunct="1">
              <a:lnSpc>
                <a:spcPct val="90000"/>
              </a:lnSpc>
            </a:pPr>
            <a:r>
              <a:rPr lang="en-US" sz="2400" dirty="0" smtClean="0"/>
              <a:t>Opportunities</a:t>
            </a:r>
          </a:p>
          <a:p>
            <a:pPr lvl="1" eaLnBrk="1" hangingPunct="1">
              <a:lnSpc>
                <a:spcPct val="90000"/>
              </a:lnSpc>
            </a:pPr>
            <a:r>
              <a:rPr lang="en-US" sz="2400" dirty="0" smtClean="0"/>
              <a:t>Develop web accessible inventory of property available</a:t>
            </a:r>
          </a:p>
          <a:p>
            <a:pPr lvl="1" eaLnBrk="1" hangingPunct="1">
              <a:lnSpc>
                <a:spcPct val="90000"/>
              </a:lnSpc>
            </a:pPr>
            <a:r>
              <a:rPr lang="en-US" sz="2400" dirty="0" smtClean="0"/>
              <a:t>Develop a statewide Surplus Property Focus Group with representation from each agency</a:t>
            </a:r>
          </a:p>
          <a:p>
            <a:pPr lvl="1" eaLnBrk="1" hangingPunct="1">
              <a:lnSpc>
                <a:spcPct val="90000"/>
              </a:lnSpc>
            </a:pPr>
            <a:r>
              <a:rPr lang="en-US" sz="2400" dirty="0" smtClean="0"/>
              <a:t>Develop a training program for statewide  screeners</a:t>
            </a:r>
          </a:p>
          <a:p>
            <a:pPr lvl="1"/>
            <a:r>
              <a:rPr lang="en-US" sz="2400" dirty="0" smtClean="0"/>
              <a:t>Develop a Northeast surplus property consortium to identify and share best practices </a:t>
            </a:r>
          </a:p>
          <a:p>
            <a:pPr lvl="1"/>
            <a:r>
              <a:rPr lang="en-US" sz="2400" dirty="0" smtClean="0"/>
              <a:t>Develop database for tracking Federal program sales and refunds</a:t>
            </a:r>
          </a:p>
          <a:p>
            <a:pPr lvl="1"/>
            <a:endParaRPr lang="en-US" dirty="0" smtClean="0"/>
          </a:p>
        </p:txBody>
      </p:sp>
      <p:sp>
        <p:nvSpPr>
          <p:cNvPr id="67592" name="Text Box 6"/>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sldNum" sz="quarter" idx="12"/>
          </p:nvPr>
        </p:nvSpPr>
        <p:spPr>
          <a:noFill/>
        </p:spPr>
        <p:txBody>
          <a:bodyPr/>
          <a:lstStyle/>
          <a:p>
            <a:fld id="{C6648BA3-C190-4164-B031-704D7BAB14C0}" type="slidenum">
              <a:rPr lang="en-US" smtClean="0"/>
              <a:pPr/>
              <a:t>55</a:t>
            </a:fld>
            <a:endParaRPr lang="en-US" smtClean="0"/>
          </a:p>
        </p:txBody>
      </p:sp>
      <p:sp>
        <p:nvSpPr>
          <p:cNvPr id="6758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EDA0C86-1FBF-4E33-A9E9-BF78AF01A786}" type="slidenum">
              <a:rPr lang="en-US" sz="1200"/>
              <a:pPr algn="r"/>
              <a:t>55</a:t>
            </a:fld>
            <a:endParaRPr lang="en-US" sz="1200"/>
          </a:p>
        </p:txBody>
      </p:sp>
      <p:sp>
        <p:nvSpPr>
          <p:cNvPr id="67587"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5520293-FCE7-44D1-953F-B2D01F9D5100}" type="slidenum">
              <a:rPr lang="en-US" sz="1200"/>
              <a:pPr algn="r"/>
              <a:t>55</a:t>
            </a:fld>
            <a:endParaRPr lang="en-US" sz="1200"/>
          </a:p>
        </p:txBody>
      </p:sp>
      <p:sp>
        <p:nvSpPr>
          <p:cNvPr id="6758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C1EFECFB-8F3F-4B7F-B2EA-25F07A90BE52}" type="slidenum">
              <a:rPr lang="en-US" sz="1200"/>
              <a:pPr algn="r"/>
              <a:t>55</a:t>
            </a:fld>
            <a:endParaRPr lang="en-US" sz="1200"/>
          </a:p>
        </p:txBody>
      </p:sp>
      <p:sp>
        <p:nvSpPr>
          <p:cNvPr id="67589"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74D35F88-EAED-4F5A-98E5-3A88D2894636}" type="slidenum">
              <a:rPr lang="en-US" sz="1200"/>
              <a:pPr algn="r"/>
              <a:t>55</a:t>
            </a:fld>
            <a:endParaRPr lang="en-US" sz="1200"/>
          </a:p>
        </p:txBody>
      </p:sp>
      <p:sp>
        <p:nvSpPr>
          <p:cNvPr id="67590" name="Rectangle 2"/>
          <p:cNvSpPr>
            <a:spLocks noGrp="1" noChangeArrowheads="1"/>
          </p:cNvSpPr>
          <p:nvPr>
            <p:ph type="title"/>
          </p:nvPr>
        </p:nvSpPr>
        <p:spPr/>
        <p:txBody>
          <a:bodyPr/>
          <a:lstStyle/>
          <a:p>
            <a:pPr eaLnBrk="1" hangingPunct="1"/>
            <a:r>
              <a:rPr lang="en-US" smtClean="0"/>
              <a:t>Program Summary</a:t>
            </a:r>
          </a:p>
        </p:txBody>
      </p:sp>
      <p:sp>
        <p:nvSpPr>
          <p:cNvPr id="67591" name="Rectangle 3"/>
          <p:cNvSpPr>
            <a:spLocks noGrp="1" noChangeArrowheads="1"/>
          </p:cNvSpPr>
          <p:nvPr>
            <p:ph type="body" idx="1"/>
          </p:nvPr>
        </p:nvSpPr>
        <p:spPr>
          <a:xfrm>
            <a:off x="566738" y="1752600"/>
            <a:ext cx="8001000" cy="4724400"/>
          </a:xfrm>
        </p:spPr>
        <p:txBody>
          <a:bodyPr/>
          <a:lstStyle/>
          <a:p>
            <a:pPr eaLnBrk="1" hangingPunct="1">
              <a:lnSpc>
                <a:spcPct val="90000"/>
              </a:lnSpc>
            </a:pPr>
            <a:r>
              <a:rPr lang="en-US" sz="2800" dirty="0" smtClean="0"/>
              <a:t>Opportunities</a:t>
            </a:r>
          </a:p>
          <a:p>
            <a:pPr marL="746125" lvl="1" indent="-228600" eaLnBrk="1" hangingPunct="1">
              <a:lnSpc>
                <a:spcPct val="90000"/>
              </a:lnSpc>
            </a:pPr>
            <a:r>
              <a:rPr lang="en-US" sz="2700" dirty="0" smtClean="0"/>
              <a:t> Explore possibility of cooperative agreements</a:t>
            </a:r>
          </a:p>
          <a:p>
            <a:pPr marL="1143000" lvl="2" indent="-228600" eaLnBrk="1" hangingPunct="1">
              <a:lnSpc>
                <a:spcPct val="90000"/>
              </a:lnSpc>
            </a:pPr>
            <a:r>
              <a:rPr lang="en-US" sz="2400" dirty="0" smtClean="0"/>
              <a:t> New York and New Hampshire</a:t>
            </a:r>
          </a:p>
          <a:p>
            <a:pPr marL="746125" lvl="1" indent="-228600" eaLnBrk="1" hangingPunct="1">
              <a:lnSpc>
                <a:spcPct val="90000"/>
              </a:lnSpc>
            </a:pPr>
            <a:r>
              <a:rPr lang="en-US" sz="2700" dirty="0"/>
              <a:t> </a:t>
            </a:r>
            <a:r>
              <a:rPr lang="en-US" sz="2700" dirty="0" smtClean="0"/>
              <a:t>Outreach/Advertising</a:t>
            </a:r>
          </a:p>
          <a:p>
            <a:pPr marL="1143000" lvl="2" indent="-228600" eaLnBrk="1" hangingPunct="1">
              <a:lnSpc>
                <a:spcPct val="90000"/>
              </a:lnSpc>
            </a:pPr>
            <a:r>
              <a:rPr lang="en-US" sz="2400" dirty="0"/>
              <a:t> </a:t>
            </a:r>
            <a:r>
              <a:rPr lang="en-US" sz="2400" dirty="0" err="1" smtClean="0"/>
              <a:t>Listserve</a:t>
            </a:r>
            <a:r>
              <a:rPr lang="en-US" sz="2400" dirty="0" smtClean="0"/>
              <a:t> notices, Website postings, World coupon offerings</a:t>
            </a:r>
          </a:p>
          <a:p>
            <a:pPr marL="746125" lvl="1" indent="-228600" eaLnBrk="1" hangingPunct="1">
              <a:lnSpc>
                <a:spcPct val="90000"/>
              </a:lnSpc>
            </a:pPr>
            <a:r>
              <a:rPr lang="en-US" sz="2700" dirty="0"/>
              <a:t> </a:t>
            </a:r>
            <a:r>
              <a:rPr lang="en-US" sz="2700" dirty="0" smtClean="0"/>
              <a:t>Consider activating </a:t>
            </a:r>
            <a:r>
              <a:rPr lang="en-US" sz="2700" dirty="0" err="1" smtClean="0"/>
              <a:t>FaceBook</a:t>
            </a:r>
            <a:r>
              <a:rPr lang="en-US" sz="2700" dirty="0" smtClean="0"/>
              <a:t> page</a:t>
            </a:r>
          </a:p>
          <a:p>
            <a:pPr lvl="1">
              <a:buNone/>
            </a:pPr>
            <a:endParaRPr lang="en-US" dirty="0" smtClean="0"/>
          </a:p>
        </p:txBody>
      </p:sp>
      <p:sp>
        <p:nvSpPr>
          <p:cNvPr id="67592" name="Text Box 6"/>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56</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56</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56</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56</a:t>
            </a:fld>
            <a:endParaRPr lang="en-US" sz="1200"/>
          </a:p>
        </p:txBody>
      </p:sp>
      <p:sp>
        <p:nvSpPr>
          <p:cNvPr id="69637" name="Rectangle 2"/>
          <p:cNvSpPr>
            <a:spLocks noGrp="1" noChangeArrowheads="1"/>
          </p:cNvSpPr>
          <p:nvPr>
            <p:ph type="title"/>
          </p:nvPr>
        </p:nvSpPr>
        <p:spPr/>
        <p:txBody>
          <a:bodyPr/>
          <a:lstStyle/>
          <a:p>
            <a:r>
              <a:rPr lang="en-US" smtClean="0"/>
              <a:t>Customer feedback</a:t>
            </a:r>
          </a:p>
        </p:txBody>
      </p:sp>
      <p:sp>
        <p:nvSpPr>
          <p:cNvPr id="69638" name="Rectangle 3"/>
          <p:cNvSpPr>
            <a:spLocks noGrp="1" noChangeArrowheads="1"/>
          </p:cNvSpPr>
          <p:nvPr>
            <p:ph type="body" idx="1"/>
          </p:nvPr>
        </p:nvSpPr>
        <p:spPr/>
        <p:txBody>
          <a:bodyPr/>
          <a:lstStyle/>
          <a:p>
            <a:pPr marL="0" indent="0">
              <a:buNone/>
            </a:pPr>
            <a:r>
              <a:rPr lang="en-US" sz="1600" dirty="0" smtClean="0"/>
              <a:t>“I </a:t>
            </a:r>
            <a:r>
              <a:rPr lang="en-US" sz="1600" dirty="0"/>
              <a:t>wanted to take a moment to thank you. Our experience with the construction and relocation of our offices has been as smooth as could reasonably be expected given its unanticipated nature. </a:t>
            </a:r>
          </a:p>
          <a:p>
            <a:pPr marL="0" indent="0">
              <a:buNone/>
            </a:pPr>
            <a:r>
              <a:rPr lang="en-US" sz="1600" dirty="0"/>
              <a:t> </a:t>
            </a:r>
          </a:p>
          <a:p>
            <a:pPr marL="0" indent="0">
              <a:buNone/>
            </a:pPr>
            <a:r>
              <a:rPr lang="en-US" sz="1600" dirty="0"/>
              <a:t>As you can imagine, it’s been a rough seven months since Lara Sobel was killed, and many people have worked together to allow DCF workers to feel safer and to allow the important work that we do to continue uninterrupted. Your decisions relative to office furniture have been greatly appreciated</a:t>
            </a:r>
            <a:r>
              <a:rPr lang="en-US" sz="1600" dirty="0" smtClean="0"/>
              <a:t>.”</a:t>
            </a:r>
            <a:endParaRPr lang="en-US" sz="1600" dirty="0"/>
          </a:p>
          <a:p>
            <a:pPr marL="438150" lvl="1" indent="0">
              <a:buNone/>
            </a:pPr>
            <a:r>
              <a:rPr lang="en-US" sz="1200" b="1" dirty="0" smtClean="0"/>
              <a:t>Scott </a:t>
            </a:r>
            <a:r>
              <a:rPr lang="en-US" sz="1200" b="1" dirty="0"/>
              <a:t>R. Williams</a:t>
            </a:r>
          </a:p>
          <a:p>
            <a:pPr marL="438150" lvl="1" indent="0">
              <a:buNone/>
            </a:pPr>
            <a:r>
              <a:rPr lang="en-US" sz="1200" b="1" dirty="0"/>
              <a:t>State’s Attorney</a:t>
            </a:r>
          </a:p>
          <a:p>
            <a:pPr marL="438150" lvl="1" indent="0">
              <a:buNone/>
            </a:pPr>
            <a:r>
              <a:rPr lang="en-US" sz="1200" b="1" dirty="0"/>
              <a:t>Washington County, Vermont</a:t>
            </a:r>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3965164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p:txBody>
          <a:bodyPr/>
          <a:lstStyle/>
          <a:p>
            <a:r>
              <a:rPr lang="en-US" dirty="0" smtClean="0"/>
              <a:t>Customer feedback</a:t>
            </a:r>
          </a:p>
        </p:txBody>
      </p:sp>
      <p:sp>
        <p:nvSpPr>
          <p:cNvPr id="69638" name="Rectangle 3"/>
          <p:cNvSpPr>
            <a:spLocks noGrp="1" noChangeArrowheads="1"/>
          </p:cNvSpPr>
          <p:nvPr>
            <p:ph idx="1"/>
          </p:nvPr>
        </p:nvSpPr>
        <p:spPr>
          <a:xfrm>
            <a:off x="566737" y="1752600"/>
            <a:ext cx="8008937" cy="4648200"/>
          </a:xfrm>
        </p:spPr>
        <p:txBody>
          <a:bodyPr/>
          <a:lstStyle/>
          <a:p>
            <a:pPr marL="0" indent="0">
              <a:buNone/>
            </a:pPr>
            <a:r>
              <a:rPr lang="en-US" sz="1600" b="1" dirty="0"/>
              <a:t>Police: 007 actor </a:t>
            </a:r>
            <a:r>
              <a:rPr lang="en-US" sz="1600" b="1" dirty="0" err="1"/>
              <a:t>Brosnan</a:t>
            </a:r>
            <a:r>
              <a:rPr lang="en-US" sz="1600" b="1" dirty="0"/>
              <a:t> stopped at Vt. airport with knife</a:t>
            </a:r>
            <a:endParaRPr lang="en-US" sz="1600" dirty="0"/>
          </a:p>
          <a:p>
            <a:pPr marL="471487" lvl="1" indent="0">
              <a:buNone/>
            </a:pPr>
            <a:r>
              <a:rPr lang="en-US" sz="1200" b="1" i="1" dirty="0"/>
              <a:t>Posted: Wednesday, August 5, 2015 9:45 AM </a:t>
            </a:r>
            <a:r>
              <a:rPr lang="en-US" sz="1200" b="1" i="1" dirty="0" err="1"/>
              <a:t>EDTUpdated</a:t>
            </a:r>
            <a:r>
              <a:rPr lang="en-US" sz="1200" b="1" i="1" dirty="0"/>
              <a:t>: Wednesday, August 5, 2015 12:19 PM EDT</a:t>
            </a:r>
            <a:r>
              <a:rPr lang="en-US" sz="1200" b="1" dirty="0"/>
              <a:t> </a:t>
            </a:r>
          </a:p>
          <a:p>
            <a:pPr marL="0" indent="0">
              <a:buNone/>
            </a:pPr>
            <a:r>
              <a:rPr lang="en-US" sz="1600" dirty="0"/>
              <a:t>BURLINGTON, Vt. (AP) - Police say former James Bond actor Pierce </a:t>
            </a:r>
            <a:r>
              <a:rPr lang="en-US" sz="1600" dirty="0" err="1"/>
              <a:t>Brosnan</a:t>
            </a:r>
            <a:r>
              <a:rPr lang="en-US" sz="1600" dirty="0"/>
              <a:t> has been stopped at a Vermont airport security checkpoint because of a knife he was carrying.</a:t>
            </a:r>
          </a:p>
          <a:p>
            <a:pPr marL="0" indent="0">
              <a:buNone/>
            </a:pPr>
            <a:r>
              <a:rPr lang="en-US" sz="1600" dirty="0"/>
              <a:t>Burlington Police Department Lt. Shawn Burke says airport authorities told him about </a:t>
            </a:r>
            <a:r>
              <a:rPr lang="en-US" sz="1600" dirty="0" err="1"/>
              <a:t>Brosnan's</a:t>
            </a:r>
            <a:r>
              <a:rPr lang="en-US" sz="1600" dirty="0"/>
              <a:t> encounter with Transportation Security Administration agents. He says </a:t>
            </a:r>
            <a:r>
              <a:rPr lang="en-US" sz="1600" dirty="0" err="1"/>
              <a:t>Brosnan</a:t>
            </a:r>
            <a:r>
              <a:rPr lang="en-US" sz="1600" dirty="0"/>
              <a:t> "was encountered by TSA at one of their checkpoints" and was allowed to proceed after the issue was resolved.</a:t>
            </a:r>
          </a:p>
          <a:p>
            <a:pPr marL="0" indent="0">
              <a:buNone/>
            </a:pPr>
            <a:r>
              <a:rPr lang="en-US" sz="1600" dirty="0"/>
              <a:t>He said Tuesday that police wouldn't be called to Burlington International Airport for such an incident and they don't have a report on it. A TSA agent said he hadn't heard about it.</a:t>
            </a:r>
          </a:p>
          <a:p>
            <a:pPr marL="1223963" lvl="3" indent="0">
              <a:buNone/>
            </a:pPr>
            <a:r>
              <a:rPr lang="en-US" sz="1600" dirty="0">
                <a:ea typeface="+mn-ea"/>
                <a:cs typeface="+mn-cs"/>
              </a:rPr>
              <a:t>The Irish-American actor played secret agent 007 in movies including "</a:t>
            </a:r>
            <a:r>
              <a:rPr lang="en-US" sz="1600" dirty="0" err="1">
                <a:ea typeface="+mn-ea"/>
                <a:cs typeface="+mn-cs"/>
              </a:rPr>
              <a:t>GoldenEye</a:t>
            </a:r>
            <a:r>
              <a:rPr lang="en-US" sz="1600" dirty="0">
                <a:ea typeface="+mn-ea"/>
                <a:cs typeface="+mn-cs"/>
              </a:rPr>
              <a:t>" and "Die Another Day." He also starred in "The Thomas Crown Affair" and "Mrs. Doubtfire." His publicist hasn't returned messages seeking comment.</a:t>
            </a:r>
          </a:p>
          <a:p>
            <a:pPr marL="0" indent="0">
              <a:buNone/>
            </a:pPr>
            <a:r>
              <a:rPr lang="en-US" sz="1600" dirty="0"/>
              <a:t/>
            </a:r>
            <a:br>
              <a:rPr lang="en-US" sz="1600" dirty="0"/>
            </a:br>
            <a:r>
              <a:rPr lang="en-US" sz="1600" dirty="0" smtClean="0"/>
              <a:t>	</a:t>
            </a:r>
            <a:r>
              <a:rPr lang="en-US" sz="1600" dirty="0"/>
              <a:t/>
            </a:r>
            <a:br>
              <a:rPr lang="en-US" sz="1600" dirty="0"/>
            </a:br>
            <a:r>
              <a:rPr lang="en-US" sz="1600" dirty="0" smtClean="0"/>
              <a:t>	</a:t>
            </a:r>
            <a:r>
              <a:rPr lang="en-US" sz="1600" dirty="0"/>
              <a:t/>
            </a:r>
            <a:br>
              <a:rPr lang="en-US" sz="1600" dirty="0"/>
            </a:br>
            <a:endParaRPr lang="en-US" sz="1600" dirty="0"/>
          </a:p>
        </p:txBody>
      </p:sp>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57</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57</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57</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57</a:t>
            </a:fld>
            <a:endParaRPr lang="en-US" sz="1200"/>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2" y="5119255"/>
            <a:ext cx="11239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942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p:txBody>
          <a:bodyPr/>
          <a:lstStyle/>
          <a:p>
            <a:r>
              <a:rPr lang="en-US" smtClean="0"/>
              <a:t>Customer feedback</a:t>
            </a:r>
          </a:p>
        </p:txBody>
      </p:sp>
      <p:sp>
        <p:nvSpPr>
          <p:cNvPr id="69638" name="Rectangle 3"/>
          <p:cNvSpPr>
            <a:spLocks noGrp="1" noChangeArrowheads="1"/>
          </p:cNvSpPr>
          <p:nvPr>
            <p:ph idx="1"/>
          </p:nvPr>
        </p:nvSpPr>
        <p:spPr/>
        <p:txBody>
          <a:bodyPr/>
          <a:lstStyle/>
          <a:p>
            <a:pPr marL="0" indent="0">
              <a:buNone/>
            </a:pPr>
            <a:r>
              <a:rPr lang="en-US" sz="1600" b="1" dirty="0" smtClean="0"/>
              <a:t>State </a:t>
            </a:r>
            <a:r>
              <a:rPr lang="en-US" sz="1600" b="1" dirty="0"/>
              <a:t>Of Vermont Announces Auction Date of Surplus State Vehicles</a:t>
            </a:r>
          </a:p>
          <a:p>
            <a:pPr marL="438150" lvl="1" indent="0">
              <a:buNone/>
            </a:pPr>
            <a:r>
              <a:rPr lang="en-US" sz="1200" b="1" dirty="0"/>
              <a:t>Apr. 20, 2016, 1:09 pm by Press </a:t>
            </a:r>
            <a:r>
              <a:rPr lang="en-US" sz="1200" b="1" dirty="0" smtClean="0"/>
              <a:t>Release</a:t>
            </a:r>
            <a:endParaRPr lang="en-US" sz="1200" b="1" dirty="0"/>
          </a:p>
          <a:p>
            <a:pPr marL="0" indent="0">
              <a:buNone/>
            </a:pPr>
            <a:r>
              <a:rPr lang="en-US" sz="1600" dirty="0" smtClean="0"/>
              <a:t>The </a:t>
            </a:r>
            <a:r>
              <a:rPr lang="en-US" sz="1600" dirty="0"/>
              <a:t>Department of Buildings and General Services will be auctioning a large assortment of State vehicles and equipment to the general public beginning at 10:00 AM on Saturday, May 7, 2016. The May 7 physical auction of State vehicles is expected to be very well attended.</a:t>
            </a:r>
          </a:p>
          <a:p>
            <a:pPr marL="0" indent="0">
              <a:buNone/>
            </a:pPr>
            <a:endParaRPr lang="en-US" sz="1600" dirty="0"/>
          </a:p>
          <a:p>
            <a:pPr marL="0" indent="0">
              <a:buNone/>
            </a:pPr>
            <a:r>
              <a:rPr lang="en-US" sz="1600" dirty="0"/>
              <a:t>“This is an ABSOLUTE auction with no reserves. All vehicles will be sold to the highest bidder rain or shine,” said Terry Lamos the State’s Surplus Property Coordinator. “This auction is on many calendars across New England and Quebec. It has become a destination event for many who come year after year in hopes of obtaining a good deal on a vehicle or piece of equipment,” said Lamos. State officials are hopeful that a portion of the equipment and vehicles being offered finds their way back into service in Vermont communities.</a:t>
            </a:r>
          </a:p>
          <a:p>
            <a:pPr marL="0" indent="0">
              <a:buNone/>
            </a:pPr>
            <a:endParaRPr lang="en-US" sz="1600" dirty="0"/>
          </a:p>
        </p:txBody>
      </p:sp>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58</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58</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58</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58</a:t>
            </a:fld>
            <a:endParaRPr lang="en-US" sz="1200"/>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1241334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59</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59</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59</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59</a:t>
            </a:fld>
            <a:endParaRPr lang="en-US" sz="1200"/>
          </a:p>
        </p:txBody>
      </p:sp>
      <p:sp>
        <p:nvSpPr>
          <p:cNvPr id="69637" name="Rectangle 2"/>
          <p:cNvSpPr>
            <a:spLocks noGrp="1" noChangeArrowheads="1"/>
          </p:cNvSpPr>
          <p:nvPr>
            <p:ph type="title"/>
          </p:nvPr>
        </p:nvSpPr>
        <p:spPr/>
        <p:txBody>
          <a:bodyPr/>
          <a:lstStyle/>
          <a:p>
            <a:r>
              <a:rPr lang="en-US" smtClean="0"/>
              <a:t>Customer feedback</a:t>
            </a:r>
          </a:p>
        </p:txBody>
      </p:sp>
      <p:sp>
        <p:nvSpPr>
          <p:cNvPr id="69638" name="Rectangle 3"/>
          <p:cNvSpPr>
            <a:spLocks noGrp="1" noChangeArrowheads="1"/>
          </p:cNvSpPr>
          <p:nvPr>
            <p:ph type="body" idx="1"/>
          </p:nvPr>
        </p:nvSpPr>
        <p:spPr/>
        <p:txBody>
          <a:bodyPr/>
          <a:lstStyle/>
          <a:p>
            <a:pPr marL="0" indent="0">
              <a:buNone/>
            </a:pPr>
            <a:r>
              <a:rPr lang="en-US" sz="1600" dirty="0"/>
              <a:t>The auction will be held at the Agency of Transportation Central Garage located at 1756 US Route 302, in Berlin, Vermont (05602), across from the Wayside Restaurant.</a:t>
            </a:r>
          </a:p>
          <a:p>
            <a:pPr marL="0" indent="0">
              <a:buNone/>
            </a:pPr>
            <a:endParaRPr lang="en-US" sz="1600" dirty="0"/>
          </a:p>
          <a:p>
            <a:pPr marL="0" indent="0">
              <a:buNone/>
            </a:pPr>
            <a:r>
              <a:rPr lang="en-US" sz="1600" dirty="0"/>
              <a:t>A major collection of state vehicles and equipment including, dump trucks, plow trucks, pick‐up trucks, police cruisers, fleet passenger vehicles, cargo vans, box trucks, boats, four wheelers, snow mobiles, kayaks, riding mowers, tools, tires, generators, miscellaneous parts and more will be auctioned off to the highest bidder.</a:t>
            </a:r>
          </a:p>
          <a:p>
            <a:pPr marL="0" indent="0">
              <a:buNone/>
            </a:pPr>
            <a:endParaRPr lang="en-US" sz="1600" dirty="0"/>
          </a:p>
          <a:p>
            <a:pPr marL="0" indent="0">
              <a:buNone/>
            </a:pPr>
            <a:r>
              <a:rPr lang="en-US" sz="1600" dirty="0"/>
              <a:t>Auction registration and vehicle previews will be held on Friday, May 6, from 11AM to 3PM, and again on Auction Day, May 7 from 8AM until finished.</a:t>
            </a:r>
          </a:p>
          <a:p>
            <a:pPr marL="0" indent="0">
              <a:buNone/>
            </a:pPr>
            <a:endParaRPr lang="en-US" sz="1600" dirty="0"/>
          </a:p>
          <a:p>
            <a:pPr marL="0" indent="0">
              <a:buNone/>
            </a:pPr>
            <a:endParaRPr lang="en-US" sz="1600" i="1" dirty="0"/>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9812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8"/>
          <p:cNvSpPr>
            <a:spLocks noGrp="1" noChangeArrowheads="1"/>
          </p:cNvSpPr>
          <p:nvPr>
            <p:ph type="sldNum" sz="quarter" idx="12"/>
          </p:nvPr>
        </p:nvSpPr>
        <p:spPr>
          <a:noFill/>
        </p:spPr>
        <p:txBody>
          <a:bodyPr/>
          <a:lstStyle/>
          <a:p>
            <a:fld id="{E2BA0930-5B28-41D6-8025-A81DDFF9ECA3}" type="slidenum">
              <a:rPr lang="en-US" smtClean="0"/>
              <a:pPr/>
              <a:t>6</a:t>
            </a:fld>
            <a:endParaRPr lang="en-US" smtClean="0"/>
          </a:p>
        </p:txBody>
      </p:sp>
      <p:sp>
        <p:nvSpPr>
          <p:cNvPr id="29698"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33EDB700-8681-48B8-8494-C5378342A42A}" type="slidenum">
              <a:rPr lang="en-US" sz="1200"/>
              <a:pPr algn="r"/>
              <a:t>6</a:t>
            </a:fld>
            <a:endParaRPr lang="en-US" sz="1200"/>
          </a:p>
        </p:txBody>
      </p:sp>
      <p:sp>
        <p:nvSpPr>
          <p:cNvPr id="29699"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08AE1122-19D5-4864-9289-33EC77BE6916}" type="slidenum">
              <a:rPr lang="en-US" sz="1200"/>
              <a:pPr algn="r"/>
              <a:t>6</a:t>
            </a:fld>
            <a:endParaRPr lang="en-US" sz="1200"/>
          </a:p>
        </p:txBody>
      </p:sp>
      <p:sp>
        <p:nvSpPr>
          <p:cNvPr id="2970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EDFD0225-A77D-441D-83C5-9CDAEC53749E}" type="slidenum">
              <a:rPr lang="en-US" sz="1200"/>
              <a:pPr algn="r"/>
              <a:t>6</a:t>
            </a:fld>
            <a:endParaRPr lang="en-US" sz="1200"/>
          </a:p>
        </p:txBody>
      </p:sp>
      <p:sp>
        <p:nvSpPr>
          <p:cNvPr id="29701"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21717CCC-9F3B-4B06-9E05-74E5D62B7B9B}" type="slidenum">
              <a:rPr lang="en-US" sz="1200"/>
              <a:pPr algn="r"/>
              <a:t>6</a:t>
            </a:fld>
            <a:endParaRPr lang="en-US" sz="1200"/>
          </a:p>
        </p:txBody>
      </p:sp>
      <p:sp>
        <p:nvSpPr>
          <p:cNvPr id="29702" name="Rectangle 2"/>
          <p:cNvSpPr>
            <a:spLocks noGrp="1" noChangeArrowheads="1"/>
          </p:cNvSpPr>
          <p:nvPr>
            <p:ph type="title" idx="4294967295"/>
          </p:nvPr>
        </p:nvSpPr>
        <p:spPr/>
        <p:txBody>
          <a:bodyPr/>
          <a:lstStyle/>
          <a:p>
            <a:pPr eaLnBrk="1" hangingPunct="1"/>
            <a:r>
              <a:rPr lang="en-US" smtClean="0"/>
              <a:t>Program Overview</a:t>
            </a:r>
            <a:br>
              <a:rPr lang="en-US" smtClean="0"/>
            </a:br>
            <a:r>
              <a:rPr lang="en-US" sz="3400" smtClean="0"/>
              <a:t>State</a:t>
            </a:r>
          </a:p>
        </p:txBody>
      </p:sp>
      <p:sp>
        <p:nvSpPr>
          <p:cNvPr id="29703" name="Rectangle 3"/>
          <p:cNvSpPr>
            <a:spLocks noGrp="1" noChangeArrowheads="1"/>
          </p:cNvSpPr>
          <p:nvPr>
            <p:ph type="body" idx="4294967295"/>
          </p:nvPr>
        </p:nvSpPr>
        <p:spPr>
          <a:xfrm>
            <a:off x="566738" y="1752600"/>
            <a:ext cx="8001000" cy="4572000"/>
          </a:xfrm>
        </p:spPr>
        <p:txBody>
          <a:bodyPr/>
          <a:lstStyle/>
          <a:p>
            <a:pPr eaLnBrk="1" hangingPunct="1"/>
            <a:r>
              <a:rPr lang="en-US" sz="2400" smtClean="0"/>
              <a:t>Surplus property available</a:t>
            </a:r>
          </a:p>
          <a:p>
            <a:pPr marL="742950" lvl="1" indent="-285750" eaLnBrk="1" hangingPunct="1"/>
            <a:r>
              <a:rPr lang="en-US" sz="2000" smtClean="0"/>
              <a:t> Office furniture and equipment</a:t>
            </a:r>
          </a:p>
          <a:p>
            <a:pPr marL="1143000" lvl="2" indent="-228600" eaLnBrk="1" hangingPunct="1"/>
            <a:r>
              <a:rPr lang="en-US" sz="1900" smtClean="0"/>
              <a:t> Desks, tables, chairs, file cabinets</a:t>
            </a:r>
          </a:p>
          <a:p>
            <a:pPr marL="742950" lvl="1" indent="-285750" eaLnBrk="1" hangingPunct="1"/>
            <a:r>
              <a:rPr lang="en-US" sz="2000" smtClean="0"/>
              <a:t> Computer equipment and peripherals</a:t>
            </a:r>
          </a:p>
          <a:p>
            <a:pPr marL="1143000" lvl="2" indent="-228600" eaLnBrk="1" hangingPunct="1"/>
            <a:r>
              <a:rPr lang="en-US" sz="1900" smtClean="0"/>
              <a:t> Desktop and laptop units</a:t>
            </a:r>
          </a:p>
          <a:p>
            <a:pPr marL="1143000" lvl="2" indent="-228600" eaLnBrk="1" hangingPunct="1"/>
            <a:r>
              <a:rPr lang="en-US" sz="1900" smtClean="0"/>
              <a:t> Monitors, printers, scanners, cables, routers, etc.</a:t>
            </a:r>
          </a:p>
          <a:p>
            <a:pPr marL="742950" lvl="1" indent="-285750" eaLnBrk="1" hangingPunct="1"/>
            <a:r>
              <a:rPr lang="en-US" sz="2000" smtClean="0"/>
              <a:t>TSA scrap (sharps from the Burlington Airport)</a:t>
            </a:r>
          </a:p>
          <a:p>
            <a:pPr marL="1143000" lvl="2" indent="-228600" eaLnBrk="1" hangingPunct="1"/>
            <a:r>
              <a:rPr lang="en-US" sz="1900" smtClean="0"/>
              <a:t> Pocket knives and tools, household tools</a:t>
            </a:r>
          </a:p>
          <a:p>
            <a:pPr marL="742950" lvl="1" indent="-285750" eaLnBrk="1" hangingPunct="1"/>
            <a:r>
              <a:rPr lang="en-US" sz="2000" smtClean="0"/>
              <a:t>Lost and confiscated property (Public Safety)</a:t>
            </a:r>
          </a:p>
          <a:p>
            <a:pPr marL="742950" lvl="1" indent="-285750" eaLnBrk="1" hangingPunct="1"/>
            <a:r>
              <a:rPr lang="en-US" sz="2000" smtClean="0"/>
              <a:t>Forfeiture property</a:t>
            </a:r>
          </a:p>
          <a:p>
            <a:pPr marL="1143000" lvl="2" indent="-228600" eaLnBrk="1" hangingPunct="1"/>
            <a:r>
              <a:rPr lang="en-US" sz="1900" smtClean="0"/>
              <a:t> Vehicles through Vermont courts</a:t>
            </a:r>
          </a:p>
        </p:txBody>
      </p:sp>
      <p:sp>
        <p:nvSpPr>
          <p:cNvPr id="29704"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29705" name="Text Box 7"/>
          <p:cNvSpPr txBox="1">
            <a:spLocks noChangeArrowheads="1"/>
          </p:cNvSpPr>
          <p:nvPr/>
        </p:nvSpPr>
        <p:spPr bwMode="auto">
          <a:xfrm>
            <a:off x="533400" y="6248400"/>
            <a:ext cx="7620000" cy="274638"/>
          </a:xfrm>
          <a:prstGeom prst="rect">
            <a:avLst/>
          </a:prstGeom>
          <a:noFill/>
          <a:ln w="9525">
            <a:noFill/>
            <a:miter lim="800000"/>
            <a:headEnd/>
            <a:tailEnd/>
          </a:ln>
        </p:spPr>
        <p:txBody>
          <a:bodyPr>
            <a:spAutoFit/>
          </a:bodyPr>
          <a:lstStyle/>
          <a:p>
            <a:pPr eaLnBrk="0" hangingPunct="0"/>
            <a:endParaRPr lang="en-US" sz="1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60</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60</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60</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60</a:t>
            </a:fld>
            <a:endParaRPr lang="en-US" sz="1200"/>
          </a:p>
        </p:txBody>
      </p:sp>
      <p:sp>
        <p:nvSpPr>
          <p:cNvPr id="69637" name="Rectangle 2"/>
          <p:cNvSpPr>
            <a:spLocks noGrp="1" noChangeArrowheads="1"/>
          </p:cNvSpPr>
          <p:nvPr>
            <p:ph type="title"/>
          </p:nvPr>
        </p:nvSpPr>
        <p:spPr/>
        <p:txBody>
          <a:bodyPr/>
          <a:lstStyle/>
          <a:p>
            <a:r>
              <a:rPr lang="en-US" smtClean="0"/>
              <a:t>Customer feedback</a:t>
            </a:r>
          </a:p>
        </p:txBody>
      </p:sp>
      <p:sp>
        <p:nvSpPr>
          <p:cNvPr id="69638" name="Rectangle 3"/>
          <p:cNvSpPr>
            <a:spLocks noGrp="1" noChangeArrowheads="1"/>
          </p:cNvSpPr>
          <p:nvPr>
            <p:ph type="body" idx="1"/>
          </p:nvPr>
        </p:nvSpPr>
        <p:spPr/>
        <p:txBody>
          <a:bodyPr/>
          <a:lstStyle/>
          <a:p>
            <a:pPr marL="0" indent="0">
              <a:buNone/>
            </a:pPr>
            <a:r>
              <a:rPr lang="en-US" sz="1600" dirty="0"/>
              <a:t>“These auctions are designed for the State to recapture some of the funds invested in this equipment by taxpayers over the years. Finding new homes for this equipment is a win‐win for the State and countless communities, contractors and members of the general public who have saved money by obtaining some valuable equipment and vehicles at auction prices. Vermont remains one of the last states in New England to host live auctions said Lamos. “</a:t>
            </a:r>
          </a:p>
          <a:p>
            <a:pPr marL="0" indent="0">
              <a:buNone/>
            </a:pPr>
            <a:endParaRPr lang="en-US" sz="1600" dirty="0"/>
          </a:p>
          <a:p>
            <a:pPr marL="0" indent="0">
              <a:buNone/>
            </a:pPr>
            <a:r>
              <a:rPr lang="en-US" sz="1600" dirty="0"/>
              <a:t>For more information and pictures of surplus equipment that will be offered at this auction please go to the Auctions International website at http://www.auctionsinternational.com/liveauctions</a:t>
            </a:r>
          </a:p>
          <a:p>
            <a:pPr marL="0" indent="0">
              <a:buNone/>
            </a:pPr>
            <a:endParaRPr lang="en-US" sz="1600" i="1" dirty="0"/>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481288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61</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61</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61</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61</a:t>
            </a:fld>
            <a:endParaRPr lang="en-US" sz="1200"/>
          </a:p>
        </p:txBody>
      </p:sp>
      <p:sp>
        <p:nvSpPr>
          <p:cNvPr id="69637" name="Rectangle 2"/>
          <p:cNvSpPr>
            <a:spLocks noGrp="1" noChangeArrowheads="1"/>
          </p:cNvSpPr>
          <p:nvPr>
            <p:ph type="title"/>
          </p:nvPr>
        </p:nvSpPr>
        <p:spPr/>
        <p:txBody>
          <a:bodyPr/>
          <a:lstStyle/>
          <a:p>
            <a:r>
              <a:rPr lang="en-US" smtClean="0"/>
              <a:t>Customer feedback</a:t>
            </a:r>
          </a:p>
        </p:txBody>
      </p:sp>
      <p:sp>
        <p:nvSpPr>
          <p:cNvPr id="69638" name="Rectangle 3"/>
          <p:cNvSpPr>
            <a:spLocks noGrp="1" noChangeArrowheads="1"/>
          </p:cNvSpPr>
          <p:nvPr>
            <p:ph type="body" idx="1"/>
          </p:nvPr>
        </p:nvSpPr>
        <p:spPr/>
        <p:txBody>
          <a:bodyPr/>
          <a:lstStyle/>
          <a:p>
            <a:pPr marL="0" indent="0">
              <a:buNone/>
            </a:pPr>
            <a:r>
              <a:rPr lang="en-US" sz="1600" b="1" dirty="0" smtClean="0"/>
              <a:t>Surplus </a:t>
            </a:r>
            <a:r>
              <a:rPr lang="en-US" sz="1600" b="1" dirty="0"/>
              <a:t>Vermont state equipment up for </a:t>
            </a:r>
            <a:r>
              <a:rPr lang="en-US" sz="1600" b="1" dirty="0" smtClean="0"/>
              <a:t>auction</a:t>
            </a:r>
          </a:p>
          <a:p>
            <a:pPr marL="438150" lvl="1" indent="0">
              <a:buNone/>
            </a:pPr>
            <a:r>
              <a:rPr lang="en-US" sz="1200" b="1" dirty="0" smtClean="0"/>
              <a:t>By </a:t>
            </a:r>
            <a:r>
              <a:rPr lang="en-US" sz="1200" b="1" dirty="0"/>
              <a:t>Brad Evans</a:t>
            </a:r>
          </a:p>
          <a:p>
            <a:pPr marL="438150" lvl="1" indent="0">
              <a:buNone/>
            </a:pPr>
            <a:r>
              <a:rPr lang="en-US" sz="1200" b="1" dirty="0" smtClean="0"/>
              <a:t>Published  </a:t>
            </a:r>
            <a:r>
              <a:rPr lang="en-US" sz="1200" b="1" dirty="0"/>
              <a:t>4:03 PM EDT Apr 21, 2016</a:t>
            </a:r>
          </a:p>
          <a:p>
            <a:pPr marL="0" indent="0">
              <a:buNone/>
            </a:pPr>
            <a:r>
              <a:rPr lang="en-US" sz="1600" dirty="0"/>
              <a:t>Auction scheduled for May 7</a:t>
            </a:r>
          </a:p>
          <a:p>
            <a:pPr marL="0" indent="0">
              <a:buNone/>
            </a:pPr>
            <a:r>
              <a:rPr lang="en-US" sz="1600" dirty="0"/>
              <a:t> </a:t>
            </a:r>
            <a:r>
              <a:rPr lang="en-US" sz="1600" dirty="0" smtClean="0"/>
              <a:t>BERLIN</a:t>
            </a:r>
            <a:r>
              <a:rPr lang="en-US" sz="1600" dirty="0"/>
              <a:t>, Vt. —The Vermont Department of Buildings and General Services is holding its annual surplus auction.</a:t>
            </a:r>
          </a:p>
          <a:p>
            <a:pPr marL="0" indent="0">
              <a:buNone/>
            </a:pPr>
            <a:r>
              <a:rPr lang="en-US" sz="1600" dirty="0"/>
              <a:t> </a:t>
            </a:r>
          </a:p>
          <a:p>
            <a:pPr marL="0" indent="0">
              <a:buNone/>
            </a:pPr>
            <a:r>
              <a:rPr lang="en-US" sz="1600" dirty="0"/>
              <a:t>The auction was scheduled for May 7 at 10 a.m. and is open to the public.</a:t>
            </a:r>
          </a:p>
          <a:p>
            <a:pPr marL="0" indent="0">
              <a:buNone/>
            </a:pPr>
            <a:r>
              <a:rPr lang="en-US" sz="1600" dirty="0"/>
              <a:t> </a:t>
            </a:r>
          </a:p>
          <a:p>
            <a:pPr marL="0" indent="0">
              <a:buNone/>
            </a:pPr>
            <a:r>
              <a:rPr lang="en-US" sz="1600" dirty="0"/>
              <a:t>It will be held at the Agency of Transportation's central garage on U.S. Route 302 in Berlin.</a:t>
            </a:r>
          </a:p>
          <a:p>
            <a:pPr marL="0" indent="0">
              <a:buNone/>
            </a:pPr>
            <a:r>
              <a:rPr lang="en-US" sz="1600" dirty="0"/>
              <a:t> </a:t>
            </a:r>
          </a:p>
          <a:p>
            <a:pPr marL="0" indent="0">
              <a:buNone/>
            </a:pPr>
            <a:r>
              <a:rPr lang="en-US" sz="1600" dirty="0"/>
              <a:t>The vehicles and equipment up for auction includes dump trucks, pick-up trucks, police cruisers, fleet passenger vehicles, cargo vans, box trucks, four wheelers, snowmobiles, kayaks and canoes, paddle boats, electronic road signs, heavy equipment, riding mowers, tools, tires, generators and more.</a:t>
            </a:r>
          </a:p>
          <a:p>
            <a:pPr marL="0" indent="0">
              <a:buNone/>
            </a:pPr>
            <a:r>
              <a:rPr lang="en-US" sz="1600" dirty="0"/>
              <a:t> </a:t>
            </a:r>
          </a:p>
          <a:p>
            <a:pPr marL="0" indent="0">
              <a:buNone/>
            </a:pPr>
            <a:endParaRPr lang="en-US" sz="1600" i="1" dirty="0"/>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extLst>
      <p:ext uri="{BB962C8B-B14F-4D97-AF65-F5344CB8AC3E}">
        <p14:creationId xmlns:p14="http://schemas.microsoft.com/office/powerpoint/2010/main" val="481288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p:spPr>
        <p:txBody>
          <a:bodyPr/>
          <a:lstStyle/>
          <a:p>
            <a:fld id="{7AE542D2-969F-4803-9BBD-9948E9558D64}" type="slidenum">
              <a:rPr lang="en-US" smtClean="0"/>
              <a:pPr/>
              <a:t>62</a:t>
            </a:fld>
            <a:endParaRPr lang="en-US" smtClean="0"/>
          </a:p>
        </p:txBody>
      </p:sp>
      <p:sp>
        <p:nvSpPr>
          <p:cNvPr id="69634"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A8B49F77-4013-425B-A90E-037B27B6C13B}" type="slidenum">
              <a:rPr lang="en-US" sz="1200"/>
              <a:pPr algn="r"/>
              <a:t>62</a:t>
            </a:fld>
            <a:endParaRPr lang="en-US" sz="1200"/>
          </a:p>
        </p:txBody>
      </p:sp>
      <p:sp>
        <p:nvSpPr>
          <p:cNvPr id="69635"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6D3CDFA3-58E0-48ED-A956-A5644211B645}" type="slidenum">
              <a:rPr lang="en-US" sz="1200"/>
              <a:pPr algn="r"/>
              <a:t>62</a:t>
            </a:fld>
            <a:endParaRPr lang="en-US" sz="1200"/>
          </a:p>
        </p:txBody>
      </p:sp>
      <p:sp>
        <p:nvSpPr>
          <p:cNvPr id="69636"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707450C-2D4A-4AB2-A614-75E906258C4C}" type="slidenum">
              <a:rPr lang="en-US" sz="1200"/>
              <a:pPr algn="r"/>
              <a:t>62</a:t>
            </a:fld>
            <a:endParaRPr lang="en-US" sz="1200"/>
          </a:p>
        </p:txBody>
      </p:sp>
      <p:sp>
        <p:nvSpPr>
          <p:cNvPr id="69637" name="Rectangle 2"/>
          <p:cNvSpPr>
            <a:spLocks noGrp="1" noChangeArrowheads="1"/>
          </p:cNvSpPr>
          <p:nvPr>
            <p:ph type="title"/>
          </p:nvPr>
        </p:nvSpPr>
        <p:spPr/>
        <p:txBody>
          <a:bodyPr/>
          <a:lstStyle/>
          <a:p>
            <a:r>
              <a:rPr lang="en-US" smtClean="0"/>
              <a:t>Customer feedback</a:t>
            </a:r>
          </a:p>
        </p:txBody>
      </p:sp>
      <p:sp>
        <p:nvSpPr>
          <p:cNvPr id="69638" name="Rectangle 3"/>
          <p:cNvSpPr>
            <a:spLocks noGrp="1" noChangeArrowheads="1"/>
          </p:cNvSpPr>
          <p:nvPr>
            <p:ph type="body" idx="1"/>
          </p:nvPr>
        </p:nvSpPr>
        <p:spPr/>
        <p:txBody>
          <a:bodyPr/>
          <a:lstStyle/>
          <a:p>
            <a:pPr marL="0" indent="0">
              <a:buNone/>
            </a:pPr>
            <a:r>
              <a:rPr lang="en-US" sz="1600" dirty="0"/>
              <a:t>There is an auction preview on May 6 from 11 a.m. until 3 p.m.</a:t>
            </a:r>
          </a:p>
          <a:p>
            <a:pPr marL="0" indent="0">
              <a:buNone/>
            </a:pPr>
            <a:r>
              <a:rPr lang="en-US" sz="1600" dirty="0"/>
              <a:t> </a:t>
            </a:r>
            <a:r>
              <a:rPr lang="en-US" sz="1600" dirty="0" smtClean="0"/>
              <a:t>All </a:t>
            </a:r>
            <a:r>
              <a:rPr lang="en-US" sz="1600" dirty="0"/>
              <a:t>items will be sold to the highest bidder.</a:t>
            </a:r>
          </a:p>
          <a:p>
            <a:pPr marL="0" indent="0">
              <a:buNone/>
            </a:pPr>
            <a:endParaRPr lang="en-US" sz="1600" i="1" dirty="0"/>
          </a:p>
        </p:txBody>
      </p:sp>
      <p:sp>
        <p:nvSpPr>
          <p:cNvPr id="69639" name="Text Box 7"/>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2672484"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096" y="2438401"/>
            <a:ext cx="2794049" cy="18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02913"/>
            <a:ext cx="2671395" cy="179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0981" y="4468277"/>
            <a:ext cx="2708437" cy="183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28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8"/>
          <p:cNvSpPr>
            <a:spLocks noGrp="1" noChangeArrowheads="1"/>
          </p:cNvSpPr>
          <p:nvPr>
            <p:ph type="sldNum" sz="quarter" idx="12"/>
          </p:nvPr>
        </p:nvSpPr>
        <p:spPr>
          <a:noFill/>
        </p:spPr>
        <p:txBody>
          <a:bodyPr/>
          <a:lstStyle/>
          <a:p>
            <a:fld id="{9B14BC75-0DCF-4BCE-9FAB-A0DE2C488300}" type="slidenum">
              <a:rPr lang="en-US" smtClean="0"/>
              <a:pPr/>
              <a:t>7</a:t>
            </a:fld>
            <a:endParaRPr lang="en-US" smtClean="0"/>
          </a:p>
        </p:txBody>
      </p:sp>
      <p:sp>
        <p:nvSpPr>
          <p:cNvPr id="30722" name="Rectangle 2"/>
          <p:cNvSpPr>
            <a:spLocks noGrp="1" noChangeArrowheads="1"/>
          </p:cNvSpPr>
          <p:nvPr>
            <p:ph type="title"/>
          </p:nvPr>
        </p:nvSpPr>
        <p:spPr/>
        <p:txBody>
          <a:bodyPr/>
          <a:lstStyle/>
          <a:p>
            <a:r>
              <a:rPr lang="en-US" smtClean="0"/>
              <a:t>Program Overview</a:t>
            </a:r>
            <a:br>
              <a:rPr lang="en-US" smtClean="0"/>
            </a:br>
            <a:r>
              <a:rPr lang="en-US" sz="3400" smtClean="0"/>
              <a:t>State</a:t>
            </a:r>
          </a:p>
        </p:txBody>
      </p:sp>
      <p:sp>
        <p:nvSpPr>
          <p:cNvPr id="30723" name="Rectangle 3"/>
          <p:cNvSpPr>
            <a:spLocks noGrp="1" noChangeArrowheads="1"/>
          </p:cNvSpPr>
          <p:nvPr>
            <p:ph type="body" idx="1"/>
          </p:nvPr>
        </p:nvSpPr>
        <p:spPr/>
        <p:txBody>
          <a:bodyPr/>
          <a:lstStyle/>
          <a:p>
            <a:r>
              <a:rPr lang="en-US" sz="2600" smtClean="0"/>
              <a:t>Disposition process for state agencies</a:t>
            </a:r>
          </a:p>
          <a:p>
            <a:pPr lvl="1"/>
            <a:r>
              <a:rPr lang="en-US" sz="2200" smtClean="0"/>
              <a:t>Agency/department determines that they have property that is no longer used and/or needed</a:t>
            </a:r>
          </a:p>
          <a:p>
            <a:pPr lvl="2"/>
            <a:r>
              <a:rPr lang="en-US" sz="2100" smtClean="0"/>
              <a:t>Agency/department submits electronic notice to Surplus Property</a:t>
            </a:r>
          </a:p>
          <a:p>
            <a:pPr lvl="1"/>
            <a:r>
              <a:rPr lang="en-US" sz="2200" smtClean="0"/>
              <a:t>Surplus Property reviews list and determines screening requirements</a:t>
            </a:r>
          </a:p>
          <a:p>
            <a:pPr lvl="2"/>
            <a:r>
              <a:rPr lang="en-US" sz="2100" smtClean="0"/>
              <a:t>On-site review</a:t>
            </a:r>
          </a:p>
          <a:p>
            <a:pPr lvl="2"/>
            <a:r>
              <a:rPr lang="en-US" sz="2100" smtClean="0"/>
              <a:t>Telephone or e-mail exchange</a:t>
            </a:r>
          </a:p>
          <a:p>
            <a:pPr lvl="2"/>
            <a:r>
              <a:rPr lang="en-US" sz="2100" smtClean="0"/>
              <a:t>Pictures submitted by agency/department</a:t>
            </a:r>
          </a:p>
          <a:p>
            <a:pPr lvl="1"/>
            <a:endParaRPr lang="en-US" sz="2200" smtClean="0"/>
          </a:p>
          <a:p>
            <a:pPr lvl="1"/>
            <a:endParaRPr lang="en-US" sz="2200" smtClean="0"/>
          </a:p>
        </p:txBody>
      </p:sp>
      <p:sp>
        <p:nvSpPr>
          <p:cNvPr id="30724"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noChangeArrowheads="1"/>
          </p:cNvSpPr>
          <p:nvPr>
            <p:ph type="sldNum" sz="quarter" idx="12"/>
          </p:nvPr>
        </p:nvSpPr>
        <p:spPr>
          <a:noFill/>
        </p:spPr>
        <p:txBody>
          <a:bodyPr/>
          <a:lstStyle/>
          <a:p>
            <a:fld id="{9C8E6930-BF48-46F8-A2A8-373947CEE3A7}" type="slidenum">
              <a:rPr lang="en-US" smtClean="0"/>
              <a:pPr/>
              <a:t>8</a:t>
            </a:fld>
            <a:endParaRPr lang="en-US" smtClean="0"/>
          </a:p>
        </p:txBody>
      </p:sp>
      <p:sp>
        <p:nvSpPr>
          <p:cNvPr id="31746" name="Rectangle 2"/>
          <p:cNvSpPr>
            <a:spLocks noGrp="1" noChangeArrowheads="1"/>
          </p:cNvSpPr>
          <p:nvPr>
            <p:ph type="title"/>
          </p:nvPr>
        </p:nvSpPr>
        <p:spPr/>
        <p:txBody>
          <a:bodyPr/>
          <a:lstStyle/>
          <a:p>
            <a:r>
              <a:rPr lang="en-US" smtClean="0"/>
              <a:t>Program Overview</a:t>
            </a:r>
            <a:br>
              <a:rPr lang="en-US" smtClean="0"/>
            </a:br>
            <a:r>
              <a:rPr lang="en-US" sz="3400" smtClean="0"/>
              <a:t>State</a:t>
            </a:r>
          </a:p>
        </p:txBody>
      </p:sp>
      <p:sp>
        <p:nvSpPr>
          <p:cNvPr id="31747" name="Rectangle 3"/>
          <p:cNvSpPr>
            <a:spLocks noGrp="1" noChangeArrowheads="1"/>
          </p:cNvSpPr>
          <p:nvPr>
            <p:ph type="body" idx="1"/>
          </p:nvPr>
        </p:nvSpPr>
        <p:spPr/>
        <p:txBody>
          <a:bodyPr/>
          <a:lstStyle/>
          <a:p>
            <a:pPr lvl="1"/>
            <a:r>
              <a:rPr lang="en-US" smtClean="0"/>
              <a:t>Inform agency/department of applicable disposition </a:t>
            </a:r>
          </a:p>
          <a:p>
            <a:pPr lvl="2"/>
            <a:r>
              <a:rPr lang="en-US" smtClean="0"/>
              <a:t>Approve for delivery to the Waterbury warehouse </a:t>
            </a:r>
          </a:p>
          <a:p>
            <a:pPr lvl="2"/>
            <a:r>
              <a:rPr lang="en-US" smtClean="0"/>
              <a:t>Coordinate on-site auction/sale</a:t>
            </a:r>
          </a:p>
          <a:p>
            <a:pPr lvl="2"/>
            <a:r>
              <a:rPr lang="en-US" smtClean="0"/>
              <a:t>Approve for e-waste, metal recycling, or trash</a:t>
            </a:r>
          </a:p>
          <a:p>
            <a:pPr lvl="3"/>
            <a:r>
              <a:rPr lang="en-US" smtClean="0"/>
              <a:t>Advise of process for state-owned versus lease buildings</a:t>
            </a:r>
          </a:p>
          <a:p>
            <a:pPr lvl="3"/>
            <a:r>
              <a:rPr lang="en-US" smtClean="0"/>
              <a:t>Advise of contracted vendors or recommend  vendors as applicable</a:t>
            </a:r>
          </a:p>
        </p:txBody>
      </p:sp>
      <p:sp>
        <p:nvSpPr>
          <p:cNvPr id="31748" name="Text Box 5"/>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Grp="1" noChangeArrowheads="1"/>
          </p:cNvSpPr>
          <p:nvPr>
            <p:ph type="sldNum" sz="quarter" idx="12"/>
          </p:nvPr>
        </p:nvSpPr>
        <p:spPr>
          <a:noFill/>
        </p:spPr>
        <p:txBody>
          <a:bodyPr/>
          <a:lstStyle/>
          <a:p>
            <a:fld id="{628F78B3-43B4-4568-8DB7-80D7118AF07F}" type="slidenum">
              <a:rPr lang="en-US" smtClean="0"/>
              <a:pPr/>
              <a:t>9</a:t>
            </a:fld>
            <a:endParaRPr lang="en-US" smtClean="0"/>
          </a:p>
        </p:txBody>
      </p:sp>
      <p:sp>
        <p:nvSpPr>
          <p:cNvPr id="32770"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F71898B6-85C7-4160-8A9D-69C437615A43}" type="slidenum">
              <a:rPr lang="en-US" sz="1200"/>
              <a:pPr algn="r"/>
              <a:t>9</a:t>
            </a:fld>
            <a:endParaRPr lang="en-US" sz="1200"/>
          </a:p>
        </p:txBody>
      </p:sp>
      <p:sp>
        <p:nvSpPr>
          <p:cNvPr id="32771"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BC9B46A2-CD47-4381-9AEC-F6D189421BC9}" type="slidenum">
              <a:rPr lang="en-US" sz="1200"/>
              <a:pPr algn="r"/>
              <a:t>9</a:t>
            </a:fld>
            <a:endParaRPr lang="en-US" sz="1200"/>
          </a:p>
        </p:txBody>
      </p:sp>
      <p:sp>
        <p:nvSpPr>
          <p:cNvPr id="32772" name="Rectangle 8"/>
          <p:cNvSpPr txBox="1">
            <a:spLocks noGrp="1" noChangeArrowheads="1"/>
          </p:cNvSpPr>
          <p:nvPr/>
        </p:nvSpPr>
        <p:spPr bwMode="auto">
          <a:xfrm>
            <a:off x="6553200" y="6245225"/>
            <a:ext cx="1981200" cy="476250"/>
          </a:xfrm>
          <a:prstGeom prst="rect">
            <a:avLst/>
          </a:prstGeom>
          <a:noFill/>
          <a:ln w="9525">
            <a:noFill/>
            <a:miter lim="800000"/>
            <a:headEnd/>
            <a:tailEnd/>
          </a:ln>
        </p:spPr>
        <p:txBody>
          <a:bodyPr/>
          <a:lstStyle/>
          <a:p>
            <a:pPr algn="r"/>
            <a:fld id="{43B3A61E-8B9E-4028-8156-C1FB6A6C0759}" type="slidenum">
              <a:rPr lang="en-US" sz="1200"/>
              <a:pPr algn="r"/>
              <a:t>9</a:t>
            </a:fld>
            <a:endParaRPr lang="en-US" sz="1200"/>
          </a:p>
        </p:txBody>
      </p:sp>
      <p:sp>
        <p:nvSpPr>
          <p:cNvPr id="32773"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F43ABB-1066-4D1A-B08D-CA4E6D3E6FEC}" type="slidenum">
              <a:rPr lang="en-US" sz="1200"/>
              <a:pPr algn="r"/>
              <a:t>9</a:t>
            </a:fld>
            <a:endParaRPr lang="en-US" sz="1200"/>
          </a:p>
        </p:txBody>
      </p:sp>
      <p:sp>
        <p:nvSpPr>
          <p:cNvPr id="32774" name="Rectangle 2"/>
          <p:cNvSpPr>
            <a:spLocks noGrp="1" noChangeArrowheads="1"/>
          </p:cNvSpPr>
          <p:nvPr>
            <p:ph type="title"/>
          </p:nvPr>
        </p:nvSpPr>
        <p:spPr/>
        <p:txBody>
          <a:bodyPr/>
          <a:lstStyle/>
          <a:p>
            <a:pPr eaLnBrk="1" hangingPunct="1"/>
            <a:r>
              <a:rPr lang="en-US" sz="3000" dirty="0" smtClean="0"/>
              <a:t/>
            </a:r>
            <a:br>
              <a:rPr lang="en-US" sz="3000" dirty="0" smtClean="0"/>
            </a:br>
            <a:r>
              <a:rPr lang="en-US" dirty="0" smtClean="0"/>
              <a:t>Program Overview</a:t>
            </a:r>
            <a:r>
              <a:rPr lang="en-US" sz="3000" dirty="0" smtClean="0"/>
              <a:t> </a:t>
            </a:r>
            <a:br>
              <a:rPr lang="en-US" sz="3000" dirty="0" smtClean="0"/>
            </a:br>
            <a:r>
              <a:rPr lang="en-US" sz="3400" dirty="0" smtClean="0"/>
              <a:t>Federal</a:t>
            </a:r>
          </a:p>
        </p:txBody>
      </p:sp>
      <p:sp>
        <p:nvSpPr>
          <p:cNvPr id="32775" name="Rectangle 3"/>
          <p:cNvSpPr>
            <a:spLocks noGrp="1" noChangeArrowheads="1"/>
          </p:cNvSpPr>
          <p:nvPr>
            <p:ph type="body" idx="1"/>
          </p:nvPr>
        </p:nvSpPr>
        <p:spPr>
          <a:xfrm>
            <a:off x="566738" y="1676399"/>
            <a:ext cx="8001000" cy="4568825"/>
          </a:xfrm>
        </p:spPr>
        <p:txBody>
          <a:bodyPr/>
          <a:lstStyle/>
          <a:p>
            <a:pPr eaLnBrk="1" hangingPunct="1">
              <a:lnSpc>
                <a:spcPct val="90000"/>
              </a:lnSpc>
            </a:pPr>
            <a:r>
              <a:rPr lang="en-US" sz="2000" dirty="0" smtClean="0"/>
              <a:t>Federal Surplus is restricted to eligible </a:t>
            </a:r>
            <a:r>
              <a:rPr lang="en-US" sz="2000" dirty="0" err="1" smtClean="0"/>
              <a:t>donees</a:t>
            </a:r>
            <a:endParaRPr lang="en-US" sz="2000" dirty="0" smtClean="0"/>
          </a:p>
          <a:p>
            <a:pPr eaLnBrk="1" hangingPunct="1">
              <a:lnSpc>
                <a:spcPct val="90000"/>
              </a:lnSpc>
            </a:pPr>
            <a:r>
              <a:rPr lang="en-US" sz="2000" dirty="0" smtClean="0"/>
              <a:t>Federal goods (donations) available within Vermont</a:t>
            </a:r>
          </a:p>
          <a:p>
            <a:pPr lvl="1" eaLnBrk="1" hangingPunct="1">
              <a:lnSpc>
                <a:spcPct val="90000"/>
              </a:lnSpc>
            </a:pPr>
            <a:r>
              <a:rPr lang="en-US" sz="1800" dirty="0" smtClean="0"/>
              <a:t>Homeland Security - South Burlington</a:t>
            </a:r>
          </a:p>
          <a:p>
            <a:pPr lvl="1" eaLnBrk="1" hangingPunct="1">
              <a:lnSpc>
                <a:spcPct val="90000"/>
              </a:lnSpc>
            </a:pPr>
            <a:r>
              <a:rPr lang="en-US" sz="1800" dirty="0" smtClean="0"/>
              <a:t>Immigrations &amp; Naturalization - Williston, St. Albans, and South Burlington</a:t>
            </a:r>
          </a:p>
          <a:p>
            <a:pPr lvl="1" eaLnBrk="1" hangingPunct="1">
              <a:lnSpc>
                <a:spcPct val="90000"/>
              </a:lnSpc>
            </a:pPr>
            <a:r>
              <a:rPr lang="en-US" sz="1800" dirty="0" smtClean="0"/>
              <a:t>Veteran’s Administration - White River Junction</a:t>
            </a:r>
          </a:p>
          <a:p>
            <a:pPr lvl="1" eaLnBrk="1" hangingPunct="1">
              <a:lnSpc>
                <a:spcPct val="90000"/>
              </a:lnSpc>
            </a:pPr>
            <a:r>
              <a:rPr lang="en-US" sz="1800" dirty="0" smtClean="0"/>
              <a:t>Transportation Security Administration - South Burlington Office and Airport</a:t>
            </a:r>
          </a:p>
          <a:p>
            <a:pPr lvl="1" eaLnBrk="1" hangingPunct="1">
              <a:lnSpc>
                <a:spcPct val="90000"/>
              </a:lnSpc>
            </a:pPr>
            <a:r>
              <a:rPr lang="en-US" sz="1800" dirty="0" smtClean="0"/>
              <a:t>HUD – Burlington </a:t>
            </a:r>
          </a:p>
          <a:p>
            <a:pPr lvl="1" eaLnBrk="1" hangingPunct="1">
              <a:lnSpc>
                <a:spcPct val="90000"/>
              </a:lnSpc>
            </a:pPr>
            <a:r>
              <a:rPr lang="en-US" sz="1800" dirty="0" smtClean="0"/>
              <a:t>U.S. Bankruptcy Court, District of Vermont – Rutland</a:t>
            </a:r>
          </a:p>
          <a:p>
            <a:pPr eaLnBrk="1" hangingPunct="1">
              <a:lnSpc>
                <a:spcPct val="90000"/>
              </a:lnSpc>
            </a:pPr>
            <a:r>
              <a:rPr lang="en-US" sz="2000" dirty="0" smtClean="0"/>
              <a:t>GSA (Federal General Services Administration)</a:t>
            </a:r>
          </a:p>
          <a:p>
            <a:pPr lvl="1" eaLnBrk="1" hangingPunct="1">
              <a:lnSpc>
                <a:spcPct val="90000"/>
              </a:lnSpc>
            </a:pPr>
            <a:r>
              <a:rPr lang="en-US" sz="1600" dirty="0" smtClean="0"/>
              <a:t>GSA Warehouse – Reuse &amp; Reutilization Program, Springfield, VA and Burlington Township, NJ</a:t>
            </a:r>
          </a:p>
          <a:p>
            <a:pPr lvl="1" eaLnBrk="1" hangingPunct="1">
              <a:lnSpc>
                <a:spcPct val="90000"/>
              </a:lnSpc>
            </a:pPr>
            <a:r>
              <a:rPr lang="en-US" sz="1600" dirty="0" err="1" smtClean="0"/>
              <a:t>GSAXcess</a:t>
            </a:r>
            <a:r>
              <a:rPr lang="en-US" sz="1600" dirty="0" smtClean="0"/>
              <a:t> – on-line</a:t>
            </a:r>
          </a:p>
          <a:p>
            <a:pPr lvl="1" eaLnBrk="1" hangingPunct="1">
              <a:lnSpc>
                <a:spcPct val="90000"/>
              </a:lnSpc>
            </a:pPr>
            <a:r>
              <a:rPr lang="en-US" sz="1600" dirty="0" smtClean="0"/>
              <a:t>GSA Overseas program via NASASP (National Association for State Agencies for Surplus Property) </a:t>
            </a:r>
          </a:p>
        </p:txBody>
      </p:sp>
      <p:sp>
        <p:nvSpPr>
          <p:cNvPr id="32776" name="Text Box 4"/>
          <p:cNvSpPr txBox="1">
            <a:spLocks noChangeArrowheads="1"/>
          </p:cNvSpPr>
          <p:nvPr/>
        </p:nvSpPr>
        <p:spPr bwMode="auto">
          <a:xfrm>
            <a:off x="6705600" y="228600"/>
            <a:ext cx="2057400" cy="244475"/>
          </a:xfrm>
          <a:prstGeom prst="rect">
            <a:avLst/>
          </a:prstGeom>
          <a:noFill/>
          <a:ln w="9525">
            <a:noFill/>
            <a:miter lim="800000"/>
            <a:headEnd/>
            <a:tailEnd/>
          </a:ln>
        </p:spPr>
        <p:txBody>
          <a:bodyPr>
            <a:spAutoFit/>
          </a:bodyPr>
          <a:lstStyle/>
          <a:p>
            <a:pPr algn="r" eaLnBrk="0" hangingPunct="0">
              <a:spcBef>
                <a:spcPct val="50000"/>
              </a:spcBef>
            </a:pPr>
            <a:r>
              <a:rPr lang="en-US" sz="1000"/>
              <a:t>Surplus Property</a:t>
            </a:r>
          </a:p>
        </p:txBody>
      </p:sp>
      <p:sp>
        <p:nvSpPr>
          <p:cNvPr id="32777" name="Text Box 7"/>
          <p:cNvSpPr txBox="1">
            <a:spLocks noChangeArrowheads="1"/>
          </p:cNvSpPr>
          <p:nvPr/>
        </p:nvSpPr>
        <p:spPr bwMode="auto">
          <a:xfrm>
            <a:off x="533400" y="6248400"/>
            <a:ext cx="7620000" cy="461665"/>
          </a:xfrm>
          <a:prstGeom prst="rect">
            <a:avLst/>
          </a:prstGeom>
          <a:noFill/>
          <a:ln w="9525">
            <a:noFill/>
            <a:miter lim="800000"/>
            <a:headEnd/>
            <a:tailEnd/>
          </a:ln>
        </p:spPr>
        <p:txBody>
          <a:bodyPr>
            <a:spAutoFit/>
          </a:bodyPr>
          <a:lstStyle/>
          <a:p>
            <a:pPr eaLnBrk="0" hangingPunct="0"/>
            <a:r>
              <a:rPr lang="en-US" sz="1200" dirty="0"/>
              <a:t>Eligible </a:t>
            </a:r>
            <a:r>
              <a:rPr lang="en-US" sz="1200" dirty="0" err="1"/>
              <a:t>donees</a:t>
            </a:r>
            <a:r>
              <a:rPr lang="en-US" sz="1200" dirty="0"/>
              <a:t> =  state agencies, municipalities, and non-profits meeting Federal GSA </a:t>
            </a:r>
            <a:r>
              <a:rPr lang="en-US" sz="1200" dirty="0" smtClean="0"/>
              <a:t>requirements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8628</TotalTime>
  <Words>4908</Words>
  <Application>Microsoft Office PowerPoint</Application>
  <PresentationFormat>On-screen Show (4:3)</PresentationFormat>
  <Paragraphs>1487</Paragraphs>
  <Slides>62</Slides>
  <Notes>10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Profile</vt:lpstr>
      <vt:lpstr>PowerPoint Presentation</vt:lpstr>
      <vt:lpstr>Mission</vt:lpstr>
      <vt:lpstr>Authority</vt:lpstr>
      <vt:lpstr>Program History</vt:lpstr>
      <vt:lpstr>Program Overview</vt:lpstr>
      <vt:lpstr>Program Overview State</vt:lpstr>
      <vt:lpstr>Program Overview State</vt:lpstr>
      <vt:lpstr>Program Overview State</vt:lpstr>
      <vt:lpstr> Program Overview  Federal</vt:lpstr>
      <vt:lpstr>Key Result Areas</vt:lpstr>
      <vt:lpstr>People P1 - Goal</vt:lpstr>
      <vt:lpstr>People P1 - Performance Measurement</vt:lpstr>
      <vt:lpstr>People P2 - Goal</vt:lpstr>
      <vt:lpstr>Communications C1 - Goal</vt:lpstr>
      <vt:lpstr>Communications C2 - Goal</vt:lpstr>
      <vt:lpstr>Communications C3 - Goal</vt:lpstr>
      <vt:lpstr>Communications C4 - Goal</vt:lpstr>
      <vt:lpstr>Communications C4 – Goal (continued)</vt:lpstr>
      <vt:lpstr>Communications C4 – Goal (continued)</vt:lpstr>
      <vt:lpstr>Communications C5 - Goal</vt:lpstr>
      <vt:lpstr>Communications C5 – Performance Measurement</vt:lpstr>
      <vt:lpstr>Communications C6 - Goal</vt:lpstr>
      <vt:lpstr>Finances F1 - Goal</vt:lpstr>
      <vt:lpstr>Finances F1 – Performance Measurement</vt:lpstr>
      <vt:lpstr>Finances F2 - Goal</vt:lpstr>
      <vt:lpstr>Finances F2 – Performance Data</vt:lpstr>
      <vt:lpstr>Operations O1 - Goal</vt:lpstr>
      <vt:lpstr>Operations O1 – Performance Data</vt:lpstr>
      <vt:lpstr>Operations O1 – Performance Data</vt:lpstr>
      <vt:lpstr>Operations O2 - Goal</vt:lpstr>
      <vt:lpstr>Operations O2 – Performance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Summary</vt:lpstr>
      <vt:lpstr>Program Summary</vt:lpstr>
      <vt:lpstr>Program Summary</vt:lpstr>
      <vt:lpstr>Program Summary</vt:lpstr>
      <vt:lpstr>Program Summary</vt:lpstr>
      <vt:lpstr>Program Summary</vt:lpstr>
      <vt:lpstr>Program Summary</vt:lpstr>
      <vt:lpstr>Program Summary</vt:lpstr>
      <vt:lpstr>Program Summary</vt:lpstr>
      <vt:lpstr>Program Summary</vt:lpstr>
      <vt:lpstr>Program Summary</vt:lpstr>
      <vt:lpstr>Customer feedback</vt:lpstr>
      <vt:lpstr>Customer feedback</vt:lpstr>
      <vt:lpstr>Customer feedback</vt:lpstr>
      <vt:lpstr>Customer feedback</vt:lpstr>
      <vt:lpstr>Customer feedback</vt:lpstr>
      <vt:lpstr>Customer feedback</vt:lpstr>
      <vt:lpstr>Customer feedback</vt:lpstr>
    </vt:vector>
  </TitlesOfParts>
  <Company>Vermont Department of Buildings and General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dc:creator>
  <cp:lastModifiedBy>Lamos, Terry</cp:lastModifiedBy>
  <cp:revision>411</cp:revision>
  <cp:lastPrinted>2008-08-19T21:35:19Z</cp:lastPrinted>
  <dcterms:created xsi:type="dcterms:W3CDTF">2008-06-21T04:05:01Z</dcterms:created>
  <dcterms:modified xsi:type="dcterms:W3CDTF">2016-09-28T13:29:28Z</dcterms:modified>
</cp:coreProperties>
</file>