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362" r:id="rId2"/>
    <p:sldId id="268" r:id="rId3"/>
    <p:sldId id="369" r:id="rId4"/>
    <p:sldId id="270" r:id="rId5"/>
    <p:sldId id="271" r:id="rId6"/>
    <p:sldId id="300" r:id="rId7"/>
    <p:sldId id="292" r:id="rId8"/>
    <p:sldId id="371" r:id="rId9"/>
    <p:sldId id="351" r:id="rId10"/>
    <p:sldId id="287" r:id="rId11"/>
    <p:sldId id="357" r:id="rId12"/>
    <p:sldId id="352" r:id="rId13"/>
    <p:sldId id="353" r:id="rId14"/>
    <p:sldId id="354" r:id="rId15"/>
    <p:sldId id="358" r:id="rId16"/>
    <p:sldId id="345" r:id="rId17"/>
    <p:sldId id="359" r:id="rId18"/>
    <p:sldId id="346" r:id="rId19"/>
    <p:sldId id="298" r:id="rId20"/>
    <p:sldId id="296" r:id="rId21"/>
    <p:sldId id="347" r:id="rId22"/>
    <p:sldId id="355" r:id="rId23"/>
    <p:sldId id="356" r:id="rId24"/>
    <p:sldId id="343" r:id="rId25"/>
    <p:sldId id="348" r:id="rId26"/>
    <p:sldId id="349" r:id="rId27"/>
    <p:sldId id="360" r:id="rId28"/>
    <p:sldId id="350" r:id="rId29"/>
    <p:sldId id="361" r:id="rId30"/>
    <p:sldId id="275" r:id="rId31"/>
    <p:sldId id="363" r:id="rId32"/>
    <p:sldId id="364" r:id="rId33"/>
    <p:sldId id="372" r:id="rId34"/>
    <p:sldId id="368" r:id="rId35"/>
    <p:sldId id="333" r:id="rId36"/>
    <p:sldId id="365" r:id="rId37"/>
    <p:sldId id="366" r:id="rId3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E1"/>
    <a:srgbClr val="00DC64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9" autoAdjust="0"/>
    <p:restoredTop sz="94260" autoAdjust="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32530120481917"/>
          <c:y val="6.6210045662100356E-2"/>
          <c:w val="0.62530120481927765"/>
          <c:h val="0.856164383561643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FY12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0"/>
                  <c:y val="0.259740500351894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Revenue</c:v>
                </c:pt>
                <c:pt idx="1">
                  <c:v>Expenditures</c:v>
                </c:pt>
                <c:pt idx="2">
                  <c:v>Profit/(Loss)</c:v>
                </c:pt>
              </c:strCache>
            </c:strRef>
          </c:cat>
          <c:val>
            <c:numRef>
              <c:f>Sheet1!$B$2:$D$2</c:f>
              <c:numCache>
                <c:formatCode>"$"#,##0_);[Red]\("$"#,##0\)</c:formatCode>
                <c:ptCount val="3"/>
                <c:pt idx="0">
                  <c:v>3202405</c:v>
                </c:pt>
                <c:pt idx="1">
                  <c:v>3489895</c:v>
                </c:pt>
                <c:pt idx="2">
                  <c:v>-287490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2"/>
              <c:layout>
                <c:manualLayout>
                  <c:x val="4.8529355718039497E-3"/>
                  <c:y val="-4.75324921734180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Revenue</c:v>
                </c:pt>
                <c:pt idx="1">
                  <c:v>Expenditures</c:v>
                </c:pt>
                <c:pt idx="2">
                  <c:v>Profit/(Loss)</c:v>
                </c:pt>
              </c:strCache>
            </c:strRef>
          </c:cat>
          <c:val>
            <c:numRef>
              <c:f>Sheet1!$B$3:$D$3</c:f>
              <c:numCache>
                <c:formatCode>"$"#,##0_);[Red]\("$"#,##0\)</c:formatCode>
                <c:ptCount val="3"/>
                <c:pt idx="0">
                  <c:v>3503515</c:v>
                </c:pt>
                <c:pt idx="1">
                  <c:v>3433258</c:v>
                </c:pt>
                <c:pt idx="2">
                  <c:v>70258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2"/>
              <c:layout>
                <c:manualLayout>
                  <c:x val="6.4168911197789273E-3"/>
                  <c:y val="0.254197893937956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Revenue</c:v>
                </c:pt>
                <c:pt idx="1">
                  <c:v>Expenditures</c:v>
                </c:pt>
                <c:pt idx="2">
                  <c:v>Profit/(Loss)</c:v>
                </c:pt>
              </c:strCache>
            </c:strRef>
          </c:cat>
          <c:val>
            <c:numRef>
              <c:f>Sheet1!$B$4:$D$4</c:f>
              <c:numCache>
                <c:formatCode>"$"#,##0_);[Red]\("$"#,##0\)</c:formatCode>
                <c:ptCount val="3"/>
                <c:pt idx="0">
                  <c:v>3088595</c:v>
                </c:pt>
                <c:pt idx="1">
                  <c:v>3233519</c:v>
                </c:pt>
                <c:pt idx="2">
                  <c:v>-144924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DC64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2"/>
              <c:layout>
                <c:manualLayout>
                  <c:x val="9.5446772592291309E-3"/>
                  <c:y val="0.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Revenue</c:v>
                </c:pt>
                <c:pt idx="1">
                  <c:v>Expenditures</c:v>
                </c:pt>
                <c:pt idx="2">
                  <c:v>Profit/(Loss)</c:v>
                </c:pt>
              </c:strCache>
            </c:strRef>
          </c:cat>
          <c:val>
            <c:numRef>
              <c:f>Sheet1!$B$5:$D$5</c:f>
              <c:numCache>
                <c:formatCode>"$"#,##0_);[Red]\("$"#,##0\)</c:formatCode>
                <c:ptCount val="3"/>
                <c:pt idx="0">
                  <c:v>2780057</c:v>
                </c:pt>
                <c:pt idx="1">
                  <c:v>3031013</c:v>
                </c:pt>
                <c:pt idx="2">
                  <c:v>-250956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A0E1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2"/>
              <c:layout>
                <c:manualLayout>
                  <c:x val="1.1108632807203991E-2"/>
                  <c:y val="0.253012285361920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Revenue</c:v>
                </c:pt>
                <c:pt idx="1">
                  <c:v>Expenditures</c:v>
                </c:pt>
                <c:pt idx="2">
                  <c:v>Profit/(Loss)</c:v>
                </c:pt>
              </c:strCache>
            </c:strRef>
          </c:cat>
          <c:val>
            <c:numRef>
              <c:f>Sheet1!$B$6:$D$6</c:f>
              <c:numCache>
                <c:formatCode>"$"#,##0_);[Red]\("$"#,##0\)</c:formatCode>
                <c:ptCount val="3"/>
                <c:pt idx="0">
                  <c:v>2818374</c:v>
                </c:pt>
                <c:pt idx="1">
                  <c:v>3187195</c:v>
                </c:pt>
                <c:pt idx="2">
                  <c:v>-368821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285184"/>
        <c:axId val="110286720"/>
      </c:barChart>
      <c:catAx>
        <c:axId val="11028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10286720"/>
        <c:crosses val="autoZero"/>
        <c:auto val="1"/>
        <c:lblAlgn val="ctr"/>
        <c:lblOffset val="500"/>
        <c:tickLblSkip val="1"/>
        <c:tickMarkSkip val="1"/>
        <c:noMultiLvlLbl val="0"/>
      </c:catAx>
      <c:valAx>
        <c:axId val="110286720"/>
        <c:scaling>
          <c:orientation val="minMax"/>
        </c:scaling>
        <c:delete val="0"/>
        <c:axPos val="l"/>
        <c:majorGridlines>
          <c:spPr>
            <a:ln w="3168">
              <a:solidFill>
                <a:schemeClr val="tx1"/>
              </a:solidFill>
              <a:prstDash val="solid"/>
            </a:ln>
          </c:spPr>
        </c:majorGridlines>
        <c:numFmt formatCode="&quot;$&quot;#,##0_);[Red]\(&quot;$&quot;#,##0\)" sourceLinked="1"/>
        <c:majorTickMark val="out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10285184"/>
        <c:crosses val="autoZero"/>
        <c:crossBetween val="between"/>
      </c:valAx>
      <c:spPr>
        <a:noFill/>
        <a:ln w="126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08433734940172"/>
          <c:y val="0.35159817351598188"/>
          <c:w val="0.11341282164140062"/>
          <c:h val="0.39517693978092616"/>
        </c:manualLayout>
      </c:layout>
      <c:overlay val="0"/>
      <c:spPr>
        <a:noFill/>
        <a:ln w="3168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313253012048833E-2"/>
          <c:y val="7.762557077625569E-2"/>
          <c:w val="0.7831325301204819"/>
          <c:h val="0.78767123287671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DC6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A0E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16768"/>
        <c:axId val="111618688"/>
      </c:barChart>
      <c:catAx>
        <c:axId val="1116167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Employees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one"/>
        <c:crossAx val="11161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618688"/>
        <c:scaling>
          <c:orientation val="minMax"/>
          <c:min val="0"/>
        </c:scaling>
        <c:delete val="0"/>
        <c:axPos val="l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6" b="1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111616768"/>
        <c:crosses val="autoZero"/>
        <c:crossBetween val="between"/>
      </c:valAx>
      <c:spPr>
        <a:noFill/>
        <a:ln w="126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28915662651141"/>
          <c:y val="0.15981735159817531"/>
          <c:w val="0.11349386042585063"/>
          <c:h val="0.3950253544510145"/>
        </c:manualLayout>
      </c:layout>
      <c:overlay val="0"/>
      <c:spPr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95180722891566"/>
          <c:y val="7.762557077625569E-2"/>
          <c:w val="0.67349397590361471"/>
          <c:h val="0.78767123287671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FY12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#,##0</c:formatCode>
                <c:ptCount val="1"/>
                <c:pt idx="0">
                  <c:v>6217209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#,##0</c:formatCode>
                <c:ptCount val="1"/>
                <c:pt idx="0">
                  <c:v>6645961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</c:f>
              <c:numCache>
                <c:formatCode>#,##0</c:formatCode>
                <c:ptCount val="1"/>
                <c:pt idx="0">
                  <c:v>5854386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DC64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</c:f>
              <c:numCache>
                <c:formatCode>#,##0</c:formatCode>
                <c:ptCount val="1"/>
                <c:pt idx="0">
                  <c:v>5207299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A0E1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</c:f>
              <c:numCache>
                <c:formatCode>#,##0</c:formatCode>
                <c:ptCount val="1"/>
                <c:pt idx="0">
                  <c:v>5494357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020096"/>
        <c:axId val="112042752"/>
      </c:barChart>
      <c:catAx>
        <c:axId val="1120200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Outgoing Federal Mail Pieces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one"/>
        <c:crossAx val="11204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0427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112020096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28915662651141"/>
          <c:y val="0.30821917808219185"/>
          <c:w val="0.11349431602400181"/>
          <c:h val="0.39502712694450054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9156626506026"/>
          <c:y val="7.762557077625569E-2"/>
          <c:w val="0.73855421686746991"/>
          <c:h val="0.78767123287671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FY12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#,##0</c:formatCode>
                <c:ptCount val="1"/>
                <c:pt idx="0">
                  <c:v>4854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#,##0</c:formatCode>
                <c:ptCount val="1"/>
                <c:pt idx="0">
                  <c:v>4312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</c:f>
              <c:numCache>
                <c:formatCode>#,##0</c:formatCode>
                <c:ptCount val="1"/>
                <c:pt idx="0">
                  <c:v>3803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DC64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</c:f>
              <c:numCache>
                <c:formatCode>#,##0</c:formatCode>
                <c:ptCount val="1"/>
                <c:pt idx="0">
                  <c:v>3660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A0E1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</c:f>
              <c:numCache>
                <c:formatCode>#,##0</c:formatCode>
                <c:ptCount val="1"/>
                <c:pt idx="0">
                  <c:v>3662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85888"/>
        <c:axId val="114509696"/>
      </c:barChart>
      <c:catAx>
        <c:axId val="1144858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UPS/FedEx Packages Shipped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one"/>
        <c:crossAx val="114509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5096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114485888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28915662651141"/>
          <c:y val="0.30593607305936354"/>
          <c:w val="0.11349431602400181"/>
          <c:h val="0.39502712694450054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85542168675245E-2"/>
          <c:y val="7.762557077625569E-2"/>
          <c:w val="0.76506024096385561"/>
          <c:h val="0.78767123287671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FY12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#,##0</c:formatCode>
                <c:ptCount val="1"/>
                <c:pt idx="0">
                  <c:v>167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#,##0</c:formatCode>
                <c:ptCount val="1"/>
                <c:pt idx="0">
                  <c:v>155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</c:f>
              <c:numCache>
                <c:formatCode>#,##0</c:formatCode>
                <c:ptCount val="1"/>
                <c:pt idx="0">
                  <c:v>140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DC64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</c:f>
              <c:numCache>
                <c:formatCode>#,##0</c:formatCode>
                <c:ptCount val="1"/>
                <c:pt idx="0">
                  <c:v>108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A0E1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</c:f>
              <c:numCache>
                <c:formatCode>#,##0</c:formatCode>
                <c:ptCount val="1"/>
                <c:pt idx="0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69600"/>
        <c:axId val="114979968"/>
      </c:barChart>
      <c:catAx>
        <c:axId val="1149696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smtClean="0"/>
                  <a:t>Incident Reports for Suspicious or Threatening Mail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one"/>
        <c:crossAx val="11497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9799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114969600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349397590361444"/>
          <c:y val="0.3036529680365298"/>
          <c:w val="0.11349431602400181"/>
          <c:h val="0.39502712694450054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10843373494073"/>
          <c:y val="7.762557077625569E-2"/>
          <c:w val="0.68433734939759039"/>
          <c:h val="0.78767123287671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FY12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"$"#,##0</c:formatCode>
                <c:ptCount val="1"/>
                <c:pt idx="0">
                  <c:v>297256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FY13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Sheet1!$B$3</c:f>
              <c:numCache>
                <c:formatCode>"$"#,##0</c:formatCode>
                <c:ptCount val="1"/>
                <c:pt idx="0">
                  <c:v>231571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FY14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Sheet1!$B$4</c:f>
              <c:numCache>
                <c:formatCode>"$"#,##0</c:formatCode>
                <c:ptCount val="1"/>
                <c:pt idx="0">
                  <c:v>240986.6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00DC64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Sheet1!$B$5</c:f>
              <c:numCache>
                <c:formatCode>"$"#,##0</c:formatCode>
                <c:ptCount val="1"/>
                <c:pt idx="0">
                  <c:v>188568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A0E1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 vert="horz"/>
              <a:lstStyle/>
              <a:p>
                <a:pPr>
                  <a:defRPr sz="1400" b="0" i="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</c:f>
              <c:numCache>
                <c:formatCode>"$"#,##0</c:formatCode>
                <c:ptCount val="1"/>
                <c:pt idx="0">
                  <c:v>263363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30112"/>
        <c:axId val="109556864"/>
      </c:barChart>
      <c:catAx>
        <c:axId val="10953011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Automation Savings (Meter and Permit Mail)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one"/>
        <c:crossAx val="10955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5568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&quot;$&quot;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109530112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28915662651141"/>
          <c:y val="0.26712328767123289"/>
          <c:w val="0.11349431602400181"/>
          <c:h val="0.39502712694450054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t" anchorCtr="0" compatLnSpc="1">
            <a:prstTxWarp prst="textNoShape">
              <a:avLst/>
            </a:prstTxWarp>
          </a:bodyPr>
          <a:lstStyle>
            <a:lvl1pPr defTabSz="9001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t" anchorCtr="0" compatLnSpc="1">
            <a:prstTxWarp prst="textNoShape">
              <a:avLst/>
            </a:prstTxWarp>
          </a:bodyPr>
          <a:lstStyle>
            <a:lvl1pPr algn="r" defTabSz="900113">
              <a:defRPr sz="1200">
                <a:latin typeface="Arial" charset="0"/>
              </a:defRPr>
            </a:lvl1pPr>
          </a:lstStyle>
          <a:p>
            <a:pPr>
              <a:defRPr/>
            </a:pPr>
            <a:fld id="{C9D5EA93-E669-44F9-9161-63BF6B88FE28}" type="datetimeFigureOut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b" anchorCtr="0" compatLnSpc="1">
            <a:prstTxWarp prst="textNoShape">
              <a:avLst/>
            </a:prstTxWarp>
          </a:bodyPr>
          <a:lstStyle>
            <a:lvl1pPr defTabSz="9001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b" anchorCtr="0" compatLnSpc="1">
            <a:prstTxWarp prst="textNoShape">
              <a:avLst/>
            </a:prstTxWarp>
          </a:bodyPr>
          <a:lstStyle>
            <a:lvl1pPr algn="r" defTabSz="900113">
              <a:defRPr sz="1200">
                <a:latin typeface="Arial" charset="0"/>
              </a:defRPr>
            </a:lvl1pPr>
          </a:lstStyle>
          <a:p>
            <a:pPr>
              <a:defRPr/>
            </a:pPr>
            <a:fld id="{6312F66B-2F79-45E2-9783-200FE3085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4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t" anchorCtr="0" compatLnSpc="1">
            <a:prstTxWarp prst="textNoShape">
              <a:avLst/>
            </a:prstTxWarp>
          </a:bodyPr>
          <a:lstStyle>
            <a:lvl1pPr defTabSz="9001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t" anchorCtr="0" compatLnSpc="1">
            <a:prstTxWarp prst="textNoShape">
              <a:avLst/>
            </a:prstTxWarp>
          </a:bodyPr>
          <a:lstStyle>
            <a:lvl1pPr algn="r" defTabSz="900113">
              <a:defRPr sz="1200">
                <a:latin typeface="Arial" charset="0"/>
              </a:defRPr>
            </a:lvl1pPr>
          </a:lstStyle>
          <a:p>
            <a:pPr>
              <a:defRPr/>
            </a:pPr>
            <a:fld id="{FA49A34E-0CA8-40E3-BD16-2F2987B127D6}" type="datetimeFigureOut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483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b" anchorCtr="0" compatLnSpc="1">
            <a:prstTxWarp prst="textNoShape">
              <a:avLst/>
            </a:prstTxWarp>
          </a:bodyPr>
          <a:lstStyle>
            <a:lvl1pPr defTabSz="9001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81" tIns="45290" rIns="90581" bIns="45290" numCol="1" anchor="b" anchorCtr="0" compatLnSpc="1">
            <a:prstTxWarp prst="textNoShape">
              <a:avLst/>
            </a:prstTxWarp>
          </a:bodyPr>
          <a:lstStyle>
            <a:lvl1pPr algn="r" defTabSz="900113">
              <a:defRPr sz="1200">
                <a:latin typeface="Arial" charset="0"/>
              </a:defRPr>
            </a:lvl1pPr>
          </a:lstStyle>
          <a:p>
            <a:pPr>
              <a:defRPr/>
            </a:pPr>
            <a:fld id="{11A5FE3F-6DE8-459C-B1BB-FCFE90CD6B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54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698500"/>
            <a:ext cx="4646612" cy="3484563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xfrm>
            <a:off x="687388" y="4416425"/>
            <a:ext cx="5483225" cy="4181475"/>
          </a:xfrm>
          <a:noFill/>
          <a:ln/>
        </p:spPr>
        <p:txBody>
          <a:bodyPr lIns="90726" tIns="45363" rIns="90726" bIns="45363"/>
          <a:lstStyle/>
          <a:p>
            <a:pPr eaLnBrk="1" hangingPunct="1"/>
            <a:endParaRPr lang="en-US" dirty="0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3025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6" tIns="45363" rIns="90726" bIns="45363" anchor="b"/>
          <a:lstStyle/>
          <a:p>
            <a:pPr algn="r" defTabSz="906463"/>
            <a:fld id="{ED68D56B-AC20-4B66-8B00-F18751EDEEF6}" type="slidenum">
              <a:rPr lang="en-US" sz="1200">
                <a:latin typeface="Arial" charset="0"/>
              </a:rPr>
              <a:pPr algn="r" defTabSz="906463"/>
              <a:t>1</a:t>
            </a:fld>
            <a:endParaRPr 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0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B2DE2-6633-4E45-8DF2-1C491169266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103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A5FE3F-6DE8-459C-B1BB-FCFE90CD6B6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8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B35BF-1456-48E7-96A4-1D2ECF96DFA5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0776-2833-47DF-AF17-B9DF3141A9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549F2-D3E6-46AC-9C5A-31D03682DCF2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85AE-FEAA-4A4D-B538-A61CA0B4B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1E41-B29A-4FEC-8A8A-EC608DD877C2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E450C-793D-46DC-8BED-5F49ACEC8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C73C5-C713-4BFE-85F3-7B42681D9FCB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77636-6759-4C19-BF54-25255CE63F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C1778-01C4-4D08-A298-BF787DE485B5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A740-0747-4CE6-BAFB-97CA7E27E5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C7806-6DC7-4833-B193-8D1F477027E8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E6E06-EFA9-47FE-BE1C-27A37D750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800D-63CA-4350-AB22-F60990E7C239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1AAE3-0B3E-4C86-82BF-92C0A0F36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FE236-576E-49DA-B496-F738FCBC1DE5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E79C6-8930-4107-AE13-1FA6A2FD7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9DA0-F9C5-4E11-86E4-6D67B61EF2E3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9D68-B7C2-4A02-A54E-F08959B1C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0095-2133-47BA-A143-01887CD4B5C1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14CBF-0462-44B9-A4B8-83C200FCA4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96768-A1CD-4D1B-898C-3B65879A80DA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29FD2-B2C8-40ED-9668-ED1A3B532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7C84-DFEC-4FC7-9A09-0436122E4318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D4118-AF88-4BB9-A671-D22F3F593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05658-B0C0-4847-A395-81003AEFB457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3F6C0-F64D-43B5-BB6C-664209430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8EE75-6CF5-4A29-9ED7-AF9ACFC66556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97CF0-5AEE-4667-932E-22C4AE0D8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365E2-2A05-4008-9396-AA055BE27F8B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D897-4BCD-40F4-A443-6773FFCCE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D13C-A06E-49F9-88F4-27457755517D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5674-FE97-42AC-BAC3-D0EAE70DFD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02217-8471-4AB0-A409-8AB7ADF117C8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7ED1-1093-4E53-95BC-A5E798CFFF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F9946-5F7C-42F8-8C68-8D95657D2544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D5F3-FA6C-4C4C-B574-9AA5DBF565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0C28-C5B0-4620-97B4-8BB138DDBE20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90E5B-1581-4AE8-8288-E5C04138E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538263F-C929-4C0F-830B-3A1DFD21E36F}" type="datetime1">
              <a:rPr lang="en-US"/>
              <a:pPr>
                <a:defRPr/>
              </a:pPr>
              <a:t>9/28/2016</a:t>
            </a:fld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8993791-5BBA-4EA5-85F7-BDA7C9F9E3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  <p:sldLayoutId id="2147483656" r:id="rId13"/>
    <p:sldLayoutId id="2147483655" r:id="rId14"/>
    <p:sldLayoutId id="2147483654" r:id="rId15"/>
    <p:sldLayoutId id="2147483653" r:id="rId16"/>
    <p:sldLayoutId id="2147483652" r:id="rId17"/>
    <p:sldLayoutId id="2147483651" r:id="rId18"/>
    <p:sldLayoutId id="2147483650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full-color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214438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566738" y="228600"/>
            <a:ext cx="7967662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Book Antiqua" pitchFamily="18" charset="0"/>
              </a:rPr>
              <a:t>Department of Buildings and General Services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Book Antiqua" pitchFamily="18" charset="0"/>
              </a:rPr>
              <a:t>2 Governor Aiken Avenue – Montpelier, Vermont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800" dirty="0" smtClean="0"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800" dirty="0" smtClean="0"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800" dirty="0" smtClean="0"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dirty="0" smtClean="0">
                <a:latin typeface="Book Antiqua" pitchFamily="18" charset="0"/>
              </a:rPr>
              <a:t>Postal Services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400" i="1" dirty="0" smtClean="0"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i="1" dirty="0" smtClean="0">
                <a:latin typeface="Book Antiqua" pitchFamily="18" charset="0"/>
              </a:rPr>
              <a:t>Fiscal Year 2016 - Annual Report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DCEC88-6089-4A69-B97A-58F17B21C207}" type="slidenum">
              <a:rPr lang="en-US" sz="1200"/>
              <a:pPr algn="r"/>
              <a:t>1</a:t>
            </a:fld>
            <a:endParaRPr lang="en-US" sz="1200" dirty="0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09600" y="6194443"/>
            <a:ext cx="487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000" dirty="0" smtClean="0"/>
              <a:t>September 28, 2016</a:t>
            </a:r>
            <a:endParaRPr lang="en-US" sz="1000" dirty="0" smtClean="0"/>
          </a:p>
          <a:p>
            <a:pPr eaLnBrk="0" hangingPunct="0"/>
            <a:r>
              <a:rPr lang="en-US" sz="1000" dirty="0"/>
              <a:t>FY2016 = 7/1/15 – </a:t>
            </a:r>
            <a:r>
              <a:rPr lang="en-US" sz="1000" dirty="0" smtClean="0"/>
              <a:t>6/30/16</a:t>
            </a:r>
            <a:endParaRPr lang="en-US" sz="1000" dirty="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09600" y="16764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Book Antiqua" pitchFamily="18" charset="0"/>
              </a:rPr>
              <a:t>Government Business Services Directorate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714F18-3ABE-471F-949D-A874A1A8ED6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277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067300-6FA3-4309-BEF3-B8590F3AB036}" type="slidenum">
              <a:rPr lang="en-US" sz="1200"/>
              <a:pPr algn="r"/>
              <a:t>10</a:t>
            </a:fld>
            <a:endParaRPr lang="en-US" sz="1200" dirty="0"/>
          </a:p>
        </p:txBody>
      </p:sp>
      <p:sp>
        <p:nvSpPr>
          <p:cNvPr id="32771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4272A8-963B-4CCF-B406-7D73DD02A031}" type="slidenum">
              <a:rPr lang="en-US" sz="1200"/>
              <a:pPr algn="r"/>
              <a:t>10</a:t>
            </a:fld>
            <a:endParaRPr lang="en-US" sz="1200" dirty="0"/>
          </a:p>
        </p:txBody>
      </p:sp>
      <p:sp>
        <p:nvSpPr>
          <p:cNvPr id="3277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A4FD114-8A15-4EA3-98DA-D4E6FE5A5FEB}" type="slidenum">
              <a:rPr lang="en-US" sz="1200"/>
              <a:pPr algn="r"/>
              <a:t>10</a:t>
            </a:fld>
            <a:endParaRPr lang="en-US" sz="1200" dirty="0"/>
          </a:p>
        </p:txBody>
      </p:sp>
      <p:sp>
        <p:nvSpPr>
          <p:cNvPr id="32773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87C1DA-E984-4B37-A16D-1113EAA7CD22}" type="slidenum">
              <a:rPr lang="en-US" sz="1200"/>
              <a:pPr algn="r"/>
              <a:t>10</a:t>
            </a:fld>
            <a:endParaRPr lang="en-US" sz="1200" dirty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People</a:t>
            </a:r>
            <a:br>
              <a:rPr lang="en-US" sz="3400" dirty="0" smtClean="0"/>
            </a:br>
            <a:r>
              <a:rPr lang="en-US" sz="3400" dirty="0" smtClean="0"/>
              <a:t>P1 - Goal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4572000"/>
          </a:xfrm>
        </p:spPr>
        <p:txBody>
          <a:bodyPr/>
          <a:lstStyle/>
          <a:p>
            <a:r>
              <a:rPr lang="en-US" dirty="0" smtClean="0"/>
              <a:t>Provide employees with effective leadership.</a:t>
            </a:r>
          </a:p>
          <a:p>
            <a:pPr lvl="1"/>
            <a:r>
              <a:rPr lang="en-US" dirty="0" smtClean="0"/>
              <a:t>Support BGS Core Values </a:t>
            </a:r>
          </a:p>
          <a:p>
            <a:pPr lvl="1"/>
            <a:r>
              <a:rPr lang="en-US" dirty="0" smtClean="0"/>
              <a:t>Quality and timely evaluations and appropriate feedback</a:t>
            </a:r>
          </a:p>
          <a:p>
            <a:pPr lvl="1"/>
            <a:r>
              <a:rPr lang="en-US" dirty="0" smtClean="0"/>
              <a:t>Fair and deserving recognition through performance rewards and promotions</a:t>
            </a:r>
            <a:endParaRPr lang="en-US" sz="2400" dirty="0" smtClean="0"/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1C017C-A717-4E1D-9396-F65B4AADFCA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88325" cy="1216025"/>
          </a:xfrm>
        </p:spPr>
        <p:txBody>
          <a:bodyPr/>
          <a:lstStyle/>
          <a:p>
            <a:r>
              <a:rPr lang="en-US" dirty="0" smtClean="0"/>
              <a:t>People</a:t>
            </a:r>
            <a:br>
              <a:rPr lang="en-US" dirty="0" smtClean="0"/>
            </a:br>
            <a:r>
              <a:rPr lang="en-US" dirty="0" smtClean="0"/>
              <a:t>P1 - Performance Measurement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Target = 100% of Performance Evaluations completed within 45 days of due date (per VSEA Agreement)</a:t>
            </a:r>
          </a:p>
          <a:p>
            <a:endParaRPr lang="en-US" dirty="0" smtClean="0"/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156F7C-9028-44EF-9D4B-D9F22D06F070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584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10ED0A-EDB2-4C9F-B578-F33B45A3A4FB}" type="slidenum">
              <a:rPr lang="en-US" sz="1200"/>
              <a:pPr algn="r"/>
              <a:t>12</a:t>
            </a:fld>
            <a:endParaRPr lang="en-US" sz="1200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People</a:t>
            </a:r>
            <a:br>
              <a:rPr lang="en-US" sz="3400" dirty="0" smtClean="0"/>
            </a:br>
            <a:r>
              <a:rPr lang="en-US" sz="3400" dirty="0" smtClean="0"/>
              <a:t>P2 - Goal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Provide resources, training, education, equipment, and support necessary for employees to meet mission requirements.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Annual Taxpayer Information Training to meet IRS </a:t>
            </a:r>
            <a:r>
              <a:rPr lang="en-US" sz="2000" dirty="0" smtClean="0"/>
              <a:t>requirements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Notification of policies, rules, and regulations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Training on software and program procedures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Encourage and support networking and professional development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Vermont Postal Customer Council (VTPCC)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National Postal Forum (NPF)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Provide applicable safety training/equipment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Defensive Driving, Haz-com, Fire Safety, and Back &amp; Lifting Safety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Steel-toe shoes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563E9-0BE0-44F5-B311-3B92DEE5FE11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6866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BE359A4-57FB-42C6-9D7F-C15AC15667AF}" type="slidenum">
              <a:rPr lang="en-US" sz="1200"/>
              <a:pPr algn="r"/>
              <a:t>13</a:t>
            </a:fld>
            <a:endParaRPr lang="en-US" sz="1200" dirty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br>
              <a:rPr lang="en-US" dirty="0" smtClean="0"/>
            </a:br>
            <a:r>
              <a:rPr lang="en-US" dirty="0" smtClean="0"/>
              <a:t>C1 - Goal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Provide employees with open and honest communications concerning program operations.</a:t>
            </a:r>
          </a:p>
          <a:p>
            <a:pPr lvl="1"/>
            <a:r>
              <a:rPr lang="en-US" sz="2200" dirty="0" smtClean="0"/>
              <a:t>Share performance measurements at regular intervals</a:t>
            </a:r>
          </a:p>
          <a:p>
            <a:pPr lvl="1"/>
            <a:r>
              <a:rPr lang="en-US" sz="2200" dirty="0" smtClean="0"/>
              <a:t>Share program updates/changes immediately</a:t>
            </a:r>
          </a:p>
          <a:p>
            <a:pPr lvl="1"/>
            <a:r>
              <a:rPr lang="en-US" sz="2200" dirty="0" smtClean="0"/>
              <a:t>Monthly work plan review between supervisor and staff based on rotating job schedule</a:t>
            </a:r>
          </a:p>
          <a:p>
            <a:pPr lvl="1"/>
            <a:r>
              <a:rPr lang="en-US" sz="2200" dirty="0" smtClean="0"/>
              <a:t>Timely and appropriate supervisory feedback</a:t>
            </a:r>
          </a:p>
          <a:p>
            <a:pPr lvl="1"/>
            <a:r>
              <a:rPr lang="en-US" sz="2200" dirty="0" smtClean="0"/>
              <a:t>Weekly </a:t>
            </a:r>
            <a:r>
              <a:rPr lang="en-US" sz="2200" dirty="0"/>
              <a:t>work plan including reminders and notices distributed to all staff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975B46-4E96-4386-8411-D18C82B9E156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789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FB287FE-ACC5-4B8B-A55F-F53944736691}" type="slidenum">
              <a:rPr lang="en-US" sz="1200"/>
              <a:pPr algn="r"/>
              <a:t>14</a:t>
            </a:fld>
            <a:endParaRPr lang="en-US" sz="1200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br>
              <a:rPr lang="en-US" dirty="0" smtClean="0"/>
            </a:br>
            <a:r>
              <a:rPr lang="en-US" dirty="0" smtClean="0"/>
              <a:t>C2 - Goal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95800"/>
          </a:xfrm>
        </p:spPr>
        <p:txBody>
          <a:bodyPr/>
          <a:lstStyle/>
          <a:p>
            <a:r>
              <a:rPr lang="en-US" sz="2600" dirty="0" smtClean="0"/>
              <a:t>Provide management with timely and accurate reporting of program operations</a:t>
            </a:r>
          </a:p>
          <a:p>
            <a:pPr lvl="1"/>
            <a:r>
              <a:rPr lang="en-US" sz="2400" dirty="0" smtClean="0"/>
              <a:t>Periodic supervisor’s meeting with Supervisor and Director</a:t>
            </a:r>
          </a:p>
          <a:p>
            <a:pPr lvl="1"/>
            <a:r>
              <a:rPr lang="en-US" sz="2400" dirty="0" smtClean="0"/>
              <a:t>Periodic meetings related to projects, etc.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5FA9F-35DC-4B81-BA72-481DF07C3757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br>
              <a:rPr lang="en-US" dirty="0" smtClean="0"/>
            </a:br>
            <a:r>
              <a:rPr lang="en-US" dirty="0" smtClean="0"/>
              <a:t>C3 - Goal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Provide state agencies with information and tools to understand and effectively use postal products and services</a:t>
            </a:r>
          </a:p>
          <a:p>
            <a:pPr lvl="1"/>
            <a:r>
              <a:rPr lang="en-US" sz="2400" dirty="0" smtClean="0"/>
              <a:t>Website with FAQ, Forms, and Listings</a:t>
            </a:r>
          </a:p>
          <a:p>
            <a:pPr lvl="1"/>
            <a:r>
              <a:rPr lang="en-US" sz="2400" dirty="0" smtClean="0"/>
              <a:t>Inter/Intra Office Mailings</a:t>
            </a:r>
          </a:p>
          <a:p>
            <a:pPr lvl="1"/>
            <a:r>
              <a:rPr lang="en-US" sz="2400" dirty="0" smtClean="0"/>
              <a:t>Timely follow-up on inquiries</a:t>
            </a:r>
          </a:p>
          <a:p>
            <a:endParaRPr lang="en-US" dirty="0" smtClean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C7E5D-DB3D-4F7B-808D-828E8656BE1E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9938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BD4112-3EE0-45F2-8155-F6EE75E61685}" type="slidenum">
              <a:rPr lang="en-US" sz="1200"/>
              <a:pPr algn="r"/>
              <a:t>16</a:t>
            </a:fld>
            <a:endParaRPr lang="en-US" sz="1200" dirty="0"/>
          </a:p>
        </p:txBody>
      </p:sp>
      <p:sp>
        <p:nvSpPr>
          <p:cNvPr id="39939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2D8A166-442A-453D-98AE-3398A875B94B}" type="slidenum">
              <a:rPr lang="en-US" sz="1200"/>
              <a:pPr algn="r"/>
              <a:t>16</a:t>
            </a:fld>
            <a:endParaRPr lang="en-US" sz="1200" dirty="0"/>
          </a:p>
        </p:txBody>
      </p:sp>
      <p:sp>
        <p:nvSpPr>
          <p:cNvPr id="3994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F31C483-1BDC-4EAB-BB41-F3D7C28E315D}" type="slidenum">
              <a:rPr lang="en-US" sz="1200"/>
              <a:pPr algn="r"/>
              <a:t>16</a:t>
            </a:fld>
            <a:endParaRPr lang="en-US" sz="1200" dirty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br>
              <a:rPr lang="en-US" dirty="0" smtClean="0"/>
            </a:br>
            <a:r>
              <a:rPr lang="en-US" dirty="0" smtClean="0"/>
              <a:t>C4 - Goal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Notify state agencies of additions and changes to products and services</a:t>
            </a:r>
          </a:p>
          <a:p>
            <a:pPr lvl="1"/>
            <a:r>
              <a:rPr lang="en-US" sz="2000" dirty="0" smtClean="0"/>
              <a:t>E-mail notices to key contacts</a:t>
            </a:r>
          </a:p>
          <a:p>
            <a:pPr lvl="1"/>
            <a:r>
              <a:rPr lang="en-US" sz="2000" dirty="0" smtClean="0"/>
              <a:t>E-mail notices to Business Managers and Department Heads</a:t>
            </a:r>
          </a:p>
          <a:p>
            <a:pPr lvl="1"/>
            <a:r>
              <a:rPr lang="en-US" sz="2000" dirty="0" smtClean="0"/>
              <a:t>Periodic meetings with various customer groups</a:t>
            </a:r>
          </a:p>
          <a:p>
            <a:pPr lvl="1"/>
            <a:r>
              <a:rPr lang="en-US" sz="2000" dirty="0" smtClean="0"/>
              <a:t>Hardcopy notifications to each </a:t>
            </a:r>
            <a:r>
              <a:rPr lang="en-US" sz="2000" dirty="0"/>
              <a:t>of the </a:t>
            </a:r>
            <a:r>
              <a:rPr lang="en-US" sz="2000" dirty="0" smtClean="0"/>
              <a:t>101 mail stops</a:t>
            </a:r>
          </a:p>
          <a:p>
            <a:pPr lvl="1"/>
            <a:r>
              <a:rPr lang="en-US" sz="2000" dirty="0" smtClean="0"/>
              <a:t>Continuous communications with offices displaced by Irene (e-mail, telephone, etc.)</a:t>
            </a: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AC0A9-01E9-4C7C-92FD-980304B2CFF8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br>
              <a:rPr lang="en-US" dirty="0" smtClean="0"/>
            </a:br>
            <a:r>
              <a:rPr lang="en-US" dirty="0" smtClean="0"/>
              <a:t>C2 - Goal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Collaborate with USPS to optimize services to State agencies</a:t>
            </a:r>
          </a:p>
          <a:p>
            <a:pPr lvl="1"/>
            <a:r>
              <a:rPr lang="en-US" sz="2400" dirty="0" smtClean="0"/>
              <a:t>Additional automation savings utilizing IMB full service program</a:t>
            </a:r>
          </a:p>
          <a:p>
            <a:pPr lvl="2"/>
            <a:r>
              <a:rPr lang="en-US" sz="2100" dirty="0" smtClean="0"/>
              <a:t>Retail First Class stamp = .47</a:t>
            </a:r>
          </a:p>
          <a:p>
            <a:pPr lvl="2"/>
            <a:r>
              <a:rPr lang="en-US" sz="2100" dirty="0" smtClean="0"/>
              <a:t>Metered First Class stamp = .465 </a:t>
            </a:r>
          </a:p>
          <a:p>
            <a:pPr lvl="2"/>
            <a:r>
              <a:rPr lang="en-US" sz="2100" dirty="0" smtClean="0"/>
              <a:t>Automation rate = .399</a:t>
            </a:r>
          </a:p>
          <a:p>
            <a:pPr lvl="2"/>
            <a:r>
              <a:rPr lang="en-US" sz="2100" dirty="0" smtClean="0"/>
              <a:t>Full service rate = .396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8059C-B1EF-4C5C-82BB-4C7A308A8282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41986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729F06-9035-49AE-8350-6414BD2CF227}" type="slidenum">
              <a:rPr lang="en-US" sz="1200"/>
              <a:pPr algn="r"/>
              <a:t>18</a:t>
            </a:fld>
            <a:endParaRPr lang="en-US" sz="1200" dirty="0"/>
          </a:p>
        </p:txBody>
      </p:sp>
      <p:sp>
        <p:nvSpPr>
          <p:cNvPr id="41987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609C7-16B1-4A19-A6AC-1E3A10B384DE}" type="slidenum">
              <a:rPr lang="en-US" sz="1200"/>
              <a:pPr algn="r"/>
              <a:t>18</a:t>
            </a:fld>
            <a:endParaRPr lang="en-US" sz="1200" dirty="0"/>
          </a:p>
        </p:txBody>
      </p:sp>
      <p:sp>
        <p:nvSpPr>
          <p:cNvPr id="41988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DFE873A-7A42-4B87-AE49-423E8C1996B5}" type="slidenum">
              <a:rPr lang="en-US" sz="1200"/>
              <a:pPr algn="r"/>
              <a:t>18</a:t>
            </a:fld>
            <a:endParaRPr lang="en-US" sz="1200" dirty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Finances</a:t>
            </a:r>
            <a:r>
              <a:rPr lang="en-US" sz="3400" dirty="0" smtClean="0"/>
              <a:t> </a:t>
            </a:r>
            <a:br>
              <a:rPr lang="en-US" sz="3400" dirty="0" smtClean="0"/>
            </a:br>
            <a:r>
              <a:rPr lang="en-US" sz="3400" dirty="0" smtClean="0"/>
              <a:t>F1 - Goal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Develop and implement strategies, procedures, and processes to effectively manage program expenditures and revenues.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dirty="0" smtClean="0"/>
              <a:t>Daily postage meter readings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dirty="0" smtClean="0"/>
              <a:t>Sales tracking and internal audit steps for postage charges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dirty="0" smtClean="0"/>
              <a:t>Review and approval of purchases and payments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dirty="0" smtClean="0"/>
              <a:t>Balance postage meters and Postage-by-Phone, USPS Express Corporate, and Business Reply accounts monthly to correspond with VISION inventory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dirty="0" smtClean="0"/>
              <a:t>Analyze monthly program financial reports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dirty="0" smtClean="0"/>
              <a:t>Annual inventory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DD99BA-6F06-4BCE-8C0E-18D38643D16D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1028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F77C3E-3B37-42D5-9940-388514605E9D}" type="slidenum">
              <a:rPr lang="en-US" sz="1200"/>
              <a:pPr algn="r"/>
              <a:t>19</a:t>
            </a:fld>
            <a:endParaRPr lang="en-US" sz="1200" dirty="0"/>
          </a:p>
        </p:txBody>
      </p:sp>
      <p:sp>
        <p:nvSpPr>
          <p:cNvPr id="1029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BF9B315-0CF5-471C-9079-C12D7E978B59}" type="slidenum">
              <a:rPr lang="en-US" sz="1200"/>
              <a:pPr algn="r"/>
              <a:t>19</a:t>
            </a:fld>
            <a:endParaRPr lang="en-US" sz="1200" dirty="0"/>
          </a:p>
        </p:txBody>
      </p:sp>
      <p:sp>
        <p:nvSpPr>
          <p:cNvPr id="103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D70AC41-0554-4901-974E-54D90CFAB5B6}" type="slidenum">
              <a:rPr lang="en-US" sz="1200"/>
              <a:pPr algn="r"/>
              <a:t>19</a:t>
            </a:fld>
            <a:endParaRPr lang="en-US" sz="1200" dirty="0"/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DA682EF-30D6-43A6-875D-CFC4533F1D57}" type="slidenum">
              <a:rPr lang="en-US" sz="1200"/>
              <a:pPr algn="r"/>
              <a:t>19</a:t>
            </a:fld>
            <a:endParaRPr lang="en-US" sz="1200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Finances</a:t>
            </a:r>
            <a:br>
              <a:rPr lang="en-US" dirty="0" smtClean="0"/>
            </a:br>
            <a:r>
              <a:rPr lang="en-US" dirty="0" smtClean="0"/>
              <a:t>F1 – Performance measurement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661546"/>
              </p:ext>
            </p:extLst>
          </p:nvPr>
        </p:nvGraphicFramePr>
        <p:xfrm>
          <a:off x="914400" y="1676400"/>
          <a:ext cx="8002785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533400" y="62484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dirty="0"/>
              <a:t>Internal Service Fund</a:t>
            </a:r>
          </a:p>
          <a:p>
            <a:pPr eaLnBrk="0" hangingPunct="0"/>
            <a:r>
              <a:rPr lang="en-US" sz="1400" dirty="0"/>
              <a:t>Target = </a:t>
            </a:r>
            <a:r>
              <a:rPr lang="en-US" sz="1400" dirty="0" smtClean="0"/>
              <a:t>BREAKEVEN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A70BA8-FE7F-47D8-ACC2-0BA15C7CD62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E43B5D7-D644-4C74-9D06-79ADEC8339C6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2560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7F9FFC-C24A-42D8-B942-DCDFBBBE12AF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3D7EE06-A57B-45FA-8102-D77AAEDE7822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0A8545C-E11F-416B-B4AD-E0488DDA307C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Mission and Authority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BGS - The employees of Buildings and General Services work together to deliver quality services and provide facilities management, enabling government to fulfill its mission.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Postal Center - Provide locations within Chittenden and Washington Counties with economical and convenient access to postal and courier services along with mail and parcel security screening.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29 VSA §906 defines authority and provisions for providing postal services to state offices located in central Vermont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  <p:sp>
        <p:nvSpPr>
          <p:cNvPr id="25608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533400" y="6248400"/>
            <a:ext cx="685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 smtClean="0"/>
              <a:t>"Earning </a:t>
            </a:r>
            <a:r>
              <a:rPr lang="en-US" sz="1600" dirty="0"/>
              <a:t>your trust one job at a </a:t>
            </a:r>
            <a:r>
              <a:rPr lang="en-US" sz="1600" dirty="0" smtClean="0"/>
              <a:t>time"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D59E3-8755-49BA-BA4B-D20B8994256C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45058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530372-5C8D-4819-9768-4BE1A7F83F9B}" type="slidenum">
              <a:rPr lang="en-US" sz="1200"/>
              <a:pPr algn="r"/>
              <a:t>20</a:t>
            </a:fld>
            <a:endParaRPr lang="en-US" sz="1200" dirty="0"/>
          </a:p>
        </p:txBody>
      </p:sp>
      <p:sp>
        <p:nvSpPr>
          <p:cNvPr id="45059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BFD5027-7077-4773-982F-98D6DE48C3DA}" type="slidenum">
              <a:rPr lang="en-US" sz="1200"/>
              <a:pPr algn="r"/>
              <a:t>20</a:t>
            </a:fld>
            <a:endParaRPr lang="en-US" sz="1200" dirty="0"/>
          </a:p>
        </p:txBody>
      </p:sp>
      <p:sp>
        <p:nvSpPr>
          <p:cNvPr id="4506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9E1E89C-E2DD-4BA2-9ECE-3B67FB629CDB}" type="slidenum">
              <a:rPr lang="en-US" sz="1200"/>
              <a:pPr algn="r"/>
              <a:t>20</a:t>
            </a:fld>
            <a:endParaRPr lang="en-US" sz="1200" dirty="0"/>
          </a:p>
        </p:txBody>
      </p:sp>
      <p:sp>
        <p:nvSpPr>
          <p:cNvPr id="45061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D61556B-92F9-49E5-B956-5A35F7206EF9}" type="slidenum">
              <a:rPr lang="en-US" sz="1200"/>
              <a:pPr algn="r"/>
              <a:t>20</a:t>
            </a:fld>
            <a:endParaRPr lang="en-US" sz="1200" dirty="0"/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Finances</a:t>
            </a:r>
            <a:br>
              <a:rPr lang="en-US" sz="3400" dirty="0" smtClean="0"/>
            </a:br>
            <a:r>
              <a:rPr lang="en-US" sz="3400" dirty="0" smtClean="0"/>
              <a:t>F2 - Goal</a:t>
            </a:r>
          </a:p>
        </p:txBody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Develop rates for services to cover program costs</a:t>
            </a:r>
          </a:p>
          <a:p>
            <a:pPr lvl="1" eaLnBrk="1" hangingPunct="1"/>
            <a:r>
              <a:rPr lang="en-US" sz="2000" dirty="0" smtClean="0"/>
              <a:t>Considerations for setting rates</a:t>
            </a:r>
          </a:p>
          <a:p>
            <a:pPr lvl="2" eaLnBrk="1" hangingPunct="1"/>
            <a:r>
              <a:rPr lang="en-US" sz="2000" dirty="0" smtClean="0"/>
              <a:t>Direct cost of postage and shipping</a:t>
            </a:r>
          </a:p>
          <a:p>
            <a:pPr lvl="2" eaLnBrk="1" hangingPunct="1"/>
            <a:r>
              <a:rPr lang="en-US" sz="2000" dirty="0" smtClean="0"/>
              <a:t>Overhead costs </a:t>
            </a:r>
          </a:p>
          <a:p>
            <a:pPr lvl="2" eaLnBrk="1" hangingPunct="1"/>
            <a:r>
              <a:rPr lang="en-US" sz="2000" dirty="0" smtClean="0"/>
              <a:t>Projected automation savings</a:t>
            </a:r>
          </a:p>
          <a:p>
            <a:pPr lvl="2" eaLnBrk="1" hangingPunct="1"/>
            <a:r>
              <a:rPr lang="en-US" sz="2000" dirty="0" smtClean="0"/>
              <a:t>Value-added services </a:t>
            </a:r>
          </a:p>
          <a:p>
            <a:pPr lvl="3" eaLnBrk="1" hangingPunct="1"/>
            <a:r>
              <a:rPr lang="en-US" sz="1800" dirty="0" smtClean="0"/>
              <a:t>Security screening</a:t>
            </a:r>
          </a:p>
          <a:p>
            <a:pPr lvl="3" eaLnBrk="1" hangingPunct="1"/>
            <a:r>
              <a:rPr lang="en-US" sz="1800" dirty="0" smtClean="0"/>
              <a:t>Inter/intra departmental mail distribution</a:t>
            </a:r>
          </a:p>
          <a:p>
            <a:pPr lvl="3" eaLnBrk="1" hangingPunct="1"/>
            <a:r>
              <a:rPr lang="en-US" sz="1800" dirty="0" smtClean="0"/>
              <a:t>Desktop delivery of Print Shop jobs</a:t>
            </a:r>
          </a:p>
          <a:p>
            <a:pPr lvl="2" eaLnBrk="1" hangingPunct="1"/>
            <a:r>
              <a:rPr lang="en-US" sz="2000" dirty="0" smtClean="0"/>
              <a:t>Comparison of rates and services to private sector</a:t>
            </a:r>
          </a:p>
          <a:p>
            <a:pPr lvl="3" eaLnBrk="1" hangingPunct="1"/>
            <a:r>
              <a:rPr lang="en-US" sz="1800" dirty="0" smtClean="0"/>
              <a:t>National Life and Mailing Center</a:t>
            </a:r>
          </a:p>
        </p:txBody>
      </p:sp>
      <p:sp>
        <p:nvSpPr>
          <p:cNvPr id="45064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464876-D4E6-40EE-8A33-3D32E85946EF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4608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60D4D27-7853-4CC7-A7C6-2722EFB35E84}" type="slidenum">
              <a:rPr lang="en-US" sz="1200"/>
              <a:pPr algn="r"/>
              <a:t>21</a:t>
            </a:fld>
            <a:endParaRPr lang="en-US" sz="1200" dirty="0"/>
          </a:p>
        </p:txBody>
      </p:sp>
      <p:sp>
        <p:nvSpPr>
          <p:cNvPr id="4608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24FDEC8-FE67-4B15-9707-FEBC72FF29CE}" type="slidenum">
              <a:rPr lang="en-US" sz="1200"/>
              <a:pPr algn="r"/>
              <a:t>21</a:t>
            </a:fld>
            <a:endParaRPr lang="en-US" sz="1200" dirty="0"/>
          </a:p>
        </p:txBody>
      </p:sp>
      <p:sp>
        <p:nvSpPr>
          <p:cNvPr id="4608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C065675-061E-47D5-87E2-AA88F93DA0B2}" type="slidenum">
              <a:rPr lang="en-US" sz="1200"/>
              <a:pPr algn="r"/>
              <a:t>21</a:t>
            </a:fld>
            <a:endParaRPr lang="en-US" sz="1200" dirty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Finances</a:t>
            </a:r>
            <a:br>
              <a:rPr lang="en-US" dirty="0" smtClean="0"/>
            </a:br>
            <a:r>
              <a:rPr lang="en-US" dirty="0" smtClean="0"/>
              <a:t>F2 – Program Data</a:t>
            </a:r>
          </a:p>
        </p:txBody>
      </p:sp>
      <p:graphicFrame>
        <p:nvGraphicFramePr>
          <p:cNvPr id="5636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3687"/>
              </p:ext>
            </p:extLst>
          </p:nvPr>
        </p:nvGraphicFramePr>
        <p:xfrm>
          <a:off x="566738" y="1752600"/>
          <a:ext cx="8001000" cy="3535680"/>
        </p:xfrm>
        <a:graphic>
          <a:graphicData uri="http://schemas.openxmlformats.org/drawingml/2006/table">
            <a:tbl>
              <a:tblPr/>
              <a:tblGrid>
                <a:gridCol w="5757862"/>
                <a:gridCol w="2243138"/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FY2017 – Deficit Reduction Plan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Projected personal services savings (combining Postal Center and Print Shop supervisor’s into Program Assistant)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$ 30,000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Increased sales (additional print/mail jobs)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$338,821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FY2017 Projected Savings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$368,821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4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  <p:sp>
        <p:nvSpPr>
          <p:cNvPr id="46115" name="Rectangle 34"/>
          <p:cNvSpPr>
            <a:spLocks noChangeArrowheads="1"/>
          </p:cNvSpPr>
          <p:nvPr/>
        </p:nvSpPr>
        <p:spPr bwMode="auto">
          <a:xfrm>
            <a:off x="4440238" y="3246438"/>
            <a:ext cx="265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74675" y="6121805"/>
            <a:ext cx="8077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dirty="0" smtClean="0"/>
              <a:t>Accumulated Deficit = $</a:t>
            </a:r>
            <a:r>
              <a:rPr lang="en-US" sz="1400" dirty="0" smtClean="0"/>
              <a:t>2,736,279</a:t>
            </a:r>
            <a:endParaRPr lang="en-US" sz="1400" dirty="0" smtClean="0"/>
          </a:p>
          <a:p>
            <a:pPr eaLnBrk="0" hangingPunct="0"/>
            <a:r>
              <a:rPr lang="en-US" sz="1400" dirty="0" smtClean="0"/>
              <a:t>FY2016 Deficit = </a:t>
            </a:r>
            <a:r>
              <a:rPr lang="en-US" sz="1400" dirty="0" smtClean="0"/>
              <a:t>$368,821 </a:t>
            </a:r>
            <a:r>
              <a:rPr lang="en-US" sz="1400" dirty="0" smtClean="0"/>
              <a:t>- FY2015 Deficit = $250,956 - FY2014 Deficit = $144,924</a:t>
            </a:r>
          </a:p>
          <a:p>
            <a:pPr eaLnBrk="0" hangingPunct="0"/>
            <a:r>
              <a:rPr lang="en-US" sz="1400" dirty="0" smtClean="0"/>
              <a:t>FY2013 Profit = $70,258</a:t>
            </a:r>
            <a:endParaRPr lang="en-US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50D568-252A-4B52-BADE-FD986B388919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47106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9F90D72-C332-4966-9A63-AAD912A1492C}" type="slidenum">
              <a:rPr lang="en-US" sz="1200"/>
              <a:pPr algn="r"/>
              <a:t>22</a:t>
            </a:fld>
            <a:endParaRPr lang="en-US" sz="1200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Finances</a:t>
            </a:r>
            <a:br>
              <a:rPr lang="en-US" dirty="0" smtClean="0"/>
            </a:br>
            <a:r>
              <a:rPr lang="en-US" dirty="0" smtClean="0"/>
              <a:t>F2 - Program Data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Current rates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Automation rate – 17.5% handling fee (adjusts as USPS rates change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1 oz. mail piece is $.396, costs customer $.465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Permit Automation rate - .$03, $.04, $.05, or .06 (based on volume)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1 oz. mail piece is .396, costs customer .426, .436, .446 or .456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Non-Automation rate – 26.6% handling fee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1 oz. mail piece is $.465, costs customer $.589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dirty="0" smtClean="0"/>
              <a:t>Note that $.465 is meter rate, $.47 is USPS retail rate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UPS parcels - 28% handling fee on outgoing shipping costs</a:t>
            </a:r>
          </a:p>
          <a:p>
            <a:pPr>
              <a:lnSpc>
                <a:spcPct val="90000"/>
              </a:lnSpc>
            </a:pPr>
            <a:endParaRPr lang="en-US" sz="2100" dirty="0" smtClean="0"/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4EB8B-12C7-404E-9077-89D9936BE62A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4813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204026-6A6F-4F8D-873F-5677AE37D7E5}" type="slidenum">
              <a:rPr lang="en-US" sz="1200"/>
              <a:pPr algn="r"/>
              <a:t>23</a:t>
            </a:fld>
            <a:endParaRPr lang="en-US" sz="1200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br>
              <a:rPr lang="en-US" dirty="0" smtClean="0"/>
            </a:br>
            <a:r>
              <a:rPr lang="en-US" dirty="0" smtClean="0"/>
              <a:t>O1 - Goal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Effectively operate a centralized mailroom to serve the Washington County locations</a:t>
            </a:r>
          </a:p>
          <a:p>
            <a:pPr lvl="1"/>
            <a:r>
              <a:rPr lang="en-US" dirty="0" smtClean="0"/>
              <a:t>Explore opportunities to expand service area to statewide district offices</a:t>
            </a:r>
          </a:p>
          <a:p>
            <a:r>
              <a:rPr lang="en-US" dirty="0" smtClean="0"/>
              <a:t>Provide seamless mail services to Chittenden </a:t>
            </a:r>
            <a:r>
              <a:rPr lang="en-US" dirty="0"/>
              <a:t>County offices displaced by Tropical Storm Irene </a:t>
            </a:r>
            <a:r>
              <a:rPr lang="en-US" dirty="0" smtClean="0"/>
              <a:t>during the transition back to the WSOC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9070A-D00E-4521-BF2E-242BD440301C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410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1C2E19-A117-4491-A94F-5449274BF086}" type="slidenum">
              <a:rPr lang="en-US" sz="1200"/>
              <a:pPr algn="r"/>
              <a:t>24</a:t>
            </a:fld>
            <a:endParaRPr lang="en-US" sz="1200" dirty="0"/>
          </a:p>
        </p:txBody>
      </p:sp>
      <p:sp>
        <p:nvSpPr>
          <p:cNvPr id="4101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81DF41-F3B2-4271-8B86-F06F4193A1E2}" type="slidenum">
              <a:rPr lang="en-US" sz="1200"/>
              <a:pPr algn="r"/>
              <a:t>24</a:t>
            </a:fld>
            <a:endParaRPr lang="en-US" sz="1200" dirty="0"/>
          </a:p>
        </p:txBody>
      </p:sp>
      <p:sp>
        <p:nvSpPr>
          <p:cNvPr id="410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AB51016-DC46-4624-9CF8-4D2E0AE03CC1}" type="slidenum">
              <a:rPr lang="en-US" sz="1200"/>
              <a:pPr algn="r"/>
              <a:t>24</a:t>
            </a:fld>
            <a:endParaRPr lang="en-US" sz="1200" dirty="0"/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627CCC8-EEEE-4B13-B0C5-CB0C83AAE81D}" type="slidenum">
              <a:rPr lang="en-US" sz="1200"/>
              <a:pPr algn="r"/>
              <a:t>24</a:t>
            </a:fld>
            <a:endParaRPr lang="en-US" sz="1200" dirty="0"/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Operations</a:t>
            </a:r>
            <a:br>
              <a:rPr lang="en-US" dirty="0" smtClean="0"/>
            </a:br>
            <a:r>
              <a:rPr lang="en-US" dirty="0" smtClean="0"/>
              <a:t>O1 - Program Data</a:t>
            </a:r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  <p:graphicFrame>
        <p:nvGraphicFramePr>
          <p:cNvPr id="10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32578704"/>
              </p:ext>
            </p:extLst>
          </p:nvPr>
        </p:nvGraphicFramePr>
        <p:xfrm>
          <a:off x="615950" y="1808163"/>
          <a:ext cx="7877175" cy="415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56A27-578D-49E7-B3BF-CC24140CEC73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51209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72D2365-851D-4CB4-9DA5-30E06D168682}" type="slidenum">
              <a:rPr lang="en-US" sz="1200"/>
              <a:pPr algn="r"/>
              <a:t>25</a:t>
            </a:fld>
            <a:endParaRPr lang="en-US" sz="1200" dirty="0"/>
          </a:p>
        </p:txBody>
      </p:sp>
      <p:sp>
        <p:nvSpPr>
          <p:cNvPr id="5121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629ABFC-3283-496A-A1C8-38C23C3FFAB3}" type="slidenum">
              <a:rPr lang="en-US" sz="1200"/>
              <a:pPr algn="r"/>
              <a:t>25</a:t>
            </a:fld>
            <a:endParaRPr lang="en-US" sz="1200" dirty="0"/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479934"/>
              </p:ext>
            </p:extLst>
          </p:nvPr>
        </p:nvGraphicFramePr>
        <p:xfrm>
          <a:off x="617538" y="1803400"/>
          <a:ext cx="7899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Operations</a:t>
            </a:r>
            <a:br>
              <a:rPr lang="en-US" dirty="0" smtClean="0"/>
            </a:br>
            <a:r>
              <a:rPr lang="en-US" dirty="0" smtClean="0"/>
              <a:t>O1 - Program Data</a:t>
            </a:r>
          </a:p>
        </p:txBody>
      </p:sp>
      <p:sp>
        <p:nvSpPr>
          <p:cNvPr id="51212" name="Text Box 5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8C26D3-6858-41A3-B944-595CD073E46E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5325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9CC3D54-5BCA-48DA-86B5-848013D8DA9C}" type="slidenum">
              <a:rPr lang="en-US" sz="1200"/>
              <a:pPr algn="r"/>
              <a:t>26</a:t>
            </a:fld>
            <a:endParaRPr lang="en-US" sz="1200" dirty="0"/>
          </a:p>
        </p:txBody>
      </p:sp>
      <p:sp>
        <p:nvSpPr>
          <p:cNvPr id="53255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208876-D5AD-4BAD-89E0-C7165B36D440}" type="slidenum">
              <a:rPr lang="en-US" sz="1200"/>
              <a:pPr algn="r"/>
              <a:t>26</a:t>
            </a:fld>
            <a:endParaRPr lang="en-US" sz="1200" dirty="0"/>
          </a:p>
        </p:txBody>
      </p:sp>
      <p:graphicFrame>
        <p:nvGraphicFramePr>
          <p:cNvPr id="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095430"/>
              </p:ext>
            </p:extLst>
          </p:nvPr>
        </p:nvGraphicFramePr>
        <p:xfrm>
          <a:off x="617538" y="1803400"/>
          <a:ext cx="7899400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2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Operations</a:t>
            </a:r>
            <a:br>
              <a:rPr lang="en-US" dirty="0" smtClean="0"/>
            </a:br>
            <a:r>
              <a:rPr lang="en-US" dirty="0" smtClean="0"/>
              <a:t>O1 - Program Data</a:t>
            </a:r>
          </a:p>
        </p:txBody>
      </p:sp>
      <p:sp>
        <p:nvSpPr>
          <p:cNvPr id="53257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D307F-E493-4BE0-854C-DD26FCC1CAD4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br>
              <a:rPr lang="en-US" dirty="0" smtClean="0"/>
            </a:br>
            <a:r>
              <a:rPr lang="en-US" dirty="0" smtClean="0"/>
              <a:t>O2 - Goal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 to review routes, schedules and procedures to optimize resources and facilitate cross-training</a:t>
            </a:r>
          </a:p>
          <a:p>
            <a:r>
              <a:rPr lang="en-US" dirty="0" smtClean="0"/>
              <a:t>Finish renovations and implementation of equipment workflow layout in Print/Postal area</a:t>
            </a:r>
          </a:p>
          <a:p>
            <a:r>
              <a:rPr lang="en-US" dirty="0" smtClean="0"/>
              <a:t>Develop and implement automated sort schemes for incoming mail</a:t>
            </a:r>
          </a:p>
          <a:p>
            <a:endParaRPr lang="en-US" dirty="0" smtClean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E99E3-F1A2-418C-B74A-66977453C078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5530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4690DC-95C7-49C2-93B1-F0407897DE25}" type="slidenum">
              <a:rPr lang="en-US" sz="1200"/>
              <a:pPr algn="r"/>
              <a:t>28</a:t>
            </a:fld>
            <a:endParaRPr lang="en-US" sz="1200" dirty="0"/>
          </a:p>
        </p:txBody>
      </p:sp>
      <p:sp>
        <p:nvSpPr>
          <p:cNvPr id="5530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A1302C-E25A-4E49-ADBD-EAF86F751F95}" type="slidenum">
              <a:rPr lang="en-US" sz="1200"/>
              <a:pPr algn="r"/>
              <a:t>28</a:t>
            </a:fld>
            <a:endParaRPr lang="en-US" sz="1200" dirty="0"/>
          </a:p>
        </p:txBody>
      </p:sp>
      <p:graphicFrame>
        <p:nvGraphicFramePr>
          <p:cNvPr id="9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513743"/>
              </p:ext>
            </p:extLst>
          </p:nvPr>
        </p:nvGraphicFramePr>
        <p:xfrm>
          <a:off x="617538" y="1803400"/>
          <a:ext cx="7899400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3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Operations </a:t>
            </a:r>
            <a:br>
              <a:rPr lang="en-US" dirty="0" smtClean="0"/>
            </a:br>
            <a:r>
              <a:rPr lang="en-US" dirty="0" smtClean="0"/>
              <a:t>O2 - Program Data</a:t>
            </a:r>
          </a:p>
        </p:txBody>
      </p:sp>
      <p:sp>
        <p:nvSpPr>
          <p:cNvPr id="55305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  <p:sp>
        <p:nvSpPr>
          <p:cNvPr id="55306" name="Text Box 17"/>
          <p:cNvSpPr txBox="1">
            <a:spLocks noChangeArrowheads="1"/>
          </p:cNvSpPr>
          <p:nvPr/>
        </p:nvSpPr>
        <p:spPr bwMode="auto">
          <a:xfrm>
            <a:off x="533400" y="5814338"/>
            <a:ext cx="7391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100" dirty="0" smtClean="0"/>
              <a:t>This mail is typically </a:t>
            </a:r>
            <a:r>
              <a:rPr lang="en-US" sz="1100" dirty="0"/>
              <a:t>incoming Federal mail for the Governor’s Office or Attorney General’s </a:t>
            </a:r>
            <a:r>
              <a:rPr lang="en-US" sz="1100" dirty="0" smtClean="0"/>
              <a:t>Office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4FAB6-0B55-47FA-99F6-B937EA356B6B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br>
              <a:rPr lang="en-US" dirty="0" smtClean="0"/>
            </a:br>
            <a:r>
              <a:rPr lang="en-US" dirty="0" smtClean="0"/>
              <a:t>O3 - Goal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Qualify at least 50% of daily out-going Federal mail pieces for automation savings</a:t>
            </a:r>
          </a:p>
          <a:p>
            <a:pPr lvl="1"/>
            <a:r>
              <a:rPr lang="en-US" sz="2400" dirty="0" smtClean="0"/>
              <a:t>FY2016</a:t>
            </a:r>
            <a:endParaRPr lang="en-US" sz="2400" dirty="0"/>
          </a:p>
          <a:p>
            <a:pPr lvl="2"/>
            <a:r>
              <a:rPr lang="en-US" dirty="0"/>
              <a:t>Total number of pieces =  </a:t>
            </a:r>
            <a:r>
              <a:rPr lang="en-US" dirty="0" smtClean="0"/>
              <a:t>5,494,357</a:t>
            </a:r>
            <a:endParaRPr lang="en-US" dirty="0"/>
          </a:p>
          <a:p>
            <a:pPr lvl="2"/>
            <a:r>
              <a:rPr lang="en-US" dirty="0"/>
              <a:t>Total automated pieces = </a:t>
            </a:r>
            <a:r>
              <a:rPr lang="en-US" dirty="0" smtClean="0"/>
              <a:t> 3,399,077 </a:t>
            </a:r>
            <a:endParaRPr lang="en-US" dirty="0"/>
          </a:p>
          <a:p>
            <a:pPr lvl="2"/>
            <a:r>
              <a:rPr lang="en-US" dirty="0"/>
              <a:t>Total percentage = </a:t>
            </a:r>
            <a:r>
              <a:rPr lang="en-US" dirty="0" smtClean="0"/>
              <a:t>61.86%</a:t>
            </a:r>
            <a:endParaRPr lang="en-US" sz="2800" dirty="0" smtClean="0"/>
          </a:p>
          <a:p>
            <a:pPr lvl="1"/>
            <a:r>
              <a:rPr lang="en-US" sz="2000" dirty="0" smtClean="0"/>
              <a:t>FY2015</a:t>
            </a:r>
          </a:p>
          <a:p>
            <a:pPr lvl="2"/>
            <a:r>
              <a:rPr lang="en-US" sz="1800" dirty="0"/>
              <a:t>Total number of pieces =  </a:t>
            </a:r>
            <a:r>
              <a:rPr lang="en-US" sz="1800" dirty="0" smtClean="0"/>
              <a:t>5,207,299</a:t>
            </a:r>
            <a:endParaRPr lang="en-US" sz="1800" dirty="0"/>
          </a:p>
          <a:p>
            <a:pPr lvl="2"/>
            <a:r>
              <a:rPr lang="en-US" sz="1800" dirty="0"/>
              <a:t>Total automated pieces =  </a:t>
            </a:r>
            <a:r>
              <a:rPr lang="en-US" sz="1800" dirty="0" smtClean="0"/>
              <a:t>2,716,405 </a:t>
            </a:r>
            <a:endParaRPr lang="en-US" sz="1800" dirty="0"/>
          </a:p>
          <a:p>
            <a:pPr lvl="2"/>
            <a:r>
              <a:rPr lang="en-US" sz="1800" dirty="0"/>
              <a:t>Total percentage = </a:t>
            </a:r>
            <a:r>
              <a:rPr lang="en-US" sz="1800" dirty="0" smtClean="0"/>
              <a:t>52.17%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457200" y="6245225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sz="1200" dirty="0" smtClean="0"/>
          </a:p>
          <a:p>
            <a:pPr eaLnBrk="0" hangingPunct="0"/>
            <a:r>
              <a:rPr lang="en-US" sz="1200" dirty="0" smtClean="0"/>
              <a:t>FY2014 = 48.33% - FY2013 = 42.35%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03DEF0-6240-426A-9679-7B401F6687D9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765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FC31D9-51AF-464F-8698-3B207168BD22}" type="slidenum">
              <a:rPr lang="en-US" sz="1200"/>
              <a:pPr algn="r"/>
              <a:t>3</a:t>
            </a:fld>
            <a:endParaRPr lang="en-US" sz="1200" dirty="0"/>
          </a:p>
        </p:txBody>
      </p:sp>
      <p:sp>
        <p:nvSpPr>
          <p:cNvPr id="27651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5EFB92E-483F-498A-A7B4-E534CA26CA01}" type="slidenum">
              <a:rPr lang="en-US" sz="1200"/>
              <a:pPr algn="r"/>
              <a:t>3</a:t>
            </a:fld>
            <a:endParaRPr lang="en-US" sz="1200" dirty="0"/>
          </a:p>
        </p:txBody>
      </p:sp>
      <p:sp>
        <p:nvSpPr>
          <p:cNvPr id="2765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89F8E36-5613-474A-9F2B-7E8FECC8BBBC}" type="slidenum">
              <a:rPr lang="en-US" sz="1200"/>
              <a:pPr algn="r"/>
              <a:t>3</a:t>
            </a:fld>
            <a:endParaRPr lang="en-US" sz="1200" dirty="0"/>
          </a:p>
        </p:txBody>
      </p:sp>
      <p:sp>
        <p:nvSpPr>
          <p:cNvPr id="27653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B74421-C572-4DE4-BDE1-18C66E73340A}" type="slidenum">
              <a:rPr lang="en-US" sz="1200"/>
              <a:pPr algn="r"/>
              <a:t>3</a:t>
            </a:fld>
            <a:endParaRPr lang="en-US" sz="1200" dirty="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Overview</a:t>
            </a:r>
          </a:p>
        </p:txBody>
      </p:sp>
      <p:sp>
        <p:nvSpPr>
          <p:cNvPr id="27655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566738" y="1752600"/>
            <a:ext cx="8001000" cy="4267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11 full time shop employees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1900" dirty="0" smtClean="0"/>
              <a:t>Support Services Assistant Manager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1900" dirty="0" smtClean="0"/>
              <a:t>Postal Center Administrative Services Coordinator II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1900" dirty="0"/>
              <a:t>Postal Center Administrative Services Coordinator </a:t>
            </a:r>
            <a:r>
              <a:rPr lang="en-US" sz="1900" dirty="0" smtClean="0"/>
              <a:t>I</a:t>
            </a:r>
            <a:endParaRPr lang="en-US" sz="19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1900" dirty="0" smtClean="0"/>
              <a:t>5 State Mail Clerk II 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1900" dirty="0" smtClean="0"/>
              <a:t>3 State Mail Clerk I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Deliver and pickup </a:t>
            </a:r>
            <a:r>
              <a:rPr lang="en-US" sz="2100" dirty="0"/>
              <a:t>at </a:t>
            </a:r>
            <a:r>
              <a:rPr lang="en-US" sz="2100" dirty="0" smtClean="0"/>
              <a:t>54 buildings (112 stops)</a:t>
            </a:r>
          </a:p>
          <a:p>
            <a:pPr marL="746125" lvl="1" indent="-228600" eaLnBrk="1" hangingPunct="1">
              <a:lnSpc>
                <a:spcPct val="80000"/>
              </a:lnSpc>
            </a:pPr>
            <a:r>
              <a:rPr lang="en-US" sz="1900" dirty="0" smtClean="0"/>
              <a:t>Plus sort to 42 bins at WSOC (single stop)</a:t>
            </a:r>
          </a:p>
          <a:p>
            <a:pPr marL="746125" lvl="1" indent="-228600" eaLnBrk="1" hangingPunct="1">
              <a:lnSpc>
                <a:spcPct val="80000"/>
              </a:lnSpc>
            </a:pPr>
            <a:r>
              <a:rPr lang="en-US" sz="1900" dirty="0" smtClean="0"/>
              <a:t>Limited </a:t>
            </a:r>
            <a:r>
              <a:rPr lang="en-US" sz="1900" dirty="0"/>
              <a:t>services to some locations in Berlin and </a:t>
            </a:r>
            <a:r>
              <a:rPr lang="en-US" sz="1900" dirty="0" err="1" smtClean="0"/>
              <a:t>Barre</a:t>
            </a:r>
            <a:endParaRPr lang="en-US" sz="1900" dirty="0" smtClean="0"/>
          </a:p>
          <a:p>
            <a:pPr marL="746125" lvl="1" indent="-228600" eaLnBrk="1" hangingPunct="1">
              <a:lnSpc>
                <a:spcPct val="80000"/>
              </a:lnSpc>
            </a:pPr>
            <a:r>
              <a:rPr lang="en-US" sz="1900" dirty="0" smtClean="0"/>
              <a:t>Second</a:t>
            </a:r>
            <a:r>
              <a:rPr lang="en-US" sz="1900" dirty="0"/>
              <a:t>, afternoon pickup at 7 buildings (10 stops</a:t>
            </a:r>
            <a:r>
              <a:rPr lang="en-US" sz="19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Internal Service Fund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1900" dirty="0" smtClean="0"/>
              <a:t>Generate revenues to cover operating expenses while providing state government entities with economical, convenient, and secure postal and courier services.</a:t>
            </a:r>
          </a:p>
          <a:p>
            <a:pPr marL="742950" lvl="1" indent="-285750" eaLnBrk="1" hangingPunct="1">
              <a:lnSpc>
                <a:spcPct val="80000"/>
              </a:lnSpc>
            </a:pPr>
            <a:endParaRPr lang="en-US" sz="1900" dirty="0" smtClean="0"/>
          </a:p>
          <a:p>
            <a:pPr marL="742950" lvl="1" indent="-285750"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marL="742950" lvl="1" indent="-285750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E75803-AFD0-49CF-B429-F7F76E050A29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308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F890474-A845-47D0-B069-2D0E63D1CBB4}" type="slidenum">
              <a:rPr lang="en-US" sz="1200"/>
              <a:pPr algn="r"/>
              <a:t>30</a:t>
            </a:fld>
            <a:endParaRPr lang="en-US" sz="1200" dirty="0"/>
          </a:p>
        </p:txBody>
      </p:sp>
      <p:sp>
        <p:nvSpPr>
          <p:cNvPr id="308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1D8981-C288-4C67-B209-D6B8E3249C1C}" type="slidenum">
              <a:rPr lang="en-US" sz="1200"/>
              <a:pPr algn="r"/>
              <a:t>30</a:t>
            </a:fld>
            <a:endParaRPr lang="en-US" sz="1200" dirty="0"/>
          </a:p>
        </p:txBody>
      </p:sp>
      <p:sp>
        <p:nvSpPr>
          <p:cNvPr id="3085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973C4D-EAC8-4242-B7B6-E16C77F90D4B}" type="slidenum">
              <a:rPr lang="en-US" sz="1200"/>
              <a:pPr algn="r"/>
              <a:t>30</a:t>
            </a:fld>
            <a:endParaRPr lang="en-US" sz="1200" dirty="0"/>
          </a:p>
        </p:txBody>
      </p:sp>
      <p:sp>
        <p:nvSpPr>
          <p:cNvPr id="3086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29EAB2A-884C-49A2-84F0-3E9F45A22D0F}" type="slidenum">
              <a:rPr lang="en-US" sz="1200"/>
              <a:pPr algn="r"/>
              <a:t>30</a:t>
            </a:fld>
            <a:endParaRPr lang="en-US" sz="1200" dirty="0"/>
          </a:p>
        </p:txBody>
      </p:sp>
      <p:sp>
        <p:nvSpPr>
          <p:cNvPr id="308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88325" cy="1216025"/>
          </a:xfrm>
        </p:spPr>
        <p:txBody>
          <a:bodyPr/>
          <a:lstStyle/>
          <a:p>
            <a:pPr eaLnBrk="1" hangingPunct="1"/>
            <a:r>
              <a:rPr lang="en-US" dirty="0" smtClean="0"/>
              <a:t>Operations</a:t>
            </a:r>
            <a:br>
              <a:rPr lang="en-US" dirty="0" smtClean="0"/>
            </a:br>
            <a:r>
              <a:rPr lang="en-US" dirty="0" smtClean="0"/>
              <a:t>O3 - Performance measurement</a:t>
            </a:r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33400" y="5638800"/>
            <a:ext cx="8305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dirty="0" smtClean="0"/>
              <a:t>Avoided costs to agencies as a result of barcode/sort on outgoing mail pieces</a:t>
            </a:r>
          </a:p>
          <a:p>
            <a:pPr eaLnBrk="0" hangingPunct="0"/>
            <a:r>
              <a:rPr lang="en-US" sz="1200" dirty="0"/>
              <a:t>Target = 10% of total revenue (10% for </a:t>
            </a:r>
            <a:r>
              <a:rPr lang="en-US" sz="1200" dirty="0" smtClean="0"/>
              <a:t>FY2016 </a:t>
            </a:r>
            <a:r>
              <a:rPr lang="en-US" sz="1200" dirty="0"/>
              <a:t>= </a:t>
            </a:r>
            <a:r>
              <a:rPr lang="en-US" sz="1200" dirty="0" smtClean="0"/>
              <a:t>$278,945)</a:t>
            </a:r>
            <a:endParaRPr lang="en-US" sz="1200" dirty="0"/>
          </a:p>
          <a:p>
            <a:pPr eaLnBrk="0" hangingPunct="0"/>
            <a:endParaRPr lang="en-US" sz="1200" dirty="0" smtClean="0"/>
          </a:p>
          <a:p>
            <a:pPr eaLnBrk="0" hangingPunct="0"/>
            <a:r>
              <a:rPr lang="en-US" sz="1200" dirty="0" smtClean="0"/>
              <a:t>Total avoided costs for FY2008 thru FY2016 = $2,058,157</a:t>
            </a:r>
          </a:p>
          <a:p>
            <a:pPr eaLnBrk="0" hangingPunct="0"/>
            <a:endParaRPr lang="en-US" sz="1200" dirty="0"/>
          </a:p>
          <a:p>
            <a:pPr eaLnBrk="0" hangingPunct="0"/>
            <a:endParaRPr lang="en-US" sz="1600" dirty="0"/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921806"/>
              </p:ext>
            </p:extLst>
          </p:nvPr>
        </p:nvGraphicFramePr>
        <p:xfrm>
          <a:off x="617538" y="1447800"/>
          <a:ext cx="7899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4284B-D272-4246-B915-8DDB90513738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6144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BA9E5E-979B-4699-99F2-02FA8E10E656}" type="slidenum">
              <a:rPr lang="en-US" sz="1200"/>
              <a:pPr algn="r"/>
              <a:t>31</a:t>
            </a:fld>
            <a:endParaRPr lang="en-US" sz="1200" dirty="0"/>
          </a:p>
        </p:txBody>
      </p:sp>
      <p:sp>
        <p:nvSpPr>
          <p:cNvPr id="6144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84B89B-1D86-4518-B61D-068DACF4B11D}" type="slidenum">
              <a:rPr lang="en-US" sz="1200"/>
              <a:pPr algn="r"/>
              <a:t>31</a:t>
            </a:fld>
            <a:endParaRPr lang="en-US" sz="1200" dirty="0"/>
          </a:p>
        </p:txBody>
      </p:sp>
      <p:sp>
        <p:nvSpPr>
          <p:cNvPr id="6144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069E82-BF75-4054-A425-1D8BB49D5B04}" type="slidenum">
              <a:rPr lang="en-US" sz="1200"/>
              <a:pPr algn="r"/>
              <a:t>31</a:t>
            </a:fld>
            <a:endParaRPr lang="en-US" sz="1200" dirty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FB5321-4191-41A1-832E-1F50CC3DEBAC}" type="slidenum">
              <a:rPr lang="en-US" sz="1200"/>
              <a:pPr algn="r"/>
              <a:t>31</a:t>
            </a:fld>
            <a:endParaRPr lang="en-US" sz="1200" dirty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dirty="0" smtClean="0"/>
              <a:t>Program Summary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Successes for FY2016</a:t>
            </a:r>
          </a:p>
          <a:p>
            <a:pPr lvl="1"/>
            <a:r>
              <a:rPr lang="en-US" dirty="0" smtClean="0"/>
              <a:t>Continued to provide seamless service to all offices displaced by Tropical Storm Irene during the transition from Chittenden County back to Waterbury</a:t>
            </a:r>
          </a:p>
          <a:p>
            <a:pPr lvl="2"/>
            <a:r>
              <a:rPr lang="en-US" dirty="0" smtClean="0"/>
              <a:t>December - April</a:t>
            </a:r>
          </a:p>
          <a:p>
            <a:pPr lvl="1"/>
            <a:r>
              <a:rPr lang="en-US" dirty="0" smtClean="0"/>
              <a:t>Phase II of Postal move to Print/Postal area completed</a:t>
            </a:r>
          </a:p>
          <a:p>
            <a:pPr lvl="2"/>
            <a:r>
              <a:rPr lang="en-US" dirty="0" smtClean="0"/>
              <a:t>Postal mail sort bins and postage meters moved to new space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1448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4284B-D272-4246-B915-8DDB90513738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6144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BA9E5E-979B-4699-99F2-02FA8E10E656}" type="slidenum">
              <a:rPr lang="en-US" sz="1200"/>
              <a:pPr algn="r"/>
              <a:t>32</a:t>
            </a:fld>
            <a:endParaRPr lang="en-US" sz="1200" dirty="0"/>
          </a:p>
        </p:txBody>
      </p:sp>
      <p:sp>
        <p:nvSpPr>
          <p:cNvPr id="6144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84B89B-1D86-4518-B61D-068DACF4B11D}" type="slidenum">
              <a:rPr lang="en-US" sz="1200"/>
              <a:pPr algn="r"/>
              <a:t>32</a:t>
            </a:fld>
            <a:endParaRPr lang="en-US" sz="1200" dirty="0"/>
          </a:p>
        </p:txBody>
      </p:sp>
      <p:sp>
        <p:nvSpPr>
          <p:cNvPr id="6144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069E82-BF75-4054-A425-1D8BB49D5B04}" type="slidenum">
              <a:rPr lang="en-US" sz="1200"/>
              <a:pPr algn="r"/>
              <a:t>32</a:t>
            </a:fld>
            <a:endParaRPr lang="en-US" sz="1200" dirty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FB5321-4191-41A1-832E-1F50CC3DEBAC}" type="slidenum">
              <a:rPr lang="en-US" sz="1200"/>
              <a:pPr algn="r"/>
              <a:t>32</a:t>
            </a:fld>
            <a:endParaRPr lang="en-US" sz="1200" dirty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dirty="0" smtClean="0"/>
              <a:t>Program Summary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Successes for FY2016</a:t>
            </a:r>
          </a:p>
          <a:p>
            <a:pPr lvl="1"/>
            <a:r>
              <a:rPr lang="en-US" dirty="0" smtClean="0"/>
              <a:t>WSOC opening</a:t>
            </a:r>
          </a:p>
          <a:p>
            <a:pPr lvl="2"/>
            <a:r>
              <a:rPr lang="en-US" dirty="0" smtClean="0"/>
              <a:t>New zip+4 assignments</a:t>
            </a:r>
          </a:p>
          <a:p>
            <a:pPr lvl="2"/>
            <a:r>
              <a:rPr lang="en-US" dirty="0" smtClean="0"/>
              <a:t>Weekly route schedule updates for Chittenden and WSOC from December through April</a:t>
            </a:r>
          </a:p>
          <a:p>
            <a:pPr lvl="1"/>
            <a:r>
              <a:rPr lang="en-US" dirty="0" smtClean="0"/>
              <a:t>Introduction to Postal Services at weekly orientation meetings for staff returning to WSOC</a:t>
            </a:r>
            <a:endParaRPr lang="en-US" dirty="0"/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1448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4284B-D272-4246-B915-8DDB90513738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6144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BA9E5E-979B-4699-99F2-02FA8E10E656}" type="slidenum">
              <a:rPr lang="en-US" sz="1200"/>
              <a:pPr algn="r"/>
              <a:t>33</a:t>
            </a:fld>
            <a:endParaRPr lang="en-US" sz="1200" dirty="0"/>
          </a:p>
        </p:txBody>
      </p:sp>
      <p:sp>
        <p:nvSpPr>
          <p:cNvPr id="6144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84B89B-1D86-4518-B61D-068DACF4B11D}" type="slidenum">
              <a:rPr lang="en-US" sz="1200"/>
              <a:pPr algn="r"/>
              <a:t>33</a:t>
            </a:fld>
            <a:endParaRPr lang="en-US" sz="1200" dirty="0"/>
          </a:p>
        </p:txBody>
      </p:sp>
      <p:sp>
        <p:nvSpPr>
          <p:cNvPr id="6144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069E82-BF75-4054-A425-1D8BB49D5B04}" type="slidenum">
              <a:rPr lang="en-US" sz="1200"/>
              <a:pPr algn="r"/>
              <a:t>33</a:t>
            </a:fld>
            <a:endParaRPr lang="en-US" sz="1200" dirty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FB5321-4191-41A1-832E-1F50CC3DEBAC}" type="slidenum">
              <a:rPr lang="en-US" sz="1200"/>
              <a:pPr algn="r"/>
              <a:t>33</a:t>
            </a:fld>
            <a:endParaRPr lang="en-US" sz="1200" dirty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dirty="0" smtClean="0"/>
              <a:t>Program Summary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Successes for FY2016</a:t>
            </a:r>
          </a:p>
          <a:p>
            <a:pPr lvl="1"/>
            <a:r>
              <a:rPr lang="en-US" dirty="0" smtClean="0"/>
              <a:t>Revised all routes following reopening of the WSOC to optimize efficiency</a:t>
            </a:r>
          </a:p>
          <a:p>
            <a:r>
              <a:rPr lang="en-US" dirty="0" smtClean="0"/>
              <a:t>Established rotating schedules to optimize cross-training</a:t>
            </a:r>
          </a:p>
          <a:p>
            <a:pPr lvl="1"/>
            <a:r>
              <a:rPr lang="en-US" dirty="0" smtClean="0"/>
              <a:t>Incoming mail sorts</a:t>
            </a:r>
          </a:p>
          <a:p>
            <a:pPr lvl="1"/>
            <a:r>
              <a:rPr lang="en-US" dirty="0" smtClean="0"/>
              <a:t>Processing outgoing Federal mail</a:t>
            </a:r>
            <a:endParaRPr lang="en-US" dirty="0"/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1448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  <p:extLst>
      <p:ext uri="{BB962C8B-B14F-4D97-AF65-F5344CB8AC3E}">
        <p14:creationId xmlns:p14="http://schemas.microsoft.com/office/powerpoint/2010/main" val="508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708E87-937D-491F-8EC1-F22F07EEC3C0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60418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F49DAEF-7647-484D-BDB3-31B3CD89D290}" type="slidenum">
              <a:rPr lang="en-US" sz="1200"/>
              <a:pPr algn="r"/>
              <a:t>34</a:t>
            </a:fld>
            <a:endParaRPr lang="en-US" sz="1200" dirty="0"/>
          </a:p>
        </p:txBody>
      </p:sp>
      <p:sp>
        <p:nvSpPr>
          <p:cNvPr id="60419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FBA3305-4E21-4B5C-8AAE-F13368D9EE3F}" type="slidenum">
              <a:rPr lang="en-US" sz="1200"/>
              <a:pPr algn="r"/>
              <a:t>34</a:t>
            </a:fld>
            <a:endParaRPr lang="en-US" sz="1200" dirty="0"/>
          </a:p>
        </p:txBody>
      </p:sp>
      <p:sp>
        <p:nvSpPr>
          <p:cNvPr id="6042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863DF8E-A430-4D9B-BDA3-6AFDB075AB3C}" type="slidenum">
              <a:rPr lang="en-US" sz="1200"/>
              <a:pPr algn="r"/>
              <a:t>34</a:t>
            </a:fld>
            <a:endParaRPr lang="en-US" sz="1200" dirty="0"/>
          </a:p>
        </p:txBody>
      </p:sp>
      <p:sp>
        <p:nvSpPr>
          <p:cNvPr id="60421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6AB0CB-6827-410C-85C0-465054A1B4B2}" type="slidenum">
              <a:rPr lang="en-US" sz="1200"/>
              <a:pPr algn="r"/>
              <a:t>34</a:t>
            </a:fld>
            <a:endParaRPr lang="en-US" sz="1200" dirty="0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dirty="0" smtClean="0"/>
              <a:t>Program Summary</a:t>
            </a:r>
          </a:p>
        </p:txBody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Challenges</a:t>
            </a:r>
          </a:p>
          <a:p>
            <a:pPr lvl="1" eaLnBrk="1" hangingPunct="1"/>
            <a:r>
              <a:rPr lang="en-US" sz="2000" dirty="0" smtClean="0"/>
              <a:t>Coordinating deliveries to AHS offices during the moves back to the WSOC</a:t>
            </a:r>
          </a:p>
          <a:p>
            <a:pPr lvl="2" eaLnBrk="1" hangingPunct="1"/>
            <a:r>
              <a:rPr lang="en-US" sz="1700" dirty="0" smtClean="0"/>
              <a:t>Four plus month process</a:t>
            </a:r>
          </a:p>
          <a:p>
            <a:pPr lvl="1" eaLnBrk="1" hangingPunct="1"/>
            <a:r>
              <a:rPr lang="en-US" sz="2000" dirty="0" smtClean="0"/>
              <a:t>Decreasing mail volumes due to technology advancements</a:t>
            </a:r>
          </a:p>
          <a:p>
            <a:pPr lvl="1" eaLnBrk="1" hangingPunct="1"/>
            <a:r>
              <a:rPr lang="en-US" sz="2000" dirty="0" smtClean="0"/>
              <a:t>Aging workforce – retirement planning</a:t>
            </a:r>
          </a:p>
          <a:p>
            <a:pPr lvl="1" eaLnBrk="1" hangingPunct="1"/>
            <a:r>
              <a:rPr lang="en-US" sz="2000" dirty="0" smtClean="0"/>
              <a:t>Cramped work space limits workflow initiatives related to automation processing</a:t>
            </a:r>
          </a:p>
          <a:p>
            <a:pPr lvl="1" eaLnBrk="1" hangingPunct="1"/>
            <a:r>
              <a:rPr lang="en-US" sz="2000" dirty="0" smtClean="0"/>
              <a:t>Addressing accumulated deficit</a:t>
            </a:r>
          </a:p>
          <a:p>
            <a:pPr lvl="1" eaLnBrk="1" hangingPunct="1"/>
            <a:r>
              <a:rPr lang="en-US" sz="2000" dirty="0" smtClean="0"/>
              <a:t>USPS cutbacks impacting services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n"/>
            </a:pPr>
            <a:endParaRPr lang="en-US" sz="2000" dirty="0" smtClean="0"/>
          </a:p>
        </p:txBody>
      </p:sp>
      <p:sp>
        <p:nvSpPr>
          <p:cNvPr id="60424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4284B-D272-4246-B915-8DDB90513738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6144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BA9E5E-979B-4699-99F2-02FA8E10E656}" type="slidenum">
              <a:rPr lang="en-US" sz="1200"/>
              <a:pPr algn="r"/>
              <a:t>35</a:t>
            </a:fld>
            <a:endParaRPr lang="en-US" sz="1200" dirty="0"/>
          </a:p>
        </p:txBody>
      </p:sp>
      <p:sp>
        <p:nvSpPr>
          <p:cNvPr id="6144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84B89B-1D86-4518-B61D-068DACF4B11D}" type="slidenum">
              <a:rPr lang="en-US" sz="1200"/>
              <a:pPr algn="r"/>
              <a:t>35</a:t>
            </a:fld>
            <a:endParaRPr lang="en-US" sz="1200" dirty="0"/>
          </a:p>
        </p:txBody>
      </p:sp>
      <p:sp>
        <p:nvSpPr>
          <p:cNvPr id="6144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069E82-BF75-4054-A425-1D8BB49D5B04}" type="slidenum">
              <a:rPr lang="en-US" sz="1200"/>
              <a:pPr algn="r"/>
              <a:t>35</a:t>
            </a:fld>
            <a:endParaRPr lang="en-US" sz="1200" dirty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FB5321-4191-41A1-832E-1F50CC3DEBAC}" type="slidenum">
              <a:rPr lang="en-US" sz="1200"/>
              <a:pPr algn="r"/>
              <a:t>35</a:t>
            </a:fld>
            <a:endParaRPr lang="en-US" sz="1200" dirty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dirty="0" smtClean="0"/>
              <a:t>Program Summary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Collaborate with BGS Property Management and customers to accommodate on-going moves</a:t>
            </a:r>
          </a:p>
          <a:p>
            <a:pPr lvl="1"/>
            <a:r>
              <a:rPr lang="en-US" dirty="0" smtClean="0"/>
              <a:t>Continue to look for opportunities to right-size operations</a:t>
            </a:r>
          </a:p>
          <a:p>
            <a:pPr lvl="2"/>
            <a:r>
              <a:rPr lang="en-US" dirty="0" smtClean="0"/>
              <a:t>Combined Print and Postal Supervisor positions into single Assistant Manager position</a:t>
            </a:r>
          </a:p>
          <a:p>
            <a:pPr lvl="1"/>
            <a:r>
              <a:rPr lang="en-US" dirty="0" smtClean="0"/>
              <a:t>Mail handling and screening training</a:t>
            </a:r>
          </a:p>
          <a:p>
            <a:pPr lvl="2"/>
            <a:r>
              <a:rPr lang="en-US" dirty="0" smtClean="0"/>
              <a:t>Staff and customers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1448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4284B-D272-4246-B915-8DDB90513738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6144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BA9E5E-979B-4699-99F2-02FA8E10E656}" type="slidenum">
              <a:rPr lang="en-US" sz="1200"/>
              <a:pPr algn="r"/>
              <a:t>36</a:t>
            </a:fld>
            <a:endParaRPr lang="en-US" sz="1200" dirty="0"/>
          </a:p>
        </p:txBody>
      </p:sp>
      <p:sp>
        <p:nvSpPr>
          <p:cNvPr id="6144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84B89B-1D86-4518-B61D-068DACF4B11D}" type="slidenum">
              <a:rPr lang="en-US" sz="1200"/>
              <a:pPr algn="r"/>
              <a:t>36</a:t>
            </a:fld>
            <a:endParaRPr lang="en-US" sz="1200" dirty="0"/>
          </a:p>
        </p:txBody>
      </p:sp>
      <p:sp>
        <p:nvSpPr>
          <p:cNvPr id="6144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069E82-BF75-4054-A425-1D8BB49D5B04}" type="slidenum">
              <a:rPr lang="en-US" sz="1200"/>
              <a:pPr algn="r"/>
              <a:t>36</a:t>
            </a:fld>
            <a:endParaRPr lang="en-US" sz="1200" dirty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FB5321-4191-41A1-832E-1F50CC3DEBAC}" type="slidenum">
              <a:rPr lang="en-US" sz="1200"/>
              <a:pPr algn="r"/>
              <a:t>36</a:t>
            </a:fld>
            <a:endParaRPr lang="en-US" sz="1200" dirty="0"/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dirty="0" smtClean="0"/>
              <a:t>Program Summary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Opportunities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Partnerships to serve a wider customer base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400" dirty="0" smtClean="0"/>
              <a:t> Currently partner with BGS Security to serve locations in Barre outside our daily service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Continue to expand customer base, through collaboration with the Print Shop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Phase III of work space integration for  Postal/Print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Relocate UPS, cold storage, docks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1448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A6182B-7235-446B-80A3-12AD9BA89828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62466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1B26A3D-C54A-4239-98F2-141BFD5439A6}" type="slidenum">
              <a:rPr lang="en-US" sz="1200"/>
              <a:pPr algn="r"/>
              <a:t>37</a:t>
            </a:fld>
            <a:endParaRPr lang="en-US" sz="1200" dirty="0"/>
          </a:p>
        </p:txBody>
      </p:sp>
      <p:sp>
        <p:nvSpPr>
          <p:cNvPr id="62467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2ED85C2-AA37-4B2A-9CAD-226DB9DB8999}" type="slidenum">
              <a:rPr lang="en-US" sz="1200"/>
              <a:pPr algn="r"/>
              <a:t>37</a:t>
            </a:fld>
            <a:endParaRPr lang="en-US" sz="1200" dirty="0"/>
          </a:p>
        </p:txBody>
      </p:sp>
      <p:sp>
        <p:nvSpPr>
          <p:cNvPr id="62468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E175BD0-1933-422B-AD54-E790C8F7A837}" type="slidenum">
              <a:rPr lang="en-US" sz="1200"/>
              <a:pPr algn="r"/>
              <a:t>37</a:t>
            </a:fld>
            <a:endParaRPr lang="en-US" sz="1200" dirty="0"/>
          </a:p>
        </p:txBody>
      </p:sp>
      <p:sp>
        <p:nvSpPr>
          <p:cNvPr id="62469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91E5E86-D47F-4253-8D8B-B15985AF97E6}" type="slidenum">
              <a:rPr lang="en-US" sz="1200"/>
              <a:pPr algn="r"/>
              <a:t>37</a:t>
            </a:fld>
            <a:endParaRPr lang="en-US" sz="1200" dirty="0"/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dirty="0" smtClean="0"/>
              <a:t>Customer feedback</a:t>
            </a:r>
          </a:p>
        </p:txBody>
      </p:sp>
      <p:sp>
        <p:nvSpPr>
          <p:cNvPr id="62471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All </a:t>
            </a:r>
            <a:r>
              <a:rPr lang="en-US" sz="2000" dirty="0"/>
              <a:t>of you at BGS in Middlesex are awesome. Thank you so much for the update and for getting the job done so quickly. We at DFR really appreciate your hard work. 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438150" lvl="1" indent="0">
              <a:buNone/>
            </a:pPr>
            <a:r>
              <a:rPr lang="en-US" sz="1800" b="1" dirty="0"/>
              <a:t>Sandra </a:t>
            </a:r>
            <a:r>
              <a:rPr lang="en-US" sz="1800" b="1" dirty="0" smtClean="0"/>
              <a:t>Fraser, Executive </a:t>
            </a:r>
            <a:r>
              <a:rPr lang="en-US" sz="1800" b="1" dirty="0"/>
              <a:t>Staff Assistant</a:t>
            </a:r>
          </a:p>
          <a:p>
            <a:pPr marL="438150" lvl="1" indent="0">
              <a:buNone/>
            </a:pPr>
            <a:r>
              <a:rPr lang="en-US" sz="1800" b="1" dirty="0"/>
              <a:t>Vermont Department of Financial Regulation</a:t>
            </a:r>
          </a:p>
          <a:p>
            <a:pPr marL="0" indent="0">
              <a:buNone/>
            </a:pPr>
            <a:endParaRPr lang="en-US" sz="1500" b="1" dirty="0"/>
          </a:p>
        </p:txBody>
      </p:sp>
      <p:sp>
        <p:nvSpPr>
          <p:cNvPr id="62472" name="Text Box 11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03DEF0-6240-426A-9679-7B401F6687D9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765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FC31D9-51AF-464F-8698-3B207168BD22}" type="slidenum">
              <a:rPr lang="en-US" sz="1200"/>
              <a:pPr algn="r"/>
              <a:t>4</a:t>
            </a:fld>
            <a:endParaRPr lang="en-US" sz="1200" dirty="0"/>
          </a:p>
        </p:txBody>
      </p:sp>
      <p:sp>
        <p:nvSpPr>
          <p:cNvPr id="27651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5EFB92E-483F-498A-A7B4-E534CA26CA01}" type="slidenum">
              <a:rPr lang="en-US" sz="1200"/>
              <a:pPr algn="r"/>
              <a:t>4</a:t>
            </a:fld>
            <a:endParaRPr lang="en-US" sz="1200" dirty="0"/>
          </a:p>
        </p:txBody>
      </p:sp>
      <p:sp>
        <p:nvSpPr>
          <p:cNvPr id="2765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89F8E36-5613-474A-9F2B-7E8FECC8BBBC}" type="slidenum">
              <a:rPr lang="en-US" sz="1200"/>
              <a:pPr algn="r"/>
              <a:t>4</a:t>
            </a:fld>
            <a:endParaRPr lang="en-US" sz="1200" dirty="0"/>
          </a:p>
        </p:txBody>
      </p:sp>
      <p:sp>
        <p:nvSpPr>
          <p:cNvPr id="27653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B74421-C572-4DE4-BDE1-18C66E73340A}" type="slidenum">
              <a:rPr lang="en-US" sz="1200"/>
              <a:pPr algn="r"/>
              <a:t>4</a:t>
            </a:fld>
            <a:endParaRPr lang="en-US" sz="1200" dirty="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Overview</a:t>
            </a:r>
          </a:p>
        </p:txBody>
      </p:sp>
      <p:sp>
        <p:nvSpPr>
          <p:cNvPr id="27655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en-US" sz="2400" dirty="0" smtClean="0"/>
              <a:t>Centralized program </a:t>
            </a:r>
          </a:p>
          <a:p>
            <a:pPr marL="742950" lvl="1" indent="-285750"/>
            <a:r>
              <a:rPr lang="en-US" sz="2200" dirty="0" smtClean="0"/>
              <a:t>Avoids duplicate costs related to postal equipment, courier vehicles, and personnel necessary for mail distribution and processing in Central Vermont</a:t>
            </a:r>
          </a:p>
          <a:p>
            <a:pPr marL="742950" lvl="1" indent="-285750"/>
            <a:r>
              <a:rPr lang="en-US" sz="2200" dirty="0" smtClean="0"/>
              <a:t>Facilitates inter/intra departmental mail services between the 112 Washington County locations served</a:t>
            </a:r>
          </a:p>
          <a:p>
            <a:pPr marL="742950" lvl="1" indent="-285750"/>
            <a:r>
              <a:rPr lang="en-US" sz="2200" dirty="0" smtClean="0"/>
              <a:t>Provides for consistent early morning receipt of incoming Federal mail</a:t>
            </a:r>
          </a:p>
          <a:p>
            <a:pPr marL="742950" lvl="1" indent="-285750"/>
            <a:r>
              <a:rPr lang="en-US" sz="2200" dirty="0" smtClean="0"/>
              <a:t>Allows for more flexible schedule for outgoing Federal mail</a:t>
            </a:r>
          </a:p>
          <a:p>
            <a:pPr marL="742950" lvl="1" indent="-285750"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1900" dirty="0" smtClean="0"/>
          </a:p>
          <a:p>
            <a:pPr marL="742950" lvl="1" indent="-285750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C1EA7-DFFA-45FF-8AFC-2E6D70B8FCA1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867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FB22B5F-AC1D-4AAB-BC8A-8ECBA58BB102}" type="slidenum">
              <a:rPr lang="en-US" sz="1200"/>
              <a:pPr algn="r"/>
              <a:t>5</a:t>
            </a:fld>
            <a:endParaRPr lang="en-US" sz="1200" dirty="0"/>
          </a:p>
        </p:txBody>
      </p:sp>
      <p:sp>
        <p:nvSpPr>
          <p:cNvPr id="28675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C2870B4-F09A-4C49-8AB4-F2C98CD982ED}" type="slidenum">
              <a:rPr lang="en-US" sz="1200"/>
              <a:pPr algn="r"/>
              <a:t>5</a:t>
            </a:fld>
            <a:endParaRPr lang="en-US" sz="1200" dirty="0"/>
          </a:p>
        </p:txBody>
      </p:sp>
      <p:sp>
        <p:nvSpPr>
          <p:cNvPr id="28676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E87D18-9845-432B-9D62-386801812345}" type="slidenum">
              <a:rPr lang="en-US" sz="1200"/>
              <a:pPr algn="r"/>
              <a:t>5</a:t>
            </a:fld>
            <a:endParaRPr lang="en-US" sz="1200" dirty="0"/>
          </a:p>
        </p:txBody>
      </p:sp>
      <p:sp>
        <p:nvSpPr>
          <p:cNvPr id="28677" name="Slide Number Placeholder 7"/>
          <p:cNvSpPr txBox="1">
            <a:spLocks noGrp="1"/>
          </p:cNvSpPr>
          <p:nvPr/>
        </p:nvSpPr>
        <p:spPr bwMode="auto">
          <a:xfrm>
            <a:off x="6629400" y="617220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 dirty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Overview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Incoming Federal mail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Sort an average of </a:t>
            </a:r>
            <a:r>
              <a:rPr lang="en-US" sz="2000" dirty="0"/>
              <a:t>15,200 pieces </a:t>
            </a:r>
            <a:r>
              <a:rPr lang="en-US" sz="2000" dirty="0" smtClean="0"/>
              <a:t>of incoming Federal mail daily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/>
              <a:t>Approximately 3.8 million </a:t>
            </a:r>
            <a:r>
              <a:rPr lang="en-US" sz="1900" dirty="0" smtClean="0"/>
              <a:t>pieces annually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Incoming Pink mail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Sort an </a:t>
            </a:r>
            <a:r>
              <a:rPr lang="en-US" sz="2000" dirty="0"/>
              <a:t>average of 630 </a:t>
            </a:r>
            <a:r>
              <a:rPr lang="en-US" sz="2000" dirty="0" smtClean="0"/>
              <a:t>pieces of incoming Pink mail daily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/>
              <a:t>Approximately 151,320 pieces </a:t>
            </a:r>
            <a:r>
              <a:rPr lang="en-US" sz="1900" dirty="0" smtClean="0"/>
              <a:t>annually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Service area includes locations in </a:t>
            </a:r>
            <a:r>
              <a:rPr lang="en-US" sz="1900" dirty="0" err="1" smtClean="0"/>
              <a:t>Barre</a:t>
            </a:r>
            <a:r>
              <a:rPr lang="en-US" sz="1900" dirty="0" smtClean="0"/>
              <a:t>, Berlin, Montpelier, and Waterbury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Pink mail program avoids an </a:t>
            </a:r>
            <a:r>
              <a:rPr lang="en-US" sz="1900" dirty="0"/>
              <a:t>estimated $99,500 </a:t>
            </a:r>
            <a:r>
              <a:rPr lang="en-US" sz="1900" dirty="0" smtClean="0"/>
              <a:t>in annual postal costs.  </a:t>
            </a:r>
            <a:endParaRPr lang="en-US" sz="2100" dirty="0" smtClean="0"/>
          </a:p>
        </p:txBody>
      </p:sp>
      <p:sp>
        <p:nvSpPr>
          <p:cNvPr id="28680" name="Text Box 15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1DE4F-71C2-4A9D-A230-FED602E808AB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9698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C084E5-4C69-458B-9CA2-217BF190E876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29699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B2C3E9-EBE6-4130-8199-220529AAEF33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2970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A8987F-BBF6-4F4C-88B2-FD3A1027F04C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29701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9261081-8320-4DE6-AF0F-A3C621CD81EF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Overview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343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Security screening of all incoming Federal and Pink mail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Outgoing Federal mail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Full range of USPS International and Domestic services including postal products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Express-Certified-Registered-Standard-etc.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Seal envelopes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Meter outgoing mail (apply postage)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Barcode qualifying mail pieces for lower automation rates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CASS Certified</a:t>
            </a:r>
            <a:endParaRPr lang="en-US" sz="1400" dirty="0"/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Intelligent Mail Barcode (IMB) added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Mail piece design advice to save postage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Customer outreach regarding USPS and BGS requirements and procedures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</p:txBody>
      </p:sp>
      <p:sp>
        <p:nvSpPr>
          <p:cNvPr id="29704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200BE-70C8-47EB-A9CE-4AB45FF8D2FB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3072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DB07D05-76BB-4E56-BD01-B07BDEA2DDD4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3072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50453D-E822-4227-89A2-68787E3D7367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3072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EAE517-59B6-4025-9EEF-7FE5452C52F4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3072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EAA49D-B1A5-4898-88EC-F14290E33A35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Overview</a:t>
            </a:r>
          </a:p>
        </p:txBody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43862" cy="47244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Incoming UPS, Federal Express parcels and other 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party shippers</a:t>
            </a:r>
          </a:p>
          <a:p>
            <a:pPr lvl="1" eaLnBrk="1" hangingPunct="1"/>
            <a:r>
              <a:rPr lang="en-US" sz="2400" dirty="0" smtClean="0"/>
              <a:t>Security screen and deliver for 109, 111, and 115 State Street locations</a:t>
            </a:r>
          </a:p>
          <a:p>
            <a:pPr eaLnBrk="1" hangingPunct="1"/>
            <a:r>
              <a:rPr lang="en-US" sz="2600" dirty="0" smtClean="0"/>
              <a:t>Authorized UPS shipper </a:t>
            </a:r>
          </a:p>
          <a:p>
            <a:pPr lvl="1" eaLnBrk="1" hangingPunct="1"/>
            <a:r>
              <a:rPr lang="en-US" sz="2400" dirty="0" smtClean="0"/>
              <a:t>Centralized shipping avoids package pickup fees</a:t>
            </a:r>
          </a:p>
          <a:p>
            <a:pPr eaLnBrk="1" hangingPunct="1"/>
            <a:r>
              <a:rPr lang="en-US" sz="2600" dirty="0" smtClean="0"/>
              <a:t>Desktop </a:t>
            </a:r>
            <a:r>
              <a:rPr lang="en-US" sz="2600" dirty="0"/>
              <a:t>delivery of completed print shop orders to customers in our service areas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200BE-70C8-47EB-A9CE-4AB45FF8D2FB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30722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DB07D05-76BB-4E56-BD01-B07BDEA2DDD4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30723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50453D-E822-4227-89A2-68787E3D7367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30724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EAE517-59B6-4025-9EEF-7FE5452C52F4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3072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EAA49D-B1A5-4898-88EC-F14290E33A35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Overview</a:t>
            </a:r>
          </a:p>
        </p:txBody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43862" cy="4724400"/>
          </a:xfrm>
        </p:spPr>
        <p:txBody>
          <a:bodyPr/>
          <a:lstStyle/>
          <a:p>
            <a:pPr eaLnBrk="1" hangingPunct="1"/>
            <a:r>
              <a:rPr lang="en-US" sz="2600" dirty="0"/>
              <a:t>Annual pickup and deliver of over 5,190 boxes of Public Records between the Washington County locations served and VSARA in Middlesex</a:t>
            </a:r>
          </a:p>
          <a:p>
            <a:pPr eaLnBrk="1" hangingPunct="1"/>
            <a:endParaRPr lang="en-US" sz="2600" dirty="0" smtClean="0"/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07601-7FE2-4B72-ADE5-1E3AEDF8CBC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1746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36C0CAE-63AC-4730-847E-91FADC87DCFD}" type="slidenum">
              <a:rPr lang="en-US" sz="1200"/>
              <a:pPr algn="r"/>
              <a:t>9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Result Areas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</a:p>
          <a:p>
            <a:endParaRPr lang="en-US" dirty="0" smtClean="0"/>
          </a:p>
          <a:p>
            <a:r>
              <a:rPr lang="en-US" dirty="0" smtClean="0"/>
              <a:t>Communications</a:t>
            </a:r>
          </a:p>
          <a:p>
            <a:endParaRPr lang="en-US" dirty="0" smtClean="0"/>
          </a:p>
          <a:p>
            <a:r>
              <a:rPr lang="en-US" dirty="0" smtClean="0"/>
              <a:t>Finances</a:t>
            </a:r>
          </a:p>
          <a:p>
            <a:endParaRPr lang="en-US" dirty="0" smtClean="0"/>
          </a:p>
          <a:p>
            <a:r>
              <a:rPr lang="en-US" dirty="0" smtClean="0"/>
              <a:t>Operations</a:t>
            </a:r>
          </a:p>
          <a:p>
            <a:endParaRPr lang="en-US" dirty="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dirty="0"/>
              <a:t>Postal Center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7228</TotalTime>
  <Words>1855</Words>
  <Application>Microsoft Office PowerPoint</Application>
  <PresentationFormat>On-screen Show (4:3)</PresentationFormat>
  <Paragraphs>433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Profile</vt:lpstr>
      <vt:lpstr>PowerPoint Presentation</vt:lpstr>
      <vt:lpstr>Mission and Authority</vt:lpstr>
      <vt:lpstr>Program Overview</vt:lpstr>
      <vt:lpstr>Program Overview</vt:lpstr>
      <vt:lpstr>Program Overview</vt:lpstr>
      <vt:lpstr>Program Overview</vt:lpstr>
      <vt:lpstr>Program Overview</vt:lpstr>
      <vt:lpstr>Program Overview</vt:lpstr>
      <vt:lpstr>Key Result Areas</vt:lpstr>
      <vt:lpstr>People P1 - Goal</vt:lpstr>
      <vt:lpstr>People P1 - Performance Measurement</vt:lpstr>
      <vt:lpstr>People P2 - Goal</vt:lpstr>
      <vt:lpstr>Communications C1 - Goal</vt:lpstr>
      <vt:lpstr>Communications C2 - Goal</vt:lpstr>
      <vt:lpstr>Communications C3 - Goal</vt:lpstr>
      <vt:lpstr>Communications C4 - Goal</vt:lpstr>
      <vt:lpstr>Communications C2 - Goal</vt:lpstr>
      <vt:lpstr>Finances  F1 - Goal</vt:lpstr>
      <vt:lpstr>Finances F1 – Performance measurement</vt:lpstr>
      <vt:lpstr>Finances F2 - Goal</vt:lpstr>
      <vt:lpstr>Finances F2 – Program Data</vt:lpstr>
      <vt:lpstr>Finances F2 - Program Data</vt:lpstr>
      <vt:lpstr>Operations O1 - Goal</vt:lpstr>
      <vt:lpstr>Operations O1 - Program Data</vt:lpstr>
      <vt:lpstr>Operations O1 - Program Data</vt:lpstr>
      <vt:lpstr>Operations O1 - Program Data</vt:lpstr>
      <vt:lpstr>Operations O2 - Goal</vt:lpstr>
      <vt:lpstr>Operations  O2 - Program Data</vt:lpstr>
      <vt:lpstr>Operations O3 - Goal</vt:lpstr>
      <vt:lpstr>Operations O3 - Performance measurement</vt:lpstr>
      <vt:lpstr> Program Summary</vt:lpstr>
      <vt:lpstr> Program Summary</vt:lpstr>
      <vt:lpstr> Program Summary</vt:lpstr>
      <vt:lpstr> Program Summary</vt:lpstr>
      <vt:lpstr> Program Summary</vt:lpstr>
      <vt:lpstr> Program Summary</vt:lpstr>
      <vt:lpstr> Customer feedback</vt:lpstr>
    </vt:vector>
  </TitlesOfParts>
  <Company>Vermont Department of Buildings and General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</dc:creator>
  <cp:lastModifiedBy>Lamos, Terry</cp:lastModifiedBy>
  <cp:revision>379</cp:revision>
  <cp:lastPrinted>2008-08-19T21:35:19Z</cp:lastPrinted>
  <dcterms:created xsi:type="dcterms:W3CDTF">2008-06-21T04:05:01Z</dcterms:created>
  <dcterms:modified xsi:type="dcterms:W3CDTF">2016-09-28T11:37:16Z</dcterms:modified>
</cp:coreProperties>
</file>