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1" r:id="rId5"/>
  </p:sldMasterIdLst>
  <p:notesMasterIdLst>
    <p:notesMasterId r:id="rId25"/>
  </p:notesMasterIdLst>
  <p:handoutMasterIdLst>
    <p:handoutMasterId r:id="rId26"/>
  </p:handoutMasterIdLst>
  <p:sldIdLst>
    <p:sldId id="415" r:id="rId6"/>
    <p:sldId id="514" r:id="rId7"/>
    <p:sldId id="499" r:id="rId8"/>
    <p:sldId id="500" r:id="rId9"/>
    <p:sldId id="488" r:id="rId10"/>
    <p:sldId id="497" r:id="rId11"/>
    <p:sldId id="501" r:id="rId12"/>
    <p:sldId id="504" r:id="rId13"/>
    <p:sldId id="505" r:id="rId14"/>
    <p:sldId id="508" r:id="rId15"/>
    <p:sldId id="511" r:id="rId16"/>
    <p:sldId id="520" r:id="rId17"/>
    <p:sldId id="509" r:id="rId18"/>
    <p:sldId id="502" r:id="rId19"/>
    <p:sldId id="510" r:id="rId20"/>
    <p:sldId id="512" r:id="rId21"/>
    <p:sldId id="513" r:id="rId22"/>
    <p:sldId id="506" r:id="rId23"/>
    <p:sldId id="507" r:id="rId24"/>
  </p:sldIdLst>
  <p:sldSz cx="9144000" cy="6858000" type="screen4x3"/>
  <p:notesSz cx="7010400" cy="9223375"/>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91" d="100"/>
          <a:sy n="91" d="100"/>
        </p:scale>
        <p:origin x="34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AOA\BGS\BGS%20-%20Government%20Business%20Services\BGS%20-%20GBS%20-%20Fleet\Reports\Backup%20Statistics\FMS%20mleage%20reimbursement%2005-11.xls"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Operating Revenue</c:v>
                </c:pt>
              </c:strCache>
            </c:strRef>
          </c:tx>
          <c:spPr>
            <a:solidFill>
              <a:schemeClr val="accent1"/>
            </a:solidFill>
          </c:spPr>
          <c:invertIfNegative val="0"/>
          <c:cat>
            <c:strRef>
              <c:f>Sheet1!$A$2:$A$6</c:f>
              <c:strCache>
                <c:ptCount val="5"/>
                <c:pt idx="0">
                  <c:v>FY2013</c:v>
                </c:pt>
                <c:pt idx="1">
                  <c:v>FY2014</c:v>
                </c:pt>
                <c:pt idx="2">
                  <c:v>FY2015</c:v>
                </c:pt>
                <c:pt idx="3">
                  <c:v>FY2016</c:v>
                </c:pt>
                <c:pt idx="4">
                  <c:v>FY2017</c:v>
                </c:pt>
              </c:strCache>
            </c:strRef>
          </c:cat>
          <c:val>
            <c:numRef>
              <c:f>Sheet1!$B$2:$B$6</c:f>
              <c:numCache>
                <c:formatCode>"$"#,##0</c:formatCode>
                <c:ptCount val="5"/>
                <c:pt idx="0">
                  <c:v>4980950</c:v>
                </c:pt>
                <c:pt idx="1">
                  <c:v>5355022</c:v>
                </c:pt>
                <c:pt idx="2">
                  <c:v>5423635</c:v>
                </c:pt>
                <c:pt idx="3">
                  <c:v>4463300</c:v>
                </c:pt>
                <c:pt idx="4">
                  <c:v>4508577</c:v>
                </c:pt>
              </c:numCache>
            </c:numRef>
          </c:val>
          <c:extLst>
            <c:ext xmlns:c16="http://schemas.microsoft.com/office/drawing/2014/chart" uri="{C3380CC4-5D6E-409C-BE32-E72D297353CC}">
              <c16:uniqueId val="{00000000-40F4-449D-B21E-A154C8B88E71}"/>
            </c:ext>
          </c:extLst>
        </c:ser>
        <c:ser>
          <c:idx val="1"/>
          <c:order val="1"/>
          <c:tx>
            <c:strRef>
              <c:f>Sheet1!$C$1</c:f>
              <c:strCache>
                <c:ptCount val="1"/>
                <c:pt idx="0">
                  <c:v>Operating Expenses</c:v>
                </c:pt>
              </c:strCache>
            </c:strRef>
          </c:tx>
          <c:invertIfNegative val="0"/>
          <c:cat>
            <c:strRef>
              <c:f>Sheet1!$A$2:$A$6</c:f>
              <c:strCache>
                <c:ptCount val="5"/>
                <c:pt idx="0">
                  <c:v>FY2013</c:v>
                </c:pt>
                <c:pt idx="1">
                  <c:v>FY2014</c:v>
                </c:pt>
                <c:pt idx="2">
                  <c:v>FY2015</c:v>
                </c:pt>
                <c:pt idx="3">
                  <c:v>FY2016</c:v>
                </c:pt>
                <c:pt idx="4">
                  <c:v>FY2017</c:v>
                </c:pt>
              </c:strCache>
            </c:strRef>
          </c:cat>
          <c:val>
            <c:numRef>
              <c:f>Sheet1!$C$2:$C$6</c:f>
              <c:numCache>
                <c:formatCode>"$"#,##0</c:formatCode>
                <c:ptCount val="5"/>
                <c:pt idx="0">
                  <c:v>4977828</c:v>
                </c:pt>
                <c:pt idx="1">
                  <c:v>4976637</c:v>
                </c:pt>
                <c:pt idx="2">
                  <c:v>5237456</c:v>
                </c:pt>
                <c:pt idx="3">
                  <c:v>5009765</c:v>
                </c:pt>
                <c:pt idx="4">
                  <c:v>5418399</c:v>
                </c:pt>
              </c:numCache>
            </c:numRef>
          </c:val>
          <c:extLst>
            <c:ext xmlns:c16="http://schemas.microsoft.com/office/drawing/2014/chart" uri="{C3380CC4-5D6E-409C-BE32-E72D297353CC}">
              <c16:uniqueId val="{00000001-40F4-449D-B21E-A154C8B88E71}"/>
            </c:ext>
          </c:extLst>
        </c:ser>
        <c:dLbls>
          <c:showLegendKey val="0"/>
          <c:showVal val="0"/>
          <c:showCatName val="0"/>
          <c:showSerName val="0"/>
          <c:showPercent val="0"/>
          <c:showBubbleSize val="0"/>
        </c:dLbls>
        <c:gapWidth val="150"/>
        <c:axId val="108717184"/>
        <c:axId val="108718720"/>
      </c:barChart>
      <c:catAx>
        <c:axId val="108717184"/>
        <c:scaling>
          <c:orientation val="minMax"/>
        </c:scaling>
        <c:delete val="0"/>
        <c:axPos val="b"/>
        <c:numFmt formatCode="General" sourceLinked="0"/>
        <c:majorTickMark val="none"/>
        <c:minorTickMark val="none"/>
        <c:tickLblPos val="nextTo"/>
        <c:txPr>
          <a:bodyPr/>
          <a:lstStyle/>
          <a:p>
            <a:pPr>
              <a:defRPr sz="1400" baseline="0"/>
            </a:pPr>
            <a:endParaRPr lang="en-US"/>
          </a:p>
        </c:txPr>
        <c:crossAx val="108718720"/>
        <c:crossesAt val="100000"/>
        <c:auto val="1"/>
        <c:lblAlgn val="ctr"/>
        <c:lblOffset val="100"/>
        <c:noMultiLvlLbl val="0"/>
      </c:catAx>
      <c:valAx>
        <c:axId val="108718720"/>
        <c:scaling>
          <c:orientation val="minMax"/>
        </c:scaling>
        <c:delete val="0"/>
        <c:axPos val="l"/>
        <c:majorGridlines/>
        <c:numFmt formatCode="&quot;$&quot;#,##0" sourceLinked="1"/>
        <c:majorTickMark val="none"/>
        <c:minorTickMark val="none"/>
        <c:tickLblPos val="nextTo"/>
        <c:txPr>
          <a:bodyPr/>
          <a:lstStyle/>
          <a:p>
            <a:pPr>
              <a:defRPr sz="1200" baseline="0"/>
            </a:pPr>
            <a:endParaRPr lang="en-US"/>
          </a:p>
        </c:txPr>
        <c:crossAx val="108717184"/>
        <c:crosses val="autoZero"/>
        <c:crossBetween val="between"/>
      </c:valAx>
      <c:dTable>
        <c:showHorzBorder val="1"/>
        <c:showVertBorder val="1"/>
        <c:showOutline val="1"/>
        <c:showKeys val="1"/>
        <c:txPr>
          <a:bodyPr/>
          <a:lstStyle/>
          <a:p>
            <a:pPr rtl="0">
              <a:defRPr sz="1200" baseline="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95513060868356E-2"/>
          <c:y val="3.5743399722093692E-2"/>
          <c:w val="0.9011044869391327"/>
          <c:h val="0.50237738665019815"/>
        </c:manualLayout>
      </c:layout>
      <c:barChart>
        <c:barDir val="col"/>
        <c:grouping val="clustered"/>
        <c:varyColors val="0"/>
        <c:ser>
          <c:idx val="0"/>
          <c:order val="0"/>
          <c:tx>
            <c:strRef>
              <c:f>Sheet1!$B$1</c:f>
              <c:strCache>
                <c:ptCount val="1"/>
                <c:pt idx="0">
                  <c:v>Series 1</c:v>
                </c:pt>
              </c:strCache>
            </c:strRef>
          </c:tx>
          <c:spPr>
            <a:solidFill>
              <a:schemeClr val="accent2"/>
            </a:solidFill>
          </c:spPr>
          <c:invertIfNegative val="0"/>
          <c:dLbls>
            <c:dLbl>
              <c:idx val="1"/>
              <c:numFmt formatCode="General" sourceLinked="0"/>
              <c:spPr>
                <a:noFill/>
                <a:ln>
                  <a:noFill/>
                </a:ln>
                <a:effectLst/>
              </c:spPr>
              <c:txPr>
                <a:bodyPr/>
                <a:lstStyle/>
                <a:p>
                  <a:pPr>
                    <a:defRPr sz="1200"/>
                  </a:pPr>
                  <a:endParaRPr lang="en-US"/>
                </a:p>
              </c:txPr>
              <c:showLegendKey val="0"/>
              <c:showVal val="1"/>
              <c:showCatName val="0"/>
              <c:showSerName val="0"/>
              <c:showPercent val="0"/>
              <c:showBubbleSize val="0"/>
              <c:extLst>
                <c:ext xmlns:c16="http://schemas.microsoft.com/office/drawing/2014/chart" uri="{C3380CC4-5D6E-409C-BE32-E72D297353CC}">
                  <c16:uniqueId val="{00000000-E62A-4EBC-81F2-F8C9197485D6}"/>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Vtrans</c:v>
                </c:pt>
                <c:pt idx="1">
                  <c:v>Public Safety</c:v>
                </c:pt>
                <c:pt idx="2">
                  <c:v>Fish and Wildlife</c:v>
                </c:pt>
                <c:pt idx="3">
                  <c:v>Forest, Parks and Rec</c:v>
                </c:pt>
                <c:pt idx="4">
                  <c:v>Military</c:v>
                </c:pt>
                <c:pt idx="5">
                  <c:v>Liquor Control</c:v>
                </c:pt>
                <c:pt idx="6">
                  <c:v>Environmental Conservation</c:v>
                </c:pt>
                <c:pt idx="7">
                  <c:v>Veterans Home</c:v>
                </c:pt>
                <c:pt idx="8">
                  <c:v>BGS Property</c:v>
                </c:pt>
                <c:pt idx="9">
                  <c:v>Enhanced 911</c:v>
                </c:pt>
                <c:pt idx="10">
                  <c:v>Agriculture Agency</c:v>
                </c:pt>
                <c:pt idx="11">
                  <c:v>Criminal Justice Training Council</c:v>
                </c:pt>
                <c:pt idx="12">
                  <c:v>Health Dept</c:v>
                </c:pt>
                <c:pt idx="13">
                  <c:v>Labor Dept</c:v>
                </c:pt>
              </c:strCache>
            </c:strRef>
          </c:cat>
          <c:val>
            <c:numRef>
              <c:f>Sheet1!$B$2:$B$15</c:f>
              <c:numCache>
                <c:formatCode>General</c:formatCode>
                <c:ptCount val="14"/>
                <c:pt idx="0">
                  <c:v>506</c:v>
                </c:pt>
                <c:pt idx="1">
                  <c:v>445</c:v>
                </c:pt>
                <c:pt idx="2">
                  <c:v>148</c:v>
                </c:pt>
                <c:pt idx="3">
                  <c:v>86</c:v>
                </c:pt>
                <c:pt idx="4">
                  <c:v>15</c:v>
                </c:pt>
                <c:pt idx="5">
                  <c:v>26</c:v>
                </c:pt>
                <c:pt idx="6">
                  <c:v>5</c:v>
                </c:pt>
                <c:pt idx="7">
                  <c:v>4</c:v>
                </c:pt>
                <c:pt idx="8">
                  <c:v>2</c:v>
                </c:pt>
                <c:pt idx="9">
                  <c:v>1</c:v>
                </c:pt>
                <c:pt idx="10">
                  <c:v>1</c:v>
                </c:pt>
                <c:pt idx="11">
                  <c:v>1</c:v>
                </c:pt>
                <c:pt idx="12">
                  <c:v>1</c:v>
                </c:pt>
                <c:pt idx="13">
                  <c:v>1</c:v>
                </c:pt>
              </c:numCache>
            </c:numRef>
          </c:val>
          <c:extLst>
            <c:ext xmlns:c16="http://schemas.microsoft.com/office/drawing/2014/chart" uri="{C3380CC4-5D6E-409C-BE32-E72D297353CC}">
              <c16:uniqueId val="{00000001-E62A-4EBC-81F2-F8C9197485D6}"/>
            </c:ext>
          </c:extLst>
        </c:ser>
        <c:dLbls>
          <c:showLegendKey val="0"/>
          <c:showVal val="0"/>
          <c:showCatName val="0"/>
          <c:showSerName val="0"/>
          <c:showPercent val="0"/>
          <c:showBubbleSize val="0"/>
        </c:dLbls>
        <c:gapWidth val="150"/>
        <c:axId val="119264768"/>
        <c:axId val="119266304"/>
      </c:barChart>
      <c:catAx>
        <c:axId val="119264768"/>
        <c:scaling>
          <c:orientation val="minMax"/>
        </c:scaling>
        <c:delete val="0"/>
        <c:axPos val="b"/>
        <c:numFmt formatCode="General" sourceLinked="0"/>
        <c:majorTickMark val="out"/>
        <c:minorTickMark val="none"/>
        <c:tickLblPos val="nextTo"/>
        <c:txPr>
          <a:bodyPr/>
          <a:lstStyle/>
          <a:p>
            <a:pPr>
              <a:defRPr sz="1100"/>
            </a:pPr>
            <a:endParaRPr lang="en-US"/>
          </a:p>
        </c:txPr>
        <c:crossAx val="119266304"/>
        <c:crosses val="autoZero"/>
        <c:auto val="1"/>
        <c:lblAlgn val="ctr"/>
        <c:lblOffset val="100"/>
        <c:noMultiLvlLbl val="0"/>
      </c:catAx>
      <c:valAx>
        <c:axId val="119266304"/>
        <c:scaling>
          <c:orientation val="minMax"/>
        </c:scaling>
        <c:delete val="0"/>
        <c:axPos val="l"/>
        <c:numFmt formatCode="General" sourceLinked="1"/>
        <c:majorTickMark val="out"/>
        <c:minorTickMark val="none"/>
        <c:tickLblPos val="nextTo"/>
        <c:crossAx val="119264768"/>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042392073184998E-2"/>
          <c:y val="0.23534228804044488"/>
          <c:w val="0.87661105643044623"/>
          <c:h val="0.68942839566929137"/>
        </c:manualLayout>
      </c:layout>
      <c:barChart>
        <c:barDir val="col"/>
        <c:grouping val="clustered"/>
        <c:varyColors val="0"/>
        <c:ser>
          <c:idx val="0"/>
          <c:order val="0"/>
          <c:tx>
            <c:strRef>
              <c:f>Sheet1!$B$1</c:f>
              <c:strCache>
                <c:ptCount val="1"/>
                <c:pt idx="0">
                  <c:v>State Fleet Size</c:v>
                </c:pt>
              </c:strCache>
            </c:strRef>
          </c:tx>
          <c:spPr>
            <a:solidFill>
              <a:schemeClr val="accent1"/>
            </a:solidFill>
            <a:ln>
              <a:noFill/>
            </a:ln>
            <a:effectLst/>
          </c:spPr>
          <c:invertIfNegative val="0"/>
          <c:cat>
            <c:strRef>
              <c:f>Sheet1!$A$2:$A$8</c:f>
              <c:strCache>
                <c:ptCount val="7"/>
                <c:pt idx="0">
                  <c:v>FY 2011</c:v>
                </c:pt>
                <c:pt idx="1">
                  <c:v>FY 2012</c:v>
                </c:pt>
                <c:pt idx="2">
                  <c:v>FY 2013</c:v>
                </c:pt>
                <c:pt idx="3">
                  <c:v>FY 2014</c:v>
                </c:pt>
                <c:pt idx="4">
                  <c:v>FY 2015</c:v>
                </c:pt>
                <c:pt idx="5">
                  <c:v>FY 2016</c:v>
                </c:pt>
                <c:pt idx="6">
                  <c:v>FY 2017</c:v>
                </c:pt>
              </c:strCache>
            </c:strRef>
          </c:cat>
          <c:val>
            <c:numRef>
              <c:f>Sheet1!$B$2:$B$8</c:f>
              <c:numCache>
                <c:formatCode>General</c:formatCode>
                <c:ptCount val="7"/>
                <c:pt idx="0">
                  <c:v>1697</c:v>
                </c:pt>
                <c:pt idx="1">
                  <c:v>1742</c:v>
                </c:pt>
                <c:pt idx="2">
                  <c:v>1755</c:v>
                </c:pt>
                <c:pt idx="3">
                  <c:v>1811</c:v>
                </c:pt>
                <c:pt idx="4">
                  <c:v>1889</c:v>
                </c:pt>
                <c:pt idx="5">
                  <c:v>1918</c:v>
                </c:pt>
                <c:pt idx="6">
                  <c:v>1974</c:v>
                </c:pt>
              </c:numCache>
            </c:numRef>
          </c:val>
          <c:extLst>
            <c:ext xmlns:c16="http://schemas.microsoft.com/office/drawing/2014/chart" uri="{C3380CC4-5D6E-409C-BE32-E72D297353CC}">
              <c16:uniqueId val="{00000000-7CD3-4464-AC0C-1606A7124A2C}"/>
            </c:ext>
          </c:extLst>
        </c:ser>
        <c:dLbls>
          <c:showLegendKey val="0"/>
          <c:showVal val="0"/>
          <c:showCatName val="0"/>
          <c:showSerName val="0"/>
          <c:showPercent val="0"/>
          <c:showBubbleSize val="0"/>
        </c:dLbls>
        <c:gapWidth val="219"/>
        <c:overlap val="-27"/>
        <c:axId val="119324672"/>
        <c:axId val="119326208"/>
      </c:barChart>
      <c:catAx>
        <c:axId val="11932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326208"/>
        <c:crosses val="autoZero"/>
        <c:auto val="1"/>
        <c:lblAlgn val="ctr"/>
        <c:lblOffset val="100"/>
        <c:noMultiLvlLbl val="0"/>
      </c:catAx>
      <c:valAx>
        <c:axId val="119326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324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200" b="1" dirty="0">
                <a:solidFill>
                  <a:schemeClr val="bg1">
                    <a:lumMod val="50000"/>
                  </a:schemeClr>
                </a:solidFill>
              </a:rPr>
              <a:t>626 Lease Vehicles</a:t>
            </a:r>
          </a:p>
        </c:rich>
      </c:tx>
      <c:layout>
        <c:manualLayout>
          <c:xMode val="edge"/>
          <c:yMode val="edge"/>
          <c:x val="0.77442603872629134"/>
          <c:y val="0.15000000000000024"/>
        </c:manualLayout>
      </c:layout>
      <c:overlay val="0"/>
    </c:title>
    <c:autoTitleDeleted val="0"/>
    <c:plotArea>
      <c:layout/>
      <c:barChart>
        <c:barDir val="col"/>
        <c:grouping val="clustered"/>
        <c:varyColors val="0"/>
        <c:ser>
          <c:idx val="0"/>
          <c:order val="0"/>
          <c:tx>
            <c:strRef>
              <c:f>Sheet1!$B$1</c:f>
              <c:strCache>
                <c:ptCount val="1"/>
                <c:pt idx="0">
                  <c:v>Vehicles</c:v>
                </c:pt>
              </c:strCache>
            </c:strRef>
          </c:tx>
          <c:spPr>
            <a:solidFill>
              <a:schemeClr val="accent2"/>
            </a:solidFill>
          </c:spPr>
          <c:invertIfNegative val="0"/>
          <c:dLbls>
            <c:spPr>
              <a:noFill/>
              <a:ln>
                <a:noFill/>
              </a:ln>
              <a:effectLst/>
            </c:spPr>
            <c:txPr>
              <a:bodyPr rot="-5400000" vert="horz"/>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Corrections</c:v>
                </c:pt>
                <c:pt idx="1">
                  <c:v>AOT</c:v>
                </c:pt>
                <c:pt idx="2">
                  <c:v>DCF</c:v>
                </c:pt>
                <c:pt idx="3">
                  <c:v>BGS</c:v>
                </c:pt>
                <c:pt idx="4">
                  <c:v>DEC</c:v>
                </c:pt>
                <c:pt idx="5">
                  <c:v>Agriculture</c:v>
                </c:pt>
                <c:pt idx="6">
                  <c:v>DAIL</c:v>
                </c:pt>
                <c:pt idx="7">
                  <c:v>FPR</c:v>
                </c:pt>
                <c:pt idx="8">
                  <c:v>Health</c:v>
                </c:pt>
                <c:pt idx="9">
                  <c:v>Judiciary</c:v>
                </c:pt>
                <c:pt idx="10">
                  <c:v>AG</c:v>
                </c:pt>
                <c:pt idx="11">
                  <c:v>DMH</c:v>
                </c:pt>
                <c:pt idx="12">
                  <c:v>ANR Enforcement</c:v>
                </c:pt>
                <c:pt idx="13">
                  <c:v>Criminal Justice</c:v>
                </c:pt>
                <c:pt idx="14">
                  <c:v>Lottery</c:v>
                </c:pt>
                <c:pt idx="15">
                  <c:v>AHS Central</c:v>
                </c:pt>
                <c:pt idx="16">
                  <c:v>Def Gen</c:v>
                </c:pt>
                <c:pt idx="17">
                  <c:v>DII</c:v>
                </c:pt>
                <c:pt idx="18">
                  <c:v>Liquor Control</c:v>
                </c:pt>
                <c:pt idx="19">
                  <c:v>OVHA</c:v>
                </c:pt>
                <c:pt idx="20">
                  <c:v>Military </c:v>
                </c:pt>
                <c:pt idx="21">
                  <c:v>Public Service</c:v>
                </c:pt>
                <c:pt idx="22">
                  <c:v>Sec of State</c:v>
                </c:pt>
                <c:pt idx="23">
                  <c:v>Tax</c:v>
                </c:pt>
                <c:pt idx="24">
                  <c:v>DMV</c:v>
                </c:pt>
                <c:pt idx="25">
                  <c:v>VDOL</c:v>
                </c:pt>
                <c:pt idx="26">
                  <c:v>Veterans' Home</c:v>
                </c:pt>
              </c:strCache>
            </c:strRef>
          </c:cat>
          <c:val>
            <c:numRef>
              <c:f>Sheet1!$B$2:$B$28</c:f>
              <c:numCache>
                <c:formatCode>General</c:formatCode>
                <c:ptCount val="27"/>
                <c:pt idx="0">
                  <c:v>106</c:v>
                </c:pt>
                <c:pt idx="1">
                  <c:v>99</c:v>
                </c:pt>
                <c:pt idx="2">
                  <c:v>91</c:v>
                </c:pt>
                <c:pt idx="3">
                  <c:v>71</c:v>
                </c:pt>
                <c:pt idx="4">
                  <c:v>49</c:v>
                </c:pt>
                <c:pt idx="5">
                  <c:v>46</c:v>
                </c:pt>
                <c:pt idx="6">
                  <c:v>45</c:v>
                </c:pt>
                <c:pt idx="7">
                  <c:v>31</c:v>
                </c:pt>
                <c:pt idx="8">
                  <c:v>16</c:v>
                </c:pt>
                <c:pt idx="9">
                  <c:v>13</c:v>
                </c:pt>
                <c:pt idx="10">
                  <c:v>7</c:v>
                </c:pt>
                <c:pt idx="11">
                  <c:v>6</c:v>
                </c:pt>
                <c:pt idx="12">
                  <c:v>5</c:v>
                </c:pt>
                <c:pt idx="13">
                  <c:v>5</c:v>
                </c:pt>
                <c:pt idx="14">
                  <c:v>5</c:v>
                </c:pt>
                <c:pt idx="15">
                  <c:v>4</c:v>
                </c:pt>
                <c:pt idx="16">
                  <c:v>4</c:v>
                </c:pt>
                <c:pt idx="17">
                  <c:v>4</c:v>
                </c:pt>
                <c:pt idx="18">
                  <c:v>4</c:v>
                </c:pt>
                <c:pt idx="19">
                  <c:v>4</c:v>
                </c:pt>
                <c:pt idx="20">
                  <c:v>2</c:v>
                </c:pt>
                <c:pt idx="21">
                  <c:v>2</c:v>
                </c:pt>
                <c:pt idx="22">
                  <c:v>2</c:v>
                </c:pt>
                <c:pt idx="23">
                  <c:v>2</c:v>
                </c:pt>
                <c:pt idx="24">
                  <c:v>1</c:v>
                </c:pt>
                <c:pt idx="25">
                  <c:v>1</c:v>
                </c:pt>
                <c:pt idx="26">
                  <c:v>1</c:v>
                </c:pt>
              </c:numCache>
            </c:numRef>
          </c:val>
          <c:extLst>
            <c:ext xmlns:c16="http://schemas.microsoft.com/office/drawing/2014/chart" uri="{C3380CC4-5D6E-409C-BE32-E72D297353CC}">
              <c16:uniqueId val="{00000000-8CF7-4D53-BBCE-FF1839403A1B}"/>
            </c:ext>
          </c:extLst>
        </c:ser>
        <c:dLbls>
          <c:showLegendKey val="0"/>
          <c:showVal val="0"/>
          <c:showCatName val="0"/>
          <c:showSerName val="0"/>
          <c:showPercent val="0"/>
          <c:showBubbleSize val="0"/>
        </c:dLbls>
        <c:gapWidth val="150"/>
        <c:axId val="118821632"/>
        <c:axId val="118823168"/>
      </c:barChart>
      <c:catAx>
        <c:axId val="118821632"/>
        <c:scaling>
          <c:orientation val="minMax"/>
        </c:scaling>
        <c:delete val="0"/>
        <c:axPos val="b"/>
        <c:numFmt formatCode="General" sourceLinked="0"/>
        <c:majorTickMark val="out"/>
        <c:minorTickMark val="none"/>
        <c:tickLblPos val="nextTo"/>
        <c:txPr>
          <a:bodyPr rot="-5400000" vert="horz"/>
          <a:lstStyle/>
          <a:p>
            <a:pPr>
              <a:defRPr sz="1100" baseline="0"/>
            </a:pPr>
            <a:endParaRPr lang="en-US"/>
          </a:p>
        </c:txPr>
        <c:crossAx val="118823168"/>
        <c:crosses val="autoZero"/>
        <c:auto val="1"/>
        <c:lblAlgn val="ctr"/>
        <c:lblOffset val="100"/>
        <c:noMultiLvlLbl val="0"/>
      </c:catAx>
      <c:valAx>
        <c:axId val="118823168"/>
        <c:scaling>
          <c:orientation val="minMax"/>
        </c:scaling>
        <c:delete val="1"/>
        <c:axPos val="l"/>
        <c:numFmt formatCode="General" sourceLinked="1"/>
        <c:majorTickMark val="out"/>
        <c:minorTickMark val="none"/>
        <c:tickLblPos val="none"/>
        <c:crossAx val="118821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165348301599368E-2"/>
          <c:y val="3.8414124015748029E-2"/>
          <c:w val="0.78024898263863862"/>
          <c:h val="0.57764689960630744"/>
        </c:manualLayout>
      </c:layout>
      <c:barChart>
        <c:barDir val="col"/>
        <c:grouping val="clustered"/>
        <c:varyColors val="0"/>
        <c:ser>
          <c:idx val="0"/>
          <c:order val="0"/>
          <c:tx>
            <c:strRef>
              <c:f>'PPT Page 38'!$B$3</c:f>
              <c:strCache>
                <c:ptCount val="1"/>
                <c:pt idx="0">
                  <c:v>FY 2013 (547)</c:v>
                </c:pt>
              </c:strCache>
            </c:strRef>
          </c:tx>
          <c:spPr>
            <a:solidFill>
              <a:schemeClr val="accent5"/>
            </a:solidFill>
            <a:ln w="28575" cmpd="sng"/>
          </c:spPr>
          <c:invertIfNegative val="0"/>
          <c:dLbls>
            <c:spPr>
              <a:noFill/>
              <a:ln>
                <a:noFill/>
              </a:ln>
              <a:effectLst/>
            </c:spPr>
            <c:txPr>
              <a:bodyPr rot="-5400000" vert="horz" anchor="t" anchorCtr="0"/>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'PPT Page 38'!$A$4:$A$8</c:f>
              <c:strCache>
                <c:ptCount val="5"/>
                <c:pt idx="0">
                  <c:v>Sedan/Wagon</c:v>
                </c:pt>
                <c:pt idx="1">
                  <c:v>Sport Utility Vehicle</c:v>
                </c:pt>
                <c:pt idx="2">
                  <c:v>Van, fullsize</c:v>
                </c:pt>
                <c:pt idx="3">
                  <c:v>Van, mini pass</c:v>
                </c:pt>
                <c:pt idx="4">
                  <c:v>Truck</c:v>
                </c:pt>
              </c:strCache>
            </c:strRef>
          </c:cat>
          <c:val>
            <c:numRef>
              <c:f>'PPT Page 38'!$B$4:$B$8</c:f>
              <c:numCache>
                <c:formatCode>General</c:formatCode>
                <c:ptCount val="5"/>
                <c:pt idx="0">
                  <c:v>218</c:v>
                </c:pt>
                <c:pt idx="1">
                  <c:v>91</c:v>
                </c:pt>
                <c:pt idx="2">
                  <c:v>19</c:v>
                </c:pt>
                <c:pt idx="3">
                  <c:v>53</c:v>
                </c:pt>
                <c:pt idx="4">
                  <c:v>165</c:v>
                </c:pt>
              </c:numCache>
            </c:numRef>
          </c:val>
          <c:extLst>
            <c:ext xmlns:c16="http://schemas.microsoft.com/office/drawing/2014/chart" uri="{C3380CC4-5D6E-409C-BE32-E72D297353CC}">
              <c16:uniqueId val="{00000000-9F0D-4D7B-8586-26F3FE2A2F45}"/>
            </c:ext>
          </c:extLst>
        </c:ser>
        <c:ser>
          <c:idx val="1"/>
          <c:order val="1"/>
          <c:tx>
            <c:strRef>
              <c:f>'PPT Page 38'!$C$3</c:f>
              <c:strCache>
                <c:ptCount val="1"/>
                <c:pt idx="0">
                  <c:v>FY 2014 (582)</c:v>
                </c:pt>
              </c:strCache>
            </c:strRef>
          </c:tx>
          <c:spPr>
            <a:solidFill>
              <a:schemeClr val="accent2"/>
            </a:solidFill>
          </c:spPr>
          <c:invertIfNegative val="0"/>
          <c:dLbls>
            <c:spPr>
              <a:noFill/>
              <a:ln>
                <a:noFill/>
              </a:ln>
              <a:effectLst/>
            </c:spPr>
            <c:txPr>
              <a:bodyPr rot="-5400000" vert="horz"/>
              <a:lstStyle/>
              <a:p>
                <a:pPr>
                  <a:defRPr sz="10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'PPT Page 38'!$A$4:$A$8</c:f>
              <c:strCache>
                <c:ptCount val="5"/>
                <c:pt idx="0">
                  <c:v>Sedan/Wagon</c:v>
                </c:pt>
                <c:pt idx="1">
                  <c:v>Sport Utility Vehicle</c:v>
                </c:pt>
                <c:pt idx="2">
                  <c:v>Van, fullsize</c:v>
                </c:pt>
                <c:pt idx="3">
                  <c:v>Van, mini pass</c:v>
                </c:pt>
                <c:pt idx="4">
                  <c:v>Truck</c:v>
                </c:pt>
              </c:strCache>
            </c:strRef>
          </c:cat>
          <c:val>
            <c:numRef>
              <c:f>'PPT Page 38'!$C$4:$C$8</c:f>
              <c:numCache>
                <c:formatCode>General</c:formatCode>
                <c:ptCount val="5"/>
                <c:pt idx="0">
                  <c:v>236</c:v>
                </c:pt>
                <c:pt idx="1">
                  <c:v>103</c:v>
                </c:pt>
                <c:pt idx="2">
                  <c:v>21</c:v>
                </c:pt>
                <c:pt idx="3">
                  <c:v>48</c:v>
                </c:pt>
                <c:pt idx="4">
                  <c:v>173</c:v>
                </c:pt>
              </c:numCache>
            </c:numRef>
          </c:val>
          <c:extLst>
            <c:ext xmlns:c16="http://schemas.microsoft.com/office/drawing/2014/chart" uri="{C3380CC4-5D6E-409C-BE32-E72D297353CC}">
              <c16:uniqueId val="{00000001-9F0D-4D7B-8586-26F3FE2A2F45}"/>
            </c:ext>
          </c:extLst>
        </c:ser>
        <c:ser>
          <c:idx val="2"/>
          <c:order val="2"/>
          <c:tx>
            <c:strRef>
              <c:f>'PPT Page 38'!$D$3</c:f>
              <c:strCache>
                <c:ptCount val="1"/>
                <c:pt idx="0">
                  <c:v>FY 2015 (655)</c:v>
                </c:pt>
              </c:strCache>
            </c:strRef>
          </c:tx>
          <c:spPr>
            <a:solidFill>
              <a:schemeClr val="accent4"/>
            </a:solidFill>
          </c:spPr>
          <c:invertIfNegative val="0"/>
          <c:dLbls>
            <c:spPr>
              <a:noFill/>
              <a:ln>
                <a:noFill/>
              </a:ln>
              <a:effectLst/>
            </c:spPr>
            <c:txPr>
              <a:bodyPr rot="-5400000" vert="horz" anchor="ctr" anchorCtr="0"/>
              <a:lstStyle/>
              <a:p>
                <a:pPr>
                  <a:defRPr sz="10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'PPT Page 38'!$A$4:$A$8</c:f>
              <c:strCache>
                <c:ptCount val="5"/>
                <c:pt idx="0">
                  <c:v>Sedan/Wagon</c:v>
                </c:pt>
                <c:pt idx="1">
                  <c:v>Sport Utility Vehicle</c:v>
                </c:pt>
                <c:pt idx="2">
                  <c:v>Van, fullsize</c:v>
                </c:pt>
                <c:pt idx="3">
                  <c:v>Van, mini pass</c:v>
                </c:pt>
                <c:pt idx="4">
                  <c:v>Truck</c:v>
                </c:pt>
              </c:strCache>
            </c:strRef>
          </c:cat>
          <c:val>
            <c:numRef>
              <c:f>'PPT Page 38'!$D$4:$D$8</c:f>
              <c:numCache>
                <c:formatCode>General</c:formatCode>
                <c:ptCount val="5"/>
                <c:pt idx="0">
                  <c:v>288</c:v>
                </c:pt>
                <c:pt idx="1">
                  <c:v>108</c:v>
                </c:pt>
                <c:pt idx="2">
                  <c:v>22</c:v>
                </c:pt>
                <c:pt idx="3">
                  <c:v>50</c:v>
                </c:pt>
                <c:pt idx="4">
                  <c:v>185</c:v>
                </c:pt>
              </c:numCache>
            </c:numRef>
          </c:val>
          <c:extLst>
            <c:ext xmlns:c16="http://schemas.microsoft.com/office/drawing/2014/chart" uri="{C3380CC4-5D6E-409C-BE32-E72D297353CC}">
              <c16:uniqueId val="{00000002-9F0D-4D7B-8586-26F3FE2A2F45}"/>
            </c:ext>
          </c:extLst>
        </c:ser>
        <c:ser>
          <c:idx val="3"/>
          <c:order val="3"/>
          <c:tx>
            <c:strRef>
              <c:f>'PPT Page 38'!$E$3</c:f>
              <c:strCache>
                <c:ptCount val="1"/>
                <c:pt idx="0">
                  <c:v>FY 2016 (670)</c:v>
                </c:pt>
              </c:strCache>
            </c:strRef>
          </c:tx>
          <c:spPr>
            <a:solidFill>
              <a:schemeClr val="accent3"/>
            </a:solidFill>
          </c:spPr>
          <c:invertIfNegative val="0"/>
          <c:dLbls>
            <c:spPr>
              <a:noFill/>
              <a:ln>
                <a:noFill/>
              </a:ln>
              <a:effectLst/>
            </c:spPr>
            <c:txPr>
              <a:bodyPr rot="-5400000"/>
              <a:lstStyle/>
              <a:p>
                <a:pPr>
                  <a:defRPr sz="10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'PPT Page 38'!$A$4:$A$8</c:f>
              <c:strCache>
                <c:ptCount val="5"/>
                <c:pt idx="0">
                  <c:v>Sedan/Wagon</c:v>
                </c:pt>
                <c:pt idx="1">
                  <c:v>Sport Utility Vehicle</c:v>
                </c:pt>
                <c:pt idx="2">
                  <c:v>Van, fullsize</c:v>
                </c:pt>
                <c:pt idx="3">
                  <c:v>Van, mini pass</c:v>
                </c:pt>
                <c:pt idx="4">
                  <c:v>Truck</c:v>
                </c:pt>
              </c:strCache>
            </c:strRef>
          </c:cat>
          <c:val>
            <c:numRef>
              <c:f>'PPT Page 38'!$E$4:$E$8</c:f>
              <c:numCache>
                <c:formatCode>General</c:formatCode>
                <c:ptCount val="5"/>
                <c:pt idx="0">
                  <c:v>326</c:v>
                </c:pt>
                <c:pt idx="1">
                  <c:v>101</c:v>
                </c:pt>
                <c:pt idx="2">
                  <c:v>51</c:v>
                </c:pt>
                <c:pt idx="3">
                  <c:v>21</c:v>
                </c:pt>
                <c:pt idx="4">
                  <c:v>169</c:v>
                </c:pt>
              </c:numCache>
            </c:numRef>
          </c:val>
          <c:extLst>
            <c:ext xmlns:c16="http://schemas.microsoft.com/office/drawing/2014/chart" uri="{C3380CC4-5D6E-409C-BE32-E72D297353CC}">
              <c16:uniqueId val="{00000003-9F0D-4D7B-8586-26F3FE2A2F45}"/>
            </c:ext>
          </c:extLst>
        </c:ser>
        <c:ser>
          <c:idx val="4"/>
          <c:order val="4"/>
          <c:tx>
            <c:strRef>
              <c:f>'PPT Page 38'!$F$3</c:f>
              <c:strCache>
                <c:ptCount val="1"/>
                <c:pt idx="0">
                  <c:v>FY 2017 (734)</c:v>
                </c:pt>
              </c:strCache>
            </c:strRef>
          </c:tx>
          <c:spPr>
            <a:solidFill>
              <a:schemeClr val="accent1">
                <a:lumMod val="75000"/>
              </a:schemeClr>
            </a:solidFill>
          </c:spPr>
          <c:invertIfNegative val="0"/>
          <c:dLbls>
            <c:spPr>
              <a:noFill/>
              <a:ln>
                <a:noFill/>
              </a:ln>
              <a:effectLst/>
            </c:spPr>
            <c:txPr>
              <a:bodyPr rot="-5400000" vert="horz"/>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'PPT Page 38'!$A$4:$A$8</c:f>
              <c:strCache>
                <c:ptCount val="5"/>
                <c:pt idx="0">
                  <c:v>Sedan/Wagon</c:v>
                </c:pt>
                <c:pt idx="1">
                  <c:v>Sport Utility Vehicle</c:v>
                </c:pt>
                <c:pt idx="2">
                  <c:v>Van, fullsize</c:v>
                </c:pt>
                <c:pt idx="3">
                  <c:v>Van, mini pass</c:v>
                </c:pt>
                <c:pt idx="4">
                  <c:v>Truck</c:v>
                </c:pt>
              </c:strCache>
            </c:strRef>
          </c:cat>
          <c:val>
            <c:numRef>
              <c:f>'PPT Page 38'!$F$4:$F$8</c:f>
              <c:numCache>
                <c:formatCode>General</c:formatCode>
                <c:ptCount val="5"/>
                <c:pt idx="0">
                  <c:v>384</c:v>
                </c:pt>
                <c:pt idx="1">
                  <c:v>89</c:v>
                </c:pt>
                <c:pt idx="2">
                  <c:v>49</c:v>
                </c:pt>
                <c:pt idx="3">
                  <c:v>21</c:v>
                </c:pt>
                <c:pt idx="4">
                  <c:v>191</c:v>
                </c:pt>
              </c:numCache>
            </c:numRef>
          </c:val>
          <c:extLst>
            <c:ext xmlns:c16="http://schemas.microsoft.com/office/drawing/2014/chart" uri="{C3380CC4-5D6E-409C-BE32-E72D297353CC}">
              <c16:uniqueId val="{00000004-9F0D-4D7B-8586-26F3FE2A2F45}"/>
            </c:ext>
          </c:extLst>
        </c:ser>
        <c:dLbls>
          <c:showLegendKey val="0"/>
          <c:showVal val="0"/>
          <c:showCatName val="0"/>
          <c:showSerName val="0"/>
          <c:showPercent val="0"/>
          <c:showBubbleSize val="0"/>
        </c:dLbls>
        <c:gapWidth val="150"/>
        <c:overlap val="-12"/>
        <c:axId val="132574208"/>
        <c:axId val="132453120"/>
      </c:barChart>
      <c:catAx>
        <c:axId val="132574208"/>
        <c:scaling>
          <c:orientation val="minMax"/>
        </c:scaling>
        <c:delete val="0"/>
        <c:axPos val="b"/>
        <c:numFmt formatCode="General" sourceLinked="0"/>
        <c:majorTickMark val="out"/>
        <c:minorTickMark val="none"/>
        <c:tickLblPos val="nextTo"/>
        <c:txPr>
          <a:bodyPr rot="-3540000" anchor="t" anchorCtr="0"/>
          <a:lstStyle/>
          <a:p>
            <a:pPr>
              <a:defRPr sz="1050" baseline="0"/>
            </a:pPr>
            <a:endParaRPr lang="en-US"/>
          </a:p>
        </c:txPr>
        <c:crossAx val="132453120"/>
        <c:crosses val="autoZero"/>
        <c:auto val="1"/>
        <c:lblAlgn val="ctr"/>
        <c:lblOffset val="0"/>
        <c:noMultiLvlLbl val="0"/>
      </c:catAx>
      <c:valAx>
        <c:axId val="132453120"/>
        <c:scaling>
          <c:orientation val="minMax"/>
        </c:scaling>
        <c:delete val="0"/>
        <c:axPos val="l"/>
        <c:numFmt formatCode="General" sourceLinked="1"/>
        <c:majorTickMark val="out"/>
        <c:minorTickMark val="none"/>
        <c:tickLblPos val="nextTo"/>
        <c:txPr>
          <a:bodyPr/>
          <a:lstStyle/>
          <a:p>
            <a:pPr>
              <a:defRPr sz="1200" baseline="0"/>
            </a:pPr>
            <a:endParaRPr lang="en-US"/>
          </a:p>
        </c:txPr>
        <c:crossAx val="132574208"/>
        <c:crosses val="autoZero"/>
        <c:crossBetween val="between"/>
      </c:valAx>
    </c:plotArea>
    <c:legend>
      <c:legendPos val="r"/>
      <c:layout>
        <c:manualLayout>
          <c:xMode val="edge"/>
          <c:yMode val="edge"/>
          <c:x val="0.82606792843555099"/>
          <c:y val="7.3581245526127409E-2"/>
          <c:w val="0.16231886151845698"/>
          <c:h val="0.30968384633738982"/>
        </c:manualLayout>
      </c:layout>
      <c:overlay val="0"/>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050" b="1" i="0" baseline="0" dirty="0">
                <a:effectLst/>
              </a:rPr>
              <a:t>BGS Fleet Fuel Purchases </a:t>
            </a:r>
            <a:endParaRPr lang="en-US" sz="1050" b="1" dirty="0">
              <a:effectLst/>
            </a:endParaRPr>
          </a:p>
          <a:p>
            <a:pPr algn="ctr">
              <a:defRPr sz="1400" b="0" i="0" u="none" strike="noStrike" kern="1200" spc="0" baseline="0">
                <a:solidFill>
                  <a:schemeClr val="tx1">
                    <a:lumMod val="65000"/>
                    <a:lumOff val="35000"/>
                  </a:schemeClr>
                </a:solidFill>
                <a:latin typeface="+mn-lt"/>
                <a:ea typeface="+mn-ea"/>
                <a:cs typeface="+mn-cs"/>
              </a:defRPr>
            </a:pPr>
            <a:r>
              <a:rPr lang="en-US" sz="1050" b="1" i="0" baseline="0" dirty="0">
                <a:effectLst/>
              </a:rPr>
              <a:t>by Fiscal Year</a:t>
            </a:r>
            <a:endParaRPr lang="en-US" sz="1050" b="1"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Fuel Purchases (Gallons)</c:v>
                </c:pt>
              </c:strCache>
            </c:strRef>
          </c:tx>
          <c:spPr>
            <a:solidFill>
              <a:schemeClr val="accent1"/>
            </a:solidFill>
            <a:ln>
              <a:noFill/>
            </a:ln>
            <a:effectLst/>
          </c:spPr>
          <c:invertIfNegative val="0"/>
          <c:cat>
            <c:strRef>
              <c:f>Sheet1!$A$2:$A$6</c:f>
              <c:strCache>
                <c:ptCount val="5"/>
                <c:pt idx="0">
                  <c:v>FY 2013</c:v>
                </c:pt>
                <c:pt idx="1">
                  <c:v>FY 2014</c:v>
                </c:pt>
                <c:pt idx="2">
                  <c:v>FY 2015 </c:v>
                </c:pt>
                <c:pt idx="3">
                  <c:v>FY 2016</c:v>
                </c:pt>
                <c:pt idx="4">
                  <c:v>FY 2017</c:v>
                </c:pt>
              </c:strCache>
            </c:strRef>
          </c:cat>
          <c:val>
            <c:numRef>
              <c:f>Sheet1!$B$2:$B$6</c:f>
              <c:numCache>
                <c:formatCode>#,##0</c:formatCode>
                <c:ptCount val="5"/>
                <c:pt idx="0">
                  <c:v>399179</c:v>
                </c:pt>
                <c:pt idx="1">
                  <c:v>419614</c:v>
                </c:pt>
                <c:pt idx="2">
                  <c:v>436715</c:v>
                </c:pt>
                <c:pt idx="3">
                  <c:v>487426</c:v>
                </c:pt>
                <c:pt idx="4">
                  <c:v>425265</c:v>
                </c:pt>
              </c:numCache>
            </c:numRef>
          </c:val>
          <c:extLst>
            <c:ext xmlns:c16="http://schemas.microsoft.com/office/drawing/2014/chart" uri="{C3380CC4-5D6E-409C-BE32-E72D297353CC}">
              <c16:uniqueId val="{00000001-93B8-4703-9C49-F3684C7D5295}"/>
            </c:ext>
          </c:extLst>
        </c:ser>
        <c:dLbls>
          <c:showLegendKey val="0"/>
          <c:showVal val="0"/>
          <c:showCatName val="0"/>
          <c:showSerName val="0"/>
          <c:showPercent val="0"/>
          <c:showBubbleSize val="0"/>
        </c:dLbls>
        <c:gapWidth val="219"/>
        <c:axId val="133042176"/>
        <c:axId val="132966656"/>
      </c:barChart>
      <c:lineChart>
        <c:grouping val="standard"/>
        <c:varyColors val="0"/>
        <c:ser>
          <c:idx val="1"/>
          <c:order val="1"/>
          <c:tx>
            <c:strRef>
              <c:f>Sheet1!$C$1</c:f>
              <c:strCache>
                <c:ptCount val="1"/>
                <c:pt idx="0">
                  <c:v>Fleet Miles Driven*</c:v>
                </c:pt>
              </c:strCache>
            </c:strRef>
          </c:tx>
          <c:marker>
            <c:symbol val="none"/>
          </c:marker>
          <c:cat>
            <c:strRef>
              <c:f>Sheet1!$A$2:$A$6</c:f>
              <c:strCache>
                <c:ptCount val="5"/>
                <c:pt idx="0">
                  <c:v>FY 2013</c:v>
                </c:pt>
                <c:pt idx="1">
                  <c:v>FY 2014</c:v>
                </c:pt>
                <c:pt idx="2">
                  <c:v>FY 2015 </c:v>
                </c:pt>
                <c:pt idx="3">
                  <c:v>FY 2016</c:v>
                </c:pt>
                <c:pt idx="4">
                  <c:v>FY 2017</c:v>
                </c:pt>
              </c:strCache>
            </c:strRef>
          </c:cat>
          <c:val>
            <c:numRef>
              <c:f>Sheet1!$C$2:$C$6</c:f>
              <c:numCache>
                <c:formatCode>#,##0</c:formatCode>
                <c:ptCount val="5"/>
                <c:pt idx="0">
                  <c:v>8248200</c:v>
                </c:pt>
                <c:pt idx="1">
                  <c:v>8442960</c:v>
                </c:pt>
                <c:pt idx="2">
                  <c:v>8878453</c:v>
                </c:pt>
                <c:pt idx="3">
                  <c:v>10001602</c:v>
                </c:pt>
                <c:pt idx="4">
                  <c:v>9917476</c:v>
                </c:pt>
              </c:numCache>
            </c:numRef>
          </c:val>
          <c:smooth val="0"/>
          <c:extLst>
            <c:ext xmlns:c16="http://schemas.microsoft.com/office/drawing/2014/chart" uri="{C3380CC4-5D6E-409C-BE32-E72D297353CC}">
              <c16:uniqueId val="{00000001-F5A1-4B78-8897-169936DEEFEA}"/>
            </c:ext>
          </c:extLst>
        </c:ser>
        <c:ser>
          <c:idx val="2"/>
          <c:order val="2"/>
          <c:tx>
            <c:strRef>
              <c:f>Sheet1!$D$1</c:f>
              <c:strCache>
                <c:ptCount val="1"/>
                <c:pt idx="0">
                  <c:v>Avg Miles per Gallon</c:v>
                </c:pt>
              </c:strCache>
            </c:strRef>
          </c:tx>
          <c:marker>
            <c:symbol val="none"/>
          </c:marker>
          <c:cat>
            <c:strRef>
              <c:f>Sheet1!$A$2:$A$6</c:f>
              <c:strCache>
                <c:ptCount val="5"/>
                <c:pt idx="0">
                  <c:v>FY 2013</c:v>
                </c:pt>
                <c:pt idx="1">
                  <c:v>FY 2014</c:v>
                </c:pt>
                <c:pt idx="2">
                  <c:v>FY 2015 </c:v>
                </c:pt>
                <c:pt idx="3">
                  <c:v>FY 2016</c:v>
                </c:pt>
                <c:pt idx="4">
                  <c:v>FY 2017</c:v>
                </c:pt>
              </c:strCache>
            </c:strRef>
          </c:cat>
          <c:val>
            <c:numRef>
              <c:f>Sheet1!$D$2:$D$6</c:f>
              <c:numCache>
                <c:formatCode>0.00</c:formatCode>
                <c:ptCount val="5"/>
                <c:pt idx="0">
                  <c:v>20.662910624055876</c:v>
                </c:pt>
                <c:pt idx="1">
                  <c:v>20.120777667094043</c:v>
                </c:pt>
                <c:pt idx="2">
                  <c:v>20.330084837937786</c:v>
                </c:pt>
                <c:pt idx="3">
                  <c:v>20.519221379245259</c:v>
                </c:pt>
                <c:pt idx="4">
                  <c:v>23.320696506883944</c:v>
                </c:pt>
              </c:numCache>
            </c:numRef>
          </c:val>
          <c:smooth val="0"/>
          <c:extLst>
            <c:ext xmlns:c16="http://schemas.microsoft.com/office/drawing/2014/chart" uri="{C3380CC4-5D6E-409C-BE32-E72D297353CC}">
              <c16:uniqueId val="{00000002-F5A1-4B78-8897-169936DEEFEA}"/>
            </c:ext>
          </c:extLst>
        </c:ser>
        <c:dLbls>
          <c:showLegendKey val="0"/>
          <c:showVal val="0"/>
          <c:showCatName val="0"/>
          <c:showSerName val="0"/>
          <c:showPercent val="0"/>
          <c:showBubbleSize val="0"/>
        </c:dLbls>
        <c:marker val="1"/>
        <c:smooth val="0"/>
        <c:axId val="555682496"/>
        <c:axId val="554776736"/>
      </c:lineChart>
      <c:valAx>
        <c:axId val="132966656"/>
        <c:scaling>
          <c:orientation val="minMax"/>
          <c:max val="500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042176"/>
        <c:crosses val="max"/>
        <c:crossBetween val="between"/>
      </c:valAx>
      <c:catAx>
        <c:axId val="133042176"/>
        <c:scaling>
          <c:orientation val="minMax"/>
        </c:scaling>
        <c:delete val="0"/>
        <c:axPos val="b"/>
        <c:numFmt formatCode="General" sourceLinked="1"/>
        <c:majorTickMark val="out"/>
        <c:minorTickMark val="none"/>
        <c:tickLblPos val="nextTo"/>
        <c:crossAx val="132966656"/>
        <c:crosses val="autoZero"/>
        <c:auto val="1"/>
        <c:lblAlgn val="ctr"/>
        <c:lblOffset val="100"/>
        <c:noMultiLvlLbl val="0"/>
      </c:catAx>
      <c:valAx>
        <c:axId val="554776736"/>
        <c:scaling>
          <c:orientation val="minMax"/>
        </c:scaling>
        <c:delete val="0"/>
        <c:axPos val="l"/>
        <c:numFmt formatCode="#,##0" sourceLinked="1"/>
        <c:majorTickMark val="out"/>
        <c:minorTickMark val="none"/>
        <c:tickLblPos val="nextTo"/>
        <c:crossAx val="555682496"/>
        <c:crosses val="autoZero"/>
        <c:crossBetween val="between"/>
        <c:majorUnit val="2000000"/>
      </c:valAx>
      <c:catAx>
        <c:axId val="555682496"/>
        <c:scaling>
          <c:orientation val="minMax"/>
        </c:scaling>
        <c:delete val="1"/>
        <c:axPos val="b"/>
        <c:numFmt formatCode="General" sourceLinked="1"/>
        <c:majorTickMark val="out"/>
        <c:minorTickMark val="none"/>
        <c:tickLblPos val="nextTo"/>
        <c:crossAx val="55477673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n-US"/>
          </a:p>
        </c:txPr>
      </c:dTable>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1407624044130584"/>
          <c:y val="3.6200916061962941E-2"/>
          <c:w val="0.75444673480516389"/>
          <c:h val="0.7393927229684526"/>
        </c:manualLayout>
      </c:layout>
      <c:bar3DChart>
        <c:barDir val="col"/>
        <c:grouping val="clustered"/>
        <c:varyColors val="0"/>
        <c:ser>
          <c:idx val="3"/>
          <c:order val="0"/>
          <c:tx>
            <c:strRef>
              <c:f>Data!$A$3</c:f>
              <c:strCache>
                <c:ptCount val="1"/>
                <c:pt idx="0">
                  <c:v>FY 2013</c:v>
                </c:pt>
              </c:strCache>
            </c:strRef>
          </c:tx>
          <c:spPr>
            <a:solidFill>
              <a:schemeClr val="accent3"/>
            </a:solidFill>
          </c:spPr>
          <c:invertIfNegative val="0"/>
          <c:cat>
            <c:strRef>
              <c:f>Data!$B$2:$G$2</c:f>
              <c:strCache>
                <c:ptCount val="6"/>
                <c:pt idx="0">
                  <c:v>Reimbursed Miles Driven</c:v>
                </c:pt>
                <c:pt idx="1">
                  <c:v>Fleet Miles Driven</c:v>
                </c:pt>
                <c:pt idx="2">
                  <c:v>Total Miles Driven</c:v>
                </c:pt>
                <c:pt idx="3">
                  <c:v>Reimbursed Miles Paid</c:v>
                </c:pt>
                <c:pt idx="4">
                  <c:v>Fleet Use Payments</c:v>
                </c:pt>
                <c:pt idx="5">
                  <c:v>Total Paid for Fleet Use &amp; Reimbursed Miles</c:v>
                </c:pt>
              </c:strCache>
            </c:strRef>
          </c:cat>
          <c:val>
            <c:numRef>
              <c:f>Data!$B$3:$G$3</c:f>
              <c:numCache>
                <c:formatCode>#,##0</c:formatCode>
                <c:ptCount val="6"/>
                <c:pt idx="0">
                  <c:v>9532836</c:v>
                </c:pt>
                <c:pt idx="1">
                  <c:v>8248200</c:v>
                </c:pt>
                <c:pt idx="2">
                  <c:v>17781036</c:v>
                </c:pt>
                <c:pt idx="3" formatCode="&quot;$&quot;#,##0_);[Red]\(&quot;$&quot;#,##0\)">
                  <c:v>5327112</c:v>
                </c:pt>
                <c:pt idx="4" formatCode="&quot;$&quot;#,##0_);[Red]\(&quot;$&quot;#,##0\)">
                  <c:v>4980950</c:v>
                </c:pt>
                <c:pt idx="5" formatCode="&quot;$&quot;#,##0_);[Red]\(&quot;$&quot;#,##0\)">
                  <c:v>10308062</c:v>
                </c:pt>
              </c:numCache>
            </c:numRef>
          </c:val>
          <c:extLst>
            <c:ext xmlns:c16="http://schemas.microsoft.com/office/drawing/2014/chart" uri="{C3380CC4-5D6E-409C-BE32-E72D297353CC}">
              <c16:uniqueId val="{00000013-42B5-45F1-B0B4-55A9ACDD711A}"/>
            </c:ext>
          </c:extLst>
        </c:ser>
        <c:ser>
          <c:idx val="4"/>
          <c:order val="1"/>
          <c:tx>
            <c:strRef>
              <c:f>Data!$A$4</c:f>
              <c:strCache>
                <c:ptCount val="1"/>
                <c:pt idx="0">
                  <c:v>FY 2014</c:v>
                </c:pt>
              </c:strCache>
            </c:strRef>
          </c:tx>
          <c:spPr>
            <a:solidFill>
              <a:srgbClr val="00B0F0"/>
            </a:solidFill>
          </c:spPr>
          <c:invertIfNegative val="0"/>
          <c:cat>
            <c:strRef>
              <c:f>Data!$B$2:$G$2</c:f>
              <c:strCache>
                <c:ptCount val="6"/>
                <c:pt idx="0">
                  <c:v>Reimbursed Miles Driven</c:v>
                </c:pt>
                <c:pt idx="1">
                  <c:v>Fleet Miles Driven</c:v>
                </c:pt>
                <c:pt idx="2">
                  <c:v>Total Miles Driven</c:v>
                </c:pt>
                <c:pt idx="3">
                  <c:v>Reimbursed Miles Paid</c:v>
                </c:pt>
                <c:pt idx="4">
                  <c:v>Fleet Use Payments</c:v>
                </c:pt>
                <c:pt idx="5">
                  <c:v>Total Paid for Fleet Use &amp; Reimbursed Miles</c:v>
                </c:pt>
              </c:strCache>
            </c:strRef>
          </c:cat>
          <c:val>
            <c:numRef>
              <c:f>Data!$B$4:$G$4</c:f>
              <c:numCache>
                <c:formatCode>#,##0</c:formatCode>
                <c:ptCount val="6"/>
                <c:pt idx="0">
                  <c:v>8979039</c:v>
                </c:pt>
                <c:pt idx="1">
                  <c:v>8442960</c:v>
                </c:pt>
                <c:pt idx="2">
                  <c:v>17421999</c:v>
                </c:pt>
                <c:pt idx="3" formatCode="&quot;$&quot;#,##0_);[Red]\(&quot;$&quot;#,##0\)">
                  <c:v>5056159</c:v>
                </c:pt>
                <c:pt idx="4" formatCode="&quot;$&quot;#,##0_);[Red]\(&quot;$&quot;#,##0\)">
                  <c:v>5355022</c:v>
                </c:pt>
                <c:pt idx="5" formatCode="&quot;$&quot;#,##0_);[Red]\(&quot;$&quot;#,##0\)">
                  <c:v>10411181</c:v>
                </c:pt>
              </c:numCache>
            </c:numRef>
          </c:val>
          <c:extLst>
            <c:ext xmlns:c16="http://schemas.microsoft.com/office/drawing/2014/chart" uri="{C3380CC4-5D6E-409C-BE32-E72D297353CC}">
              <c16:uniqueId val="{00000018-42B5-45F1-B0B4-55A9ACDD711A}"/>
            </c:ext>
          </c:extLst>
        </c:ser>
        <c:ser>
          <c:idx val="5"/>
          <c:order val="2"/>
          <c:tx>
            <c:strRef>
              <c:f>Data!$A$5</c:f>
              <c:strCache>
                <c:ptCount val="1"/>
                <c:pt idx="0">
                  <c:v>FY 2015</c:v>
                </c:pt>
              </c:strCache>
            </c:strRef>
          </c:tx>
          <c:invertIfNegative val="0"/>
          <c:cat>
            <c:strRef>
              <c:f>Data!$B$2:$G$2</c:f>
              <c:strCache>
                <c:ptCount val="6"/>
                <c:pt idx="0">
                  <c:v>Reimbursed Miles Driven</c:v>
                </c:pt>
                <c:pt idx="1">
                  <c:v>Fleet Miles Driven</c:v>
                </c:pt>
                <c:pt idx="2">
                  <c:v>Total Miles Driven</c:v>
                </c:pt>
                <c:pt idx="3">
                  <c:v>Reimbursed Miles Paid</c:v>
                </c:pt>
                <c:pt idx="4">
                  <c:v>Fleet Use Payments</c:v>
                </c:pt>
                <c:pt idx="5">
                  <c:v>Total Paid for Fleet Use &amp; Reimbursed Miles</c:v>
                </c:pt>
              </c:strCache>
            </c:strRef>
          </c:cat>
          <c:val>
            <c:numRef>
              <c:f>Data!$B$5:$G$5</c:f>
              <c:numCache>
                <c:formatCode>#,##0</c:formatCode>
                <c:ptCount val="6"/>
                <c:pt idx="0">
                  <c:v>7238704</c:v>
                </c:pt>
                <c:pt idx="1">
                  <c:v>8878453</c:v>
                </c:pt>
                <c:pt idx="2">
                  <c:v>16117157</c:v>
                </c:pt>
                <c:pt idx="3" formatCode="&quot;$&quot;#,##0_);[Red]\(&quot;$&quot;#,##0\)">
                  <c:v>3998988</c:v>
                </c:pt>
                <c:pt idx="4" formatCode="&quot;$&quot;#,##0_);[Red]\(&quot;$&quot;#,##0\)">
                  <c:v>5423635</c:v>
                </c:pt>
                <c:pt idx="5" formatCode="&quot;$&quot;#,##0_);[Red]\(&quot;$&quot;#,##0\)">
                  <c:v>9422623</c:v>
                </c:pt>
              </c:numCache>
            </c:numRef>
          </c:val>
          <c:extLst>
            <c:ext xmlns:c16="http://schemas.microsoft.com/office/drawing/2014/chart" uri="{C3380CC4-5D6E-409C-BE32-E72D297353CC}">
              <c16:uniqueId val="{0000001D-42B5-45F1-B0B4-55A9ACDD711A}"/>
            </c:ext>
          </c:extLst>
        </c:ser>
        <c:ser>
          <c:idx val="6"/>
          <c:order val="3"/>
          <c:tx>
            <c:strRef>
              <c:f>Data!$A$6</c:f>
              <c:strCache>
                <c:ptCount val="1"/>
                <c:pt idx="0">
                  <c:v>FY 2016</c:v>
                </c:pt>
              </c:strCache>
            </c:strRef>
          </c:tx>
          <c:spPr>
            <a:solidFill>
              <a:srgbClr val="FF9933">
                <a:lumMod val="75000"/>
              </a:srgbClr>
            </a:solidFill>
          </c:spPr>
          <c:invertIfNegative val="0"/>
          <c:cat>
            <c:strRef>
              <c:f>Data!$B$2:$G$2</c:f>
              <c:strCache>
                <c:ptCount val="6"/>
                <c:pt idx="0">
                  <c:v>Reimbursed Miles Driven</c:v>
                </c:pt>
                <c:pt idx="1">
                  <c:v>Fleet Miles Driven</c:v>
                </c:pt>
                <c:pt idx="2">
                  <c:v>Total Miles Driven</c:v>
                </c:pt>
                <c:pt idx="3">
                  <c:v>Reimbursed Miles Paid</c:v>
                </c:pt>
                <c:pt idx="4">
                  <c:v>Fleet Use Payments</c:v>
                </c:pt>
                <c:pt idx="5">
                  <c:v>Total Paid for Fleet Use &amp; Reimbursed Miles</c:v>
                </c:pt>
              </c:strCache>
            </c:strRef>
          </c:cat>
          <c:val>
            <c:numRef>
              <c:f>Data!$B$6:$G$6</c:f>
              <c:numCache>
                <c:formatCode>#,##0</c:formatCode>
                <c:ptCount val="6"/>
                <c:pt idx="0">
                  <c:v>6640021</c:v>
                </c:pt>
                <c:pt idx="1">
                  <c:v>10001602</c:v>
                </c:pt>
                <c:pt idx="2">
                  <c:v>16641623</c:v>
                </c:pt>
                <c:pt idx="3" formatCode="&quot;$&quot;#,##0_);[Red]\(&quot;$&quot;#,##0\)">
                  <c:v>3504223</c:v>
                </c:pt>
                <c:pt idx="4" formatCode="&quot;$&quot;#,##0_);[Red]\(&quot;$&quot;#,##0\)">
                  <c:v>4463300</c:v>
                </c:pt>
                <c:pt idx="5" formatCode="&quot;$&quot;#,##0_);[Red]\(&quot;$&quot;#,##0\)">
                  <c:v>7967523</c:v>
                </c:pt>
              </c:numCache>
            </c:numRef>
          </c:val>
          <c:extLst>
            <c:ext xmlns:c16="http://schemas.microsoft.com/office/drawing/2014/chart" uri="{C3380CC4-5D6E-409C-BE32-E72D297353CC}">
              <c16:uniqueId val="{00000022-42B5-45F1-B0B4-55A9ACDD711A}"/>
            </c:ext>
          </c:extLst>
        </c:ser>
        <c:ser>
          <c:idx val="7"/>
          <c:order val="4"/>
          <c:tx>
            <c:strRef>
              <c:f>Data!$A$7</c:f>
              <c:strCache>
                <c:ptCount val="1"/>
                <c:pt idx="0">
                  <c:v>FY 2017</c:v>
                </c:pt>
              </c:strCache>
            </c:strRef>
          </c:tx>
          <c:spPr>
            <a:solidFill>
              <a:srgbClr val="CC99FF"/>
            </a:solidFill>
          </c:spPr>
          <c:invertIfNegative val="0"/>
          <c:cat>
            <c:strRef>
              <c:f>Data!$B$2:$G$2</c:f>
              <c:strCache>
                <c:ptCount val="6"/>
                <c:pt idx="0">
                  <c:v>Reimbursed Miles Driven</c:v>
                </c:pt>
                <c:pt idx="1">
                  <c:v>Fleet Miles Driven</c:v>
                </c:pt>
                <c:pt idx="2">
                  <c:v>Total Miles Driven</c:v>
                </c:pt>
                <c:pt idx="3">
                  <c:v>Reimbursed Miles Paid</c:v>
                </c:pt>
                <c:pt idx="4">
                  <c:v>Fleet Use Payments</c:v>
                </c:pt>
                <c:pt idx="5">
                  <c:v>Total Paid for Fleet Use &amp; Reimbursed Miles</c:v>
                </c:pt>
              </c:strCache>
            </c:strRef>
          </c:cat>
          <c:val>
            <c:numRef>
              <c:f>Data!$B$7:$G$7</c:f>
              <c:numCache>
                <c:formatCode>#,##0</c:formatCode>
                <c:ptCount val="6"/>
                <c:pt idx="0">
                  <c:v>5274338</c:v>
                </c:pt>
                <c:pt idx="1">
                  <c:v>9917476</c:v>
                </c:pt>
                <c:pt idx="2">
                  <c:v>15191814</c:v>
                </c:pt>
                <c:pt idx="3" formatCode="&quot;$&quot;#,##0_);[Red]\(&quot;$&quot;#,##0\)">
                  <c:v>2839477</c:v>
                </c:pt>
                <c:pt idx="4" formatCode="&quot;$&quot;#,##0_);[Red]\(&quot;$&quot;#,##0\)">
                  <c:v>4508577</c:v>
                </c:pt>
                <c:pt idx="5" formatCode="&quot;$&quot;#,##0_);[Red]\(&quot;$&quot;#,##0\)">
                  <c:v>7348054</c:v>
                </c:pt>
              </c:numCache>
            </c:numRef>
          </c:val>
          <c:extLst>
            <c:ext xmlns:c16="http://schemas.microsoft.com/office/drawing/2014/chart" uri="{C3380CC4-5D6E-409C-BE32-E72D297353CC}">
              <c16:uniqueId val="{00000027-42B5-45F1-B0B4-55A9ACDD711A}"/>
            </c:ext>
          </c:extLst>
        </c:ser>
        <c:dLbls>
          <c:showLegendKey val="0"/>
          <c:showVal val="0"/>
          <c:showCatName val="0"/>
          <c:showSerName val="0"/>
          <c:showPercent val="0"/>
          <c:showBubbleSize val="0"/>
        </c:dLbls>
        <c:gapWidth val="150"/>
        <c:shape val="box"/>
        <c:axId val="96943104"/>
        <c:axId val="96969472"/>
        <c:axId val="0"/>
      </c:bar3DChart>
      <c:catAx>
        <c:axId val="96943104"/>
        <c:scaling>
          <c:orientation val="minMax"/>
        </c:scaling>
        <c:delete val="0"/>
        <c:axPos val="b"/>
        <c:numFmt formatCode="General" sourceLinked="1"/>
        <c:majorTickMark val="out"/>
        <c:minorTickMark val="none"/>
        <c:tickLblPos val="nextTo"/>
        <c:crossAx val="96969472"/>
        <c:crosses val="autoZero"/>
        <c:auto val="1"/>
        <c:lblAlgn val="ctr"/>
        <c:lblOffset val="100"/>
        <c:noMultiLvlLbl val="0"/>
      </c:catAx>
      <c:valAx>
        <c:axId val="96969472"/>
        <c:scaling>
          <c:orientation val="minMax"/>
        </c:scaling>
        <c:delete val="0"/>
        <c:axPos val="l"/>
        <c:numFmt formatCode="#,##0" sourceLinked="1"/>
        <c:majorTickMark val="out"/>
        <c:minorTickMark val="none"/>
        <c:tickLblPos val="nextTo"/>
        <c:crossAx val="96943104"/>
        <c:crosses val="autoZero"/>
        <c:crossBetween val="between"/>
      </c:valAx>
      <c:dTable>
        <c:showHorzBorder val="1"/>
        <c:showVertBorder val="1"/>
        <c:showOutline val="1"/>
        <c:showKeys val="1"/>
        <c:txPr>
          <a:bodyPr/>
          <a:lstStyle/>
          <a:p>
            <a:pPr rtl="0">
              <a:defRPr b="1" i="0" baseline="0"/>
            </a:pPr>
            <a:endParaRPr lang="en-US"/>
          </a:p>
        </c:txPr>
      </c:dTable>
    </c:plotArea>
    <c:legend>
      <c:legendPos val="r"/>
      <c:overlay val="0"/>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c:spPr>
          <c:invertIfNegative val="0"/>
          <c:dLbls>
            <c:spPr>
              <a:noFill/>
              <a:ln>
                <a:noFill/>
              </a:ln>
              <a:effectLst/>
            </c:spPr>
            <c:txPr>
              <a:bodyPr rot="-5400000" vert="horz" wrap="square" lIns="38100" tIns="19050" rIns="38100" bIns="19050" anchor="ctr">
                <a:spAutoFit/>
              </a:bodyPr>
              <a:lstStyle/>
              <a:p>
                <a:pPr>
                  <a:defRPr sz="1000">
                    <a:solidFill>
                      <a:schemeClr val="bg1">
                        <a:lumMod val="95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FY10 (115)</c:v>
                </c:pt>
                <c:pt idx="1">
                  <c:v>FY11 (85)</c:v>
                </c:pt>
                <c:pt idx="2">
                  <c:v>FY12 (88)</c:v>
                </c:pt>
                <c:pt idx="3">
                  <c:v>FY13 (96)</c:v>
                </c:pt>
                <c:pt idx="4">
                  <c:v>FY14 (128)</c:v>
                </c:pt>
                <c:pt idx="5">
                  <c:v>FY15 (60)</c:v>
                </c:pt>
                <c:pt idx="6">
                  <c:v>FY16 (35)</c:v>
                </c:pt>
                <c:pt idx="7">
                  <c:v>FY17 (86)</c:v>
                </c:pt>
              </c:strCache>
            </c:strRef>
          </c:cat>
          <c:val>
            <c:numRef>
              <c:f>Sheet1!$B$2:$B$9</c:f>
              <c:numCache>
                <c:formatCode>"$"#,##0_);[Red]\("$"#,##0\)</c:formatCode>
                <c:ptCount val="8"/>
                <c:pt idx="0">
                  <c:v>1054166</c:v>
                </c:pt>
                <c:pt idx="1">
                  <c:v>790919</c:v>
                </c:pt>
                <c:pt idx="2">
                  <c:v>782877</c:v>
                </c:pt>
                <c:pt idx="3">
                  <c:v>966414</c:v>
                </c:pt>
                <c:pt idx="4">
                  <c:v>1143489</c:v>
                </c:pt>
                <c:pt idx="5">
                  <c:v>560617</c:v>
                </c:pt>
                <c:pt idx="6">
                  <c:v>378842</c:v>
                </c:pt>
                <c:pt idx="7">
                  <c:v>679746</c:v>
                </c:pt>
              </c:numCache>
            </c:numRef>
          </c:val>
          <c:extLst>
            <c:ext xmlns:c16="http://schemas.microsoft.com/office/drawing/2014/chart" uri="{C3380CC4-5D6E-409C-BE32-E72D297353CC}">
              <c16:uniqueId val="{00000007-2F6E-432C-B069-91871866E86D}"/>
            </c:ext>
          </c:extLst>
        </c:ser>
        <c:dLbls>
          <c:showLegendKey val="0"/>
          <c:showVal val="0"/>
          <c:showCatName val="0"/>
          <c:showSerName val="0"/>
          <c:showPercent val="0"/>
          <c:showBubbleSize val="0"/>
        </c:dLbls>
        <c:gapWidth val="150"/>
        <c:axId val="133109632"/>
        <c:axId val="133111168"/>
      </c:barChart>
      <c:catAx>
        <c:axId val="133109632"/>
        <c:scaling>
          <c:orientation val="minMax"/>
        </c:scaling>
        <c:delete val="0"/>
        <c:axPos val="b"/>
        <c:numFmt formatCode="General" sourceLinked="0"/>
        <c:majorTickMark val="out"/>
        <c:minorTickMark val="none"/>
        <c:tickLblPos val="nextTo"/>
        <c:txPr>
          <a:bodyPr/>
          <a:lstStyle/>
          <a:p>
            <a:pPr>
              <a:defRPr sz="1200"/>
            </a:pPr>
            <a:endParaRPr lang="en-US"/>
          </a:p>
        </c:txPr>
        <c:crossAx val="133111168"/>
        <c:crosses val="autoZero"/>
        <c:auto val="1"/>
        <c:lblAlgn val="ctr"/>
        <c:lblOffset val="100"/>
        <c:noMultiLvlLbl val="0"/>
      </c:catAx>
      <c:valAx>
        <c:axId val="133111168"/>
        <c:scaling>
          <c:orientation val="minMax"/>
          <c:max val="1200000"/>
        </c:scaling>
        <c:delete val="0"/>
        <c:axPos val="l"/>
        <c:majorGridlines/>
        <c:numFmt formatCode="&quot;$&quot;#,##0_);[Red]\(&quot;$&quot;#,##0\)" sourceLinked="1"/>
        <c:majorTickMark val="out"/>
        <c:minorTickMark val="none"/>
        <c:tickLblPos val="nextTo"/>
        <c:txPr>
          <a:bodyPr/>
          <a:lstStyle/>
          <a:p>
            <a:pPr>
              <a:defRPr sz="1200"/>
            </a:pPr>
            <a:endParaRPr lang="en-US"/>
          </a:p>
        </c:txPr>
        <c:crossAx val="133109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8958054771645"/>
          <c:y val="0.13960067491563338"/>
          <c:w val="0.73996743921160801"/>
          <c:h val="0.57970003749532384"/>
        </c:manualLayout>
      </c:layout>
      <c:barChart>
        <c:barDir val="col"/>
        <c:grouping val="clustered"/>
        <c:varyColors val="0"/>
        <c:ser>
          <c:idx val="0"/>
          <c:order val="0"/>
          <c:tx>
            <c:strRef>
              <c:f>Sheet1!$B$1</c:f>
              <c:strCache>
                <c:ptCount val="1"/>
                <c:pt idx="0">
                  <c:v>FY2017</c:v>
                </c:pt>
              </c:strCache>
            </c:strRef>
          </c:tx>
          <c:invertIfNegative val="0"/>
          <c:dLbls>
            <c:dLbl>
              <c:idx val="0"/>
              <c:layout>
                <c:manualLayout>
                  <c:x val="-3.1446540880503164E-3"/>
                  <c:y val="-1.36054421768707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5E-45F6-911C-2B07A44BE523}"/>
                </c:ext>
              </c:extLst>
            </c:dLbl>
            <c:spPr>
              <a:noFill/>
              <a:ln>
                <a:noFill/>
              </a:ln>
              <a:effectLst/>
            </c:spPr>
            <c:txPr>
              <a:bodyPr rot="-5400000" vert="horz"/>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Barre</c:v>
                </c:pt>
                <c:pt idx="1">
                  <c:v>Montpelier</c:v>
                </c:pt>
                <c:pt idx="2">
                  <c:v>Burlington</c:v>
                </c:pt>
                <c:pt idx="3">
                  <c:v>Rutland</c:v>
                </c:pt>
                <c:pt idx="4">
                  <c:v>Springfield</c:v>
                </c:pt>
                <c:pt idx="5">
                  <c:v>St Johnsbury</c:v>
                </c:pt>
                <c:pt idx="6">
                  <c:v>Williston</c:v>
                </c:pt>
                <c:pt idx="7">
                  <c:v>St Albans</c:v>
                </c:pt>
                <c:pt idx="8">
                  <c:v>Brattleboro</c:v>
                </c:pt>
                <c:pt idx="9">
                  <c:v>Waterbury</c:v>
                </c:pt>
              </c:strCache>
            </c:strRef>
          </c:cat>
          <c:val>
            <c:numRef>
              <c:f>Sheet1!$B$2:$B$11</c:f>
              <c:numCache>
                <c:formatCode>"$"#,##0</c:formatCode>
                <c:ptCount val="10"/>
                <c:pt idx="0">
                  <c:v>152006</c:v>
                </c:pt>
                <c:pt idx="1">
                  <c:v>149636</c:v>
                </c:pt>
                <c:pt idx="2">
                  <c:v>146260</c:v>
                </c:pt>
                <c:pt idx="3">
                  <c:v>145027</c:v>
                </c:pt>
                <c:pt idx="4">
                  <c:v>106328</c:v>
                </c:pt>
                <c:pt idx="5">
                  <c:v>91966</c:v>
                </c:pt>
                <c:pt idx="6">
                  <c:v>80645</c:v>
                </c:pt>
                <c:pt idx="7">
                  <c:v>71098</c:v>
                </c:pt>
                <c:pt idx="8">
                  <c:v>70881</c:v>
                </c:pt>
                <c:pt idx="9">
                  <c:v>64393</c:v>
                </c:pt>
              </c:numCache>
            </c:numRef>
          </c:val>
          <c:extLst>
            <c:ext xmlns:c16="http://schemas.microsoft.com/office/drawing/2014/chart" uri="{C3380CC4-5D6E-409C-BE32-E72D297353CC}">
              <c16:uniqueId val="{00000001-AA5E-45F6-911C-2B07A44BE523}"/>
            </c:ext>
          </c:extLst>
        </c:ser>
        <c:dLbls>
          <c:showLegendKey val="0"/>
          <c:showVal val="1"/>
          <c:showCatName val="0"/>
          <c:showSerName val="0"/>
          <c:showPercent val="0"/>
          <c:showBubbleSize val="0"/>
        </c:dLbls>
        <c:gapWidth val="150"/>
        <c:axId val="118736000"/>
        <c:axId val="118747136"/>
      </c:barChart>
      <c:catAx>
        <c:axId val="118736000"/>
        <c:scaling>
          <c:orientation val="minMax"/>
        </c:scaling>
        <c:delete val="0"/>
        <c:axPos val="b"/>
        <c:numFmt formatCode="General" sourceLinked="1"/>
        <c:majorTickMark val="out"/>
        <c:minorTickMark val="none"/>
        <c:tickLblPos val="nextTo"/>
        <c:txPr>
          <a:bodyPr rot="-3480000" vert="horz"/>
          <a:lstStyle/>
          <a:p>
            <a:pPr>
              <a:defRPr sz="1000" baseline="0"/>
            </a:pPr>
            <a:endParaRPr lang="en-US"/>
          </a:p>
        </c:txPr>
        <c:crossAx val="118747136"/>
        <c:crosses val="autoZero"/>
        <c:auto val="1"/>
        <c:lblAlgn val="ctr"/>
        <c:lblOffset val="100"/>
        <c:noMultiLvlLbl val="0"/>
      </c:catAx>
      <c:valAx>
        <c:axId val="118747136"/>
        <c:scaling>
          <c:orientation val="minMax"/>
        </c:scaling>
        <c:delete val="0"/>
        <c:axPos val="l"/>
        <c:minorGridlines>
          <c:spPr>
            <a:ln>
              <a:noFill/>
            </a:ln>
          </c:spPr>
        </c:minorGridlines>
        <c:numFmt formatCode="&quot;$&quot;#,##0" sourceLinked="1"/>
        <c:majorTickMark val="out"/>
        <c:minorTickMark val="none"/>
        <c:tickLblPos val="nextTo"/>
        <c:txPr>
          <a:bodyPr/>
          <a:lstStyle/>
          <a:p>
            <a:pPr>
              <a:defRPr sz="1200" baseline="0"/>
            </a:pPr>
            <a:endParaRPr lang="en-US"/>
          </a:p>
        </c:txPr>
        <c:crossAx val="118736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Avg ROI</c:v>
                </c:pt>
              </c:strCache>
            </c:strRef>
          </c:tx>
          <c:marker>
            <c:symbol val="diamond"/>
            <c:size val="5"/>
            <c:spPr>
              <a:solidFill>
                <a:schemeClr val="accent2"/>
              </a:solidFill>
            </c:spPr>
          </c:marker>
          <c:dLbls>
            <c:dLbl>
              <c:idx val="0"/>
              <c:layout>
                <c:manualLayout>
                  <c:x val="-3.3432570928633921E-2"/>
                  <c:y val="-6.2933988584555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D5-4083-9202-21D2DA4CFC2D}"/>
                </c:ext>
              </c:extLst>
            </c:dLbl>
            <c:dLbl>
              <c:idx val="1"/>
              <c:layout>
                <c:manualLayout>
                  <c:x val="-4.5039620047494094E-2"/>
                  <c:y val="-4.2907123201123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D5-4083-9202-21D2DA4CFC2D}"/>
                </c:ext>
              </c:extLst>
            </c:dLbl>
            <c:dLbl>
              <c:idx val="2"/>
              <c:layout>
                <c:manualLayout>
                  <c:x val="-3.7103112110986124E-2"/>
                  <c:y val="-4.68750634686090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D5-4083-9202-21D2DA4CFC2D}"/>
                </c:ext>
              </c:extLst>
            </c:dLbl>
            <c:dLbl>
              <c:idx val="3"/>
              <c:layout>
                <c:manualLayout>
                  <c:x val="-4.4146856642919577E-2"/>
                  <c:y val="-3.12507713877104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D5-4083-9202-21D2DA4CFC2D}"/>
                </c:ext>
              </c:extLst>
            </c:dLbl>
            <c:dLbl>
              <c:idx val="4"/>
              <c:layout>
                <c:manualLayout>
                  <c:x val="-2.0757030371203716E-2"/>
                  <c:y val="-4.5349629624537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D5-4083-9202-21D2DA4CFC2D}"/>
                </c:ext>
              </c:extLst>
            </c:dLbl>
            <c:dLbl>
              <c:idx val="5"/>
              <c:layout>
                <c:manualLayout>
                  <c:x val="-3.0252093488314077E-2"/>
                  <c:y val="-4.4454429304327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D5-4083-9202-21D2DA4CFC2D}"/>
                </c:ext>
              </c:extLst>
            </c:dLbl>
            <c:dLbl>
              <c:idx val="6"/>
              <c:layout>
                <c:manualLayout>
                  <c:x val="-3.1746031746031744E-2"/>
                  <c:y val="-3.96825272832998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D5-4083-9202-21D2DA4CFC2D}"/>
                </c:ext>
              </c:extLst>
            </c:dLbl>
            <c:spPr>
              <a:noFill/>
              <a:ln>
                <a:noFill/>
              </a:ln>
              <a:effectLst/>
            </c:spPr>
            <c:txPr>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FY10</c:v>
                </c:pt>
                <c:pt idx="1">
                  <c:v>FY11</c:v>
                </c:pt>
                <c:pt idx="2">
                  <c:v>FY12</c:v>
                </c:pt>
                <c:pt idx="3">
                  <c:v>FY13</c:v>
                </c:pt>
                <c:pt idx="4">
                  <c:v>FY14</c:v>
                </c:pt>
                <c:pt idx="5">
                  <c:v>FY15</c:v>
                </c:pt>
                <c:pt idx="6">
                  <c:v>FY16</c:v>
                </c:pt>
                <c:pt idx="7">
                  <c:v>FY17</c:v>
                </c:pt>
              </c:strCache>
            </c:strRef>
          </c:cat>
          <c:val>
            <c:numRef>
              <c:f>Sheet1!$B$2:$B$9</c:f>
              <c:numCache>
                <c:formatCode>0%</c:formatCode>
                <c:ptCount val="8"/>
                <c:pt idx="0">
                  <c:v>0.25</c:v>
                </c:pt>
                <c:pt idx="1">
                  <c:v>0.32</c:v>
                </c:pt>
                <c:pt idx="2">
                  <c:v>0.32</c:v>
                </c:pt>
                <c:pt idx="3">
                  <c:v>0.36</c:v>
                </c:pt>
                <c:pt idx="4">
                  <c:v>0.39</c:v>
                </c:pt>
                <c:pt idx="5">
                  <c:v>0.39</c:v>
                </c:pt>
                <c:pt idx="6">
                  <c:v>0.38</c:v>
                </c:pt>
                <c:pt idx="7">
                  <c:v>0.34</c:v>
                </c:pt>
              </c:numCache>
            </c:numRef>
          </c:val>
          <c:smooth val="0"/>
          <c:extLst>
            <c:ext xmlns:c16="http://schemas.microsoft.com/office/drawing/2014/chart" uri="{C3380CC4-5D6E-409C-BE32-E72D297353CC}">
              <c16:uniqueId val="{00000007-D8D5-4083-9202-21D2DA4CFC2D}"/>
            </c:ext>
          </c:extLst>
        </c:ser>
        <c:dLbls>
          <c:showLegendKey val="0"/>
          <c:showVal val="0"/>
          <c:showCatName val="0"/>
          <c:showSerName val="0"/>
          <c:showPercent val="0"/>
          <c:showBubbleSize val="0"/>
        </c:dLbls>
        <c:marker val="1"/>
        <c:smooth val="0"/>
        <c:axId val="133569920"/>
        <c:axId val="133568384"/>
      </c:lineChart>
      <c:valAx>
        <c:axId val="133568384"/>
        <c:scaling>
          <c:orientation val="minMax"/>
          <c:max val="0.4"/>
          <c:min val="0"/>
        </c:scaling>
        <c:delete val="0"/>
        <c:axPos val="l"/>
        <c:majorGridlines/>
        <c:numFmt formatCode="0%" sourceLinked="1"/>
        <c:majorTickMark val="out"/>
        <c:minorTickMark val="none"/>
        <c:tickLblPos val="nextTo"/>
        <c:crossAx val="133569920"/>
        <c:crosses val="autoZero"/>
        <c:crossBetween val="between"/>
        <c:minorUnit val="0.1"/>
      </c:valAx>
      <c:catAx>
        <c:axId val="133569920"/>
        <c:scaling>
          <c:orientation val="minMax"/>
        </c:scaling>
        <c:delete val="0"/>
        <c:axPos val="b"/>
        <c:numFmt formatCode="General" sourceLinked="0"/>
        <c:majorTickMark val="out"/>
        <c:minorTickMark val="none"/>
        <c:tickLblPos val="nextTo"/>
        <c:crossAx val="133568384"/>
        <c:crosses val="autoZero"/>
        <c:auto val="1"/>
        <c:lblAlgn val="ctr"/>
        <c:lblOffset val="100"/>
        <c:noMultiLvlLbl val="0"/>
      </c:catAx>
    </c:plotArea>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78276980083374"/>
          <c:y val="3.7150263533064394E-2"/>
          <c:w val="0.40160660550612864"/>
          <c:h val="0.88701637892116358"/>
        </c:manualLayout>
      </c:layout>
      <c:pieChart>
        <c:varyColors val="1"/>
        <c:ser>
          <c:idx val="0"/>
          <c:order val="0"/>
          <c:tx>
            <c:strRef>
              <c:f>Sheet1!$B$1</c:f>
              <c:strCache>
                <c:ptCount val="1"/>
                <c:pt idx="0">
                  <c:v>Accident Loss</c:v>
                </c:pt>
              </c:strCache>
            </c:strRef>
          </c:tx>
          <c:explosion val="1"/>
          <c:dPt>
            <c:idx val="0"/>
            <c:bubble3D val="0"/>
            <c:explosion val="0"/>
            <c:extLst>
              <c:ext xmlns:c16="http://schemas.microsoft.com/office/drawing/2014/chart" uri="{C3380CC4-5D6E-409C-BE32-E72D297353CC}">
                <c16:uniqueId val="{00000001-D1BC-4D45-B2C9-9C92F9A9B4E8}"/>
              </c:ext>
            </c:extLst>
          </c:dPt>
          <c:dPt>
            <c:idx val="2"/>
            <c:bubble3D val="0"/>
            <c:spPr>
              <a:solidFill>
                <a:schemeClr val="accent3">
                  <a:lumMod val="40000"/>
                  <a:lumOff val="60000"/>
                </a:schemeClr>
              </a:solidFill>
            </c:spPr>
            <c:extLst>
              <c:ext xmlns:c16="http://schemas.microsoft.com/office/drawing/2014/chart" uri="{C3380CC4-5D6E-409C-BE32-E72D297353CC}">
                <c16:uniqueId val="{00000003-D1BC-4D45-B2C9-9C92F9A9B4E8}"/>
              </c:ext>
            </c:extLst>
          </c:dPt>
          <c:dPt>
            <c:idx val="5"/>
            <c:bubble3D val="0"/>
            <c:spPr>
              <a:solidFill>
                <a:schemeClr val="bg1">
                  <a:lumMod val="75000"/>
                </a:schemeClr>
              </a:solidFill>
            </c:spPr>
            <c:extLst>
              <c:ext xmlns:c16="http://schemas.microsoft.com/office/drawing/2014/chart" uri="{C3380CC4-5D6E-409C-BE32-E72D297353CC}">
                <c16:uniqueId val="{00000005-D1BC-4D45-B2C9-9C92F9A9B4E8}"/>
              </c:ext>
            </c:extLst>
          </c:dPt>
          <c:dPt>
            <c:idx val="7"/>
            <c:bubble3D val="0"/>
            <c:explosion val="0"/>
            <c:extLst>
              <c:ext xmlns:c16="http://schemas.microsoft.com/office/drawing/2014/chart" uri="{C3380CC4-5D6E-409C-BE32-E72D297353CC}">
                <c16:uniqueId val="{00000007-D1BC-4D45-B2C9-9C92F9A9B4E8}"/>
              </c:ext>
            </c:extLst>
          </c:dPt>
          <c:dLbls>
            <c:dLbl>
              <c:idx val="0"/>
              <c:layout>
                <c:manualLayout>
                  <c:x val="-4.469121202242448E-2"/>
                  <c:y val="0.1475384739717913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D1BC-4D45-B2C9-9C92F9A9B4E8}"/>
                </c:ext>
              </c:extLst>
            </c:dLbl>
            <c:dLbl>
              <c:idx val="1"/>
              <c:layout>
                <c:manualLayout>
                  <c:x val="-8.9326377352979866E-2"/>
                  <c:y val="2.0880481462102432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D1BC-4D45-B2C9-9C92F9A9B4E8}"/>
                </c:ext>
              </c:extLst>
            </c:dLbl>
            <c:dLbl>
              <c:idx val="2"/>
              <c:layout>
                <c:manualLayout>
                  <c:x val="-7.72534556323001E-2"/>
                  <c:y val="-0.1335193499704935"/>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D1BC-4D45-B2C9-9C92F9A9B4E8}"/>
                </c:ext>
              </c:extLst>
            </c:dLbl>
            <c:dLbl>
              <c:idx val="3"/>
              <c:layout>
                <c:manualLayout>
                  <c:x val="-8.6513098730946428E-3"/>
                  <c:y val="-0.1036460025915041"/>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D1BC-4D45-B2C9-9C92F9A9B4E8}"/>
                </c:ext>
              </c:extLst>
            </c:dLbl>
            <c:dLbl>
              <c:idx val="4"/>
              <c:layout>
                <c:manualLayout>
                  <c:x val="5.3008784296402323E-2"/>
                  <c:y val="-0.13387899624263647"/>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D1BC-4D45-B2C9-9C92F9A9B4E8}"/>
                </c:ext>
              </c:extLst>
            </c:dLbl>
            <c:dLbl>
              <c:idx val="5"/>
              <c:layout>
                <c:manualLayout>
                  <c:x val="5.1539078638814885E-2"/>
                  <c:y val="-0.17682144478184511"/>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D1BC-4D45-B2C9-9C92F9A9B4E8}"/>
                </c:ext>
              </c:extLst>
            </c:dLbl>
            <c:dLbl>
              <c:idx val="6"/>
              <c:layout>
                <c:manualLayout>
                  <c:x val="6.6849885181663696E-2"/>
                  <c:y val="-0.13357868061823999"/>
                </c:manualLayout>
              </c:layout>
              <c:showLegendKey val="0"/>
              <c:showVal val="1"/>
              <c:showCatName val="1"/>
              <c:showSerName val="0"/>
              <c:showPercent val="1"/>
              <c:showBubbleSize val="0"/>
              <c:separator>
</c:separator>
              <c:extLst>
                <c:ext xmlns:c15="http://schemas.microsoft.com/office/drawing/2012/chart" uri="{CE6537A1-D6FC-4f65-9D91-7224C49458BB}">
                  <c15:layout>
                    <c:manualLayout>
                      <c:w val="5.9997044006823326E-2"/>
                      <c:h val="9.4466599164829579E-2"/>
                    </c:manualLayout>
                  </c15:layout>
                </c:ext>
                <c:ext xmlns:c16="http://schemas.microsoft.com/office/drawing/2014/chart" uri="{C3380CC4-5D6E-409C-BE32-E72D297353CC}">
                  <c16:uniqueId val="{0000000B-D1BC-4D45-B2C9-9C92F9A9B4E8}"/>
                </c:ext>
              </c:extLst>
            </c:dLbl>
            <c:dLbl>
              <c:idx val="7"/>
              <c:layout>
                <c:manualLayout>
                  <c:x val="7.9247811387737066E-2"/>
                  <c:y val="0.23594699893131574"/>
                </c:manualLayout>
              </c:layout>
              <c:spPr>
                <a:solidFill>
                  <a:schemeClr val="bg1">
                    <a:alpha val="20000"/>
                  </a:schemeClr>
                </a:solidFill>
                <a:effectLst>
                  <a:glow>
                    <a:schemeClr val="accent1">
                      <a:alpha val="34000"/>
                    </a:schemeClr>
                  </a:glow>
                  <a:softEdge rad="38100"/>
                </a:effectLst>
              </c:spPr>
              <c:txPr>
                <a:bodyPr rot="0"/>
                <a:lstStyle/>
                <a:p>
                  <a:pPr>
                    <a:defRPr sz="750"/>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D1BC-4D45-B2C9-9C92F9A9B4E8}"/>
                </c:ext>
              </c:extLst>
            </c:dLbl>
            <c:dLbl>
              <c:idx val="8"/>
              <c:layout>
                <c:manualLayout>
                  <c:x val="1.7977722600712412E-2"/>
                  <c:y val="1.4595095186624185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DFC0-4AEC-9808-E35C562CAEA4}"/>
                </c:ext>
              </c:extLst>
            </c:dLbl>
            <c:dLbl>
              <c:idx val="9"/>
              <c:layout>
                <c:manualLayout>
                  <c:x val="9.6804354706357901E-3"/>
                  <c:y val="1.1806310583488843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DFC0-4AEC-9808-E35C562CAEA4}"/>
                </c:ext>
              </c:extLst>
            </c:dLbl>
            <c:dLbl>
              <c:idx val="10"/>
              <c:layout>
                <c:manualLayout>
                  <c:x val="1.263526791700535E-2"/>
                  <c:y val="2.7253032516369034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DFC0-4AEC-9808-E35C562CAEA4}"/>
                </c:ext>
              </c:extLst>
            </c:dLbl>
            <c:dLbl>
              <c:idx val="11"/>
              <c:layout>
                <c:manualLayout>
                  <c:x val="1.7776750439336395E-2"/>
                  <c:y val="3.1901820718408691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DFC0-4AEC-9808-E35C562CAEA4}"/>
                </c:ext>
              </c:extLst>
            </c:dLbl>
            <c:dLbl>
              <c:idx val="12"/>
              <c:layout>
                <c:manualLayout>
                  <c:x val="3.9246668344751059E-2"/>
                  <c:y val="7.8295701506778725E-2"/>
                </c:manualLayout>
              </c:layout>
              <c:showLegendKey val="0"/>
              <c:showVal val="1"/>
              <c:showCatName val="1"/>
              <c:showSerName val="0"/>
              <c:showPercent val="1"/>
              <c:showBubbleSize val="0"/>
              <c:separator>
</c:separator>
              <c:extLst>
                <c:ext xmlns:c15="http://schemas.microsoft.com/office/drawing/2012/chart" uri="{CE6537A1-D6FC-4f65-9D91-7224C49458BB}">
                  <c15:layout>
                    <c:manualLayout>
                      <c:w val="6.0390144670108843E-2"/>
                      <c:h val="0.13477725736633941"/>
                    </c:manualLayout>
                  </c15:layout>
                </c:ext>
                <c:ext xmlns:c16="http://schemas.microsoft.com/office/drawing/2014/chart" uri="{C3380CC4-5D6E-409C-BE32-E72D297353CC}">
                  <c16:uniqueId val="{0000000A-DFC0-4AEC-9808-E35C562CAEA4}"/>
                </c:ext>
              </c:extLst>
            </c:dLbl>
            <c:spPr>
              <a:solidFill>
                <a:schemeClr val="bg1">
                  <a:alpha val="20000"/>
                </a:schemeClr>
              </a:solidFill>
              <a:effectLst>
                <a:glow>
                  <a:schemeClr val="accent1">
                    <a:alpha val="34000"/>
                  </a:schemeClr>
                </a:glow>
                <a:softEdge rad="38100"/>
              </a:effectLst>
            </c:spPr>
            <c:txPr>
              <a:bodyPr/>
              <a:lstStyle/>
              <a:p>
                <a:pPr>
                  <a:defRPr sz="750"/>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Sheet1!$A$2:$A$14</c:f>
              <c:strCache>
                <c:ptCount val="13"/>
                <c:pt idx="0">
                  <c:v>BGS (17)</c:v>
                </c:pt>
                <c:pt idx="1">
                  <c:v>DCF (10)</c:v>
                </c:pt>
                <c:pt idx="2">
                  <c:v>VTrans (13)</c:v>
                </c:pt>
                <c:pt idx="3">
                  <c:v>DOC (21)</c:v>
                </c:pt>
                <c:pt idx="4">
                  <c:v>AOE (1)</c:v>
                </c:pt>
                <c:pt idx="5">
                  <c:v>VDH (8)</c:v>
                </c:pt>
                <c:pt idx="6">
                  <c:v>ADS/DII (1)</c:v>
                </c:pt>
                <c:pt idx="7">
                  <c:v>FPR (3)</c:v>
                </c:pt>
                <c:pt idx="8">
                  <c:v>DEF GEN (3)</c:v>
                </c:pt>
                <c:pt idx="9">
                  <c:v>AGR (6)</c:v>
                </c:pt>
                <c:pt idx="10">
                  <c:v>LOTT (3)</c:v>
                </c:pt>
                <c:pt idx="11">
                  <c:v>JUD (1)</c:v>
                </c:pt>
                <c:pt idx="12">
                  <c:v>OTHER DEPTS (9)</c:v>
                </c:pt>
              </c:strCache>
            </c:strRef>
          </c:cat>
          <c:val>
            <c:numRef>
              <c:f>Sheet1!$B$2:$B$14</c:f>
              <c:numCache>
                <c:formatCode>"$"#,##0</c:formatCode>
                <c:ptCount val="13"/>
                <c:pt idx="0">
                  <c:v>15632</c:v>
                </c:pt>
                <c:pt idx="1">
                  <c:v>14492</c:v>
                </c:pt>
                <c:pt idx="2">
                  <c:v>14055</c:v>
                </c:pt>
                <c:pt idx="3">
                  <c:v>11977</c:v>
                </c:pt>
                <c:pt idx="4">
                  <c:v>9521</c:v>
                </c:pt>
                <c:pt idx="5">
                  <c:v>5757</c:v>
                </c:pt>
                <c:pt idx="6">
                  <c:v>4518</c:v>
                </c:pt>
                <c:pt idx="7">
                  <c:v>4474</c:v>
                </c:pt>
                <c:pt idx="8" formatCode="&quot;$&quot;#,##0_);[Red]\(&quot;$&quot;#,##0\)">
                  <c:v>3829</c:v>
                </c:pt>
                <c:pt idx="9" formatCode="&quot;$&quot;#,##0_);[Red]\(&quot;$&quot;#,##0\)">
                  <c:v>3356</c:v>
                </c:pt>
                <c:pt idx="10" formatCode="&quot;$&quot;#,##0_);[Red]\(&quot;$&quot;#,##0\)">
                  <c:v>3258</c:v>
                </c:pt>
                <c:pt idx="11" formatCode="&quot;$&quot;#,##0_);[Red]\(&quot;$&quot;#,##0\)">
                  <c:v>2962</c:v>
                </c:pt>
                <c:pt idx="12" formatCode="&quot;$&quot;#,##0_);[Red]\(&quot;$&quot;#,##0\)">
                  <c:v>8405</c:v>
                </c:pt>
              </c:numCache>
            </c:numRef>
          </c:val>
          <c:extLst>
            <c:ext xmlns:c16="http://schemas.microsoft.com/office/drawing/2014/chart" uri="{C3380CC4-5D6E-409C-BE32-E72D297353CC}">
              <c16:uniqueId val="{0000000C-D1BC-4D45-B2C9-9C92F9A9B4E8}"/>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66333581287435628"/>
          <c:y val="0.33267890570846287"/>
          <c:w val="0.18364389501736064"/>
          <c:h val="0.66306566664373079"/>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0.01184</cdr:x>
      <cdr:y>0</cdr:y>
    </cdr:from>
    <cdr:to>
      <cdr:x>0.05135</cdr:x>
      <cdr:y>0.89091</cdr:y>
    </cdr:to>
    <cdr:sp macro="" textlink="">
      <cdr:nvSpPr>
        <cdr:cNvPr id="2" name="TextBox 10"/>
        <cdr:cNvSpPr txBox="1"/>
      </cdr:nvSpPr>
      <cdr:spPr>
        <a:xfrm xmlns:a="http://schemas.openxmlformats.org/drawingml/2006/main">
          <a:off x="101442" y="-2026622"/>
          <a:ext cx="338554" cy="3733800"/>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Miles Traveled and Reimbursement Dollars Paid</a:t>
          </a:r>
        </a:p>
      </cdr:txBody>
    </cdr:sp>
  </cdr:relSizeAnchor>
</c:userShapes>
</file>

<file path=ppt/drawings/drawing2.xml><?xml version="1.0" encoding="utf-8"?>
<c:userShapes xmlns:c="http://schemas.openxmlformats.org/drawingml/2006/chart">
  <cdr:relSizeAnchor xmlns:cdr="http://schemas.openxmlformats.org/drawingml/2006/chartDrawing">
    <cdr:from>
      <cdr:x>0.72381</cdr:x>
      <cdr:y>0.05882</cdr:y>
    </cdr:from>
    <cdr:to>
      <cdr:x>0.99048</cdr:x>
      <cdr:y>0.17762</cdr:y>
    </cdr:to>
    <cdr:sp macro="" textlink="">
      <cdr:nvSpPr>
        <cdr:cNvPr id="2" name="TextBox 12">
          <a:extLst xmlns:a="http://schemas.openxmlformats.org/drawingml/2006/main">
            <a:ext uri="{FF2B5EF4-FFF2-40B4-BE49-F238E27FC236}">
              <a16:creationId xmlns:a16="http://schemas.microsoft.com/office/drawing/2014/main" id="{1C88A45E-C30E-4C9B-A0C9-015BFB47126C}"/>
            </a:ext>
          </a:extLst>
        </cdr:cNvPr>
        <cdr:cNvSpPr txBox="1"/>
      </cdr:nvSpPr>
      <cdr:spPr>
        <a:xfrm xmlns:a="http://schemas.openxmlformats.org/drawingml/2006/main">
          <a:off x="5791200" y="228600"/>
          <a:ext cx="21336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t>12 Departments</a:t>
          </a:r>
        </a:p>
        <a:p xmlns:a="http://schemas.openxmlformats.org/drawingml/2006/main">
          <a:r>
            <a:rPr lang="en-US" sz="1200" dirty="0"/>
            <a:t>1,240 Exempt Vehicles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2757" tIns="46378" rIns="92757" bIns="46378" rtlCol="0"/>
          <a:lstStyle>
            <a:lvl1pPr algn="r">
              <a:defRPr sz="1200"/>
            </a:lvl1pPr>
          </a:lstStyle>
          <a:p>
            <a:fld id="{ECA75146-78FA-4EF2-AD85-BA98E13170B0}" type="datetimeFigureOut">
              <a:rPr lang="en-US" smtClean="0"/>
              <a:t>3/19/2018</a:t>
            </a:fld>
            <a:endParaRPr lang="en-US"/>
          </a:p>
        </p:txBody>
      </p:sp>
      <p:sp>
        <p:nvSpPr>
          <p:cNvPr id="4" name="Footer Placeholder 3"/>
          <p:cNvSpPr>
            <a:spLocks noGrp="1"/>
          </p:cNvSpPr>
          <p:nvPr>
            <p:ph type="ftr" sz="quarter" idx="2"/>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5"/>
            <a:ext cx="3037840" cy="461169"/>
          </a:xfrm>
          <a:prstGeom prst="rect">
            <a:avLst/>
          </a:prstGeom>
        </p:spPr>
        <p:txBody>
          <a:bodyPr vert="horz" lIns="92757" tIns="46378" rIns="92757" bIns="46378" rtlCol="0" anchor="b"/>
          <a:lstStyle>
            <a:lvl1pPr algn="r">
              <a:defRPr sz="1200"/>
            </a:lvl1pPr>
          </a:lstStyle>
          <a:p>
            <a:fld id="{210655EF-70AC-4069-B860-975E0F933D2B}" type="slidenum">
              <a:rPr lang="en-US" smtClean="0"/>
              <a:t>‹#›</a:t>
            </a:fld>
            <a:endParaRPr lang="en-US"/>
          </a:p>
        </p:txBody>
      </p:sp>
    </p:spTree>
    <p:extLst>
      <p:ext uri="{BB962C8B-B14F-4D97-AF65-F5344CB8AC3E}">
        <p14:creationId xmlns:p14="http://schemas.microsoft.com/office/powerpoint/2010/main" val="1994223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2940C83A-7D95-4A5B-A820-9EF99F189FD3}" type="datetimeFigureOut">
              <a:rPr lang="en-US" smtClean="0"/>
              <a:pPr/>
              <a:t>3/19/2018</a:t>
            </a:fld>
            <a:endParaRPr lang="en-US" dirty="0"/>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1821E980-E425-4E86-BEE0-CA49A45CCC0C}" type="slidenum">
              <a:rPr lang="en-US" smtClean="0"/>
              <a:pPr/>
              <a:t>‹#›</a:t>
            </a:fld>
            <a:endParaRPr lang="en-US" dirty="0"/>
          </a:p>
        </p:txBody>
      </p:sp>
    </p:spTree>
    <p:extLst>
      <p:ext uri="{BB962C8B-B14F-4D97-AF65-F5344CB8AC3E}">
        <p14:creationId xmlns:p14="http://schemas.microsoft.com/office/powerpoint/2010/main" val="428930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F97AEA-DAC4-4BF9-BD5F-5DF3E0BDDC5A}"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dirty="0"/>
              <a:t>BF 013-2(13)</a:t>
            </a:r>
          </a:p>
        </p:txBody>
      </p:sp>
    </p:spTree>
    <p:extLst>
      <p:ext uri="{BB962C8B-B14F-4D97-AF65-F5344CB8AC3E}">
        <p14:creationId xmlns:p14="http://schemas.microsoft.com/office/powerpoint/2010/main" val="3017161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21E980-E425-4E86-BEE0-CA49A45CCC0C}" type="slidenum">
              <a:rPr lang="en-US" smtClean="0"/>
              <a:pPr/>
              <a:t>10</a:t>
            </a:fld>
            <a:endParaRPr lang="en-US" dirty="0"/>
          </a:p>
        </p:txBody>
      </p:sp>
    </p:spTree>
    <p:extLst>
      <p:ext uri="{BB962C8B-B14F-4D97-AF65-F5344CB8AC3E}">
        <p14:creationId xmlns:p14="http://schemas.microsoft.com/office/powerpoint/2010/main" val="420578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BDF7B1-BA35-47A9-A6D8-936CBC94DF4F}" type="slidenum">
              <a:rPr lang="en-US" smtClean="0"/>
              <a:pPr/>
              <a:t>12</a:t>
            </a:fld>
            <a:endParaRPr lang="en-US" dirty="0"/>
          </a:p>
        </p:txBody>
      </p:sp>
    </p:spTree>
    <p:extLst>
      <p:ext uri="{BB962C8B-B14F-4D97-AF65-F5344CB8AC3E}">
        <p14:creationId xmlns:p14="http://schemas.microsoft.com/office/powerpoint/2010/main" val="115875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47737-2039-444F-B772-1E3683DE31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FC2075-A765-4026-BA49-8A079869E7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EA4EE4-D304-4FD0-9A94-83989233EA0F}"/>
              </a:ext>
            </a:extLst>
          </p:cNvPr>
          <p:cNvSpPr>
            <a:spLocks noGrp="1"/>
          </p:cNvSpPr>
          <p:nvPr>
            <p:ph type="dt" sz="half" idx="10"/>
          </p:nvPr>
        </p:nvSpPr>
        <p:spPr/>
        <p:txBody>
          <a:bodyPr/>
          <a:lstStyle/>
          <a:p>
            <a:fld id="{F8DED043-E038-4B96-AEF0-321C35269831}" type="datetimeFigureOut">
              <a:rPr lang="en-US" smtClean="0"/>
              <a:t>3/19/2018</a:t>
            </a:fld>
            <a:endParaRPr lang="en-US"/>
          </a:p>
        </p:txBody>
      </p:sp>
      <p:sp>
        <p:nvSpPr>
          <p:cNvPr id="5" name="Footer Placeholder 4">
            <a:extLst>
              <a:ext uri="{FF2B5EF4-FFF2-40B4-BE49-F238E27FC236}">
                <a16:creationId xmlns:a16="http://schemas.microsoft.com/office/drawing/2014/main" id="{9F88A7FF-F92E-437C-AD84-ACC876D6E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C9F3E-323F-49F2-95FE-036C8868BCFD}"/>
              </a:ext>
            </a:extLst>
          </p:cNvPr>
          <p:cNvSpPr>
            <a:spLocks noGrp="1"/>
          </p:cNvSpPr>
          <p:nvPr>
            <p:ph type="sldNum" sz="quarter" idx="12"/>
          </p:nvPr>
        </p:nvSpPr>
        <p:spPr/>
        <p:txBody>
          <a:bodyPr/>
          <a:lstStyle/>
          <a:p>
            <a:fld id="{2FC0BD0C-FECE-4E08-AD53-22E0081B0716}" type="slidenum">
              <a:rPr lang="en-US" smtClean="0"/>
              <a:t>‹#›</a:t>
            </a:fld>
            <a:endParaRPr lang="en-US"/>
          </a:p>
        </p:txBody>
      </p:sp>
    </p:spTree>
    <p:extLst>
      <p:ext uri="{BB962C8B-B14F-4D97-AF65-F5344CB8AC3E}">
        <p14:creationId xmlns:p14="http://schemas.microsoft.com/office/powerpoint/2010/main" val="38833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C361-4958-413B-901C-40755E9AC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BBE7B2-1056-4243-9861-4E14A1D07E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33FC3-F384-4AF6-94A5-48AB2CEF411F}"/>
              </a:ext>
            </a:extLst>
          </p:cNvPr>
          <p:cNvSpPr>
            <a:spLocks noGrp="1"/>
          </p:cNvSpPr>
          <p:nvPr>
            <p:ph type="dt" sz="half" idx="10"/>
          </p:nvPr>
        </p:nvSpPr>
        <p:spPr/>
        <p:txBody>
          <a:bodyPr/>
          <a:lstStyle/>
          <a:p>
            <a:fld id="{F8DED043-E038-4B96-AEF0-321C35269831}" type="datetimeFigureOut">
              <a:rPr lang="en-US" smtClean="0"/>
              <a:t>3/19/2018</a:t>
            </a:fld>
            <a:endParaRPr lang="en-US"/>
          </a:p>
        </p:txBody>
      </p:sp>
      <p:sp>
        <p:nvSpPr>
          <p:cNvPr id="5" name="Footer Placeholder 4">
            <a:extLst>
              <a:ext uri="{FF2B5EF4-FFF2-40B4-BE49-F238E27FC236}">
                <a16:creationId xmlns:a16="http://schemas.microsoft.com/office/drawing/2014/main" id="{DF92402C-FE36-49BC-96AC-B22DF2713C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A72E8-EFC0-4792-99F8-16CF38E3EF56}"/>
              </a:ext>
            </a:extLst>
          </p:cNvPr>
          <p:cNvSpPr>
            <a:spLocks noGrp="1"/>
          </p:cNvSpPr>
          <p:nvPr>
            <p:ph type="sldNum" sz="quarter" idx="12"/>
          </p:nvPr>
        </p:nvSpPr>
        <p:spPr/>
        <p:txBody>
          <a:bodyPr/>
          <a:lstStyle/>
          <a:p>
            <a:fld id="{2FC0BD0C-FECE-4E08-AD53-22E0081B0716}" type="slidenum">
              <a:rPr lang="en-US" smtClean="0"/>
              <a:t>‹#›</a:t>
            </a:fld>
            <a:endParaRPr lang="en-US"/>
          </a:p>
        </p:txBody>
      </p:sp>
    </p:spTree>
    <p:extLst>
      <p:ext uri="{BB962C8B-B14F-4D97-AF65-F5344CB8AC3E}">
        <p14:creationId xmlns:p14="http://schemas.microsoft.com/office/powerpoint/2010/main" val="3685465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AEE389-0027-4F9F-A7D6-0F418A99A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DEB902-6C3B-4D3C-803E-DC3C2EE083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200F0-DD2F-46AB-9658-7902BDCFB90F}"/>
              </a:ext>
            </a:extLst>
          </p:cNvPr>
          <p:cNvSpPr>
            <a:spLocks noGrp="1"/>
          </p:cNvSpPr>
          <p:nvPr>
            <p:ph type="dt" sz="half" idx="10"/>
          </p:nvPr>
        </p:nvSpPr>
        <p:spPr/>
        <p:txBody>
          <a:bodyPr/>
          <a:lstStyle/>
          <a:p>
            <a:fld id="{F8DED043-E038-4B96-AEF0-321C35269831}" type="datetimeFigureOut">
              <a:rPr lang="en-US" smtClean="0"/>
              <a:t>3/19/2018</a:t>
            </a:fld>
            <a:endParaRPr lang="en-US"/>
          </a:p>
        </p:txBody>
      </p:sp>
      <p:sp>
        <p:nvSpPr>
          <p:cNvPr id="5" name="Footer Placeholder 4">
            <a:extLst>
              <a:ext uri="{FF2B5EF4-FFF2-40B4-BE49-F238E27FC236}">
                <a16:creationId xmlns:a16="http://schemas.microsoft.com/office/drawing/2014/main" id="{8E8BF9B2-7B45-44D5-A706-EC484D44C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70A4E-82FF-4F39-B5FA-008F88B034EC}"/>
              </a:ext>
            </a:extLst>
          </p:cNvPr>
          <p:cNvSpPr>
            <a:spLocks noGrp="1"/>
          </p:cNvSpPr>
          <p:nvPr>
            <p:ph type="sldNum" sz="quarter" idx="12"/>
          </p:nvPr>
        </p:nvSpPr>
        <p:spPr/>
        <p:txBody>
          <a:bodyPr/>
          <a:lstStyle/>
          <a:p>
            <a:fld id="{2FC0BD0C-FECE-4E08-AD53-22E0081B0716}" type="slidenum">
              <a:rPr lang="en-US" smtClean="0"/>
              <a:t>‹#›</a:t>
            </a:fld>
            <a:endParaRPr lang="en-US"/>
          </a:p>
        </p:txBody>
      </p:sp>
    </p:spTree>
    <p:extLst>
      <p:ext uri="{BB962C8B-B14F-4D97-AF65-F5344CB8AC3E}">
        <p14:creationId xmlns:p14="http://schemas.microsoft.com/office/powerpoint/2010/main" val="96779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no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631825" indent="0">
              <a:defRPr/>
            </a:lvl1pPr>
          </a:lstStyle>
          <a:p>
            <a:r>
              <a:rPr lang="en-US" dirty="0"/>
              <a:t>Click to edit Master title style</a:t>
            </a:r>
          </a:p>
        </p:txBody>
      </p:sp>
      <p:sp>
        <p:nvSpPr>
          <p:cNvPr id="4" name="Content Placeholder 3"/>
          <p:cNvSpPr>
            <a:spLocks noGrp="1"/>
          </p:cNvSpPr>
          <p:nvPr>
            <p:ph sz="quarter" idx="10"/>
          </p:nvPr>
        </p:nvSpPr>
        <p:spPr>
          <a:xfrm>
            <a:off x="457200" y="1538509"/>
            <a:ext cx="7780712" cy="4035875"/>
          </a:xfrm>
        </p:spPr>
        <p:txBody>
          <a:bodyPr/>
          <a:lstStyle/>
          <a:p>
            <a:pPr lvl="0"/>
            <a:r>
              <a:rPr lang="en-US" dirty="0"/>
              <a:t>Click to edit Master text styles</a:t>
            </a:r>
          </a:p>
          <a:p>
            <a:pPr lvl="1"/>
            <a:r>
              <a:rPr lang="en-US" dirty="0"/>
              <a:t>Second level</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0364" y="5907377"/>
            <a:ext cx="1101621" cy="576072"/>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88776" y="5907377"/>
            <a:ext cx="1349136" cy="576072"/>
          </a:xfrm>
          <a:prstGeom prst="rect">
            <a:avLst/>
          </a:prstGeom>
        </p:spPr>
      </p:pic>
    </p:spTree>
    <p:extLst>
      <p:ext uri="{BB962C8B-B14F-4D97-AF65-F5344CB8AC3E}">
        <p14:creationId xmlns:p14="http://schemas.microsoft.com/office/powerpoint/2010/main" val="1744466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side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303" y="1600154"/>
            <a:ext cx="4104069" cy="4035875"/>
          </a:xfrm>
        </p:spPr>
        <p:txBody>
          <a:bodyPr/>
          <a:lstStyle/>
          <a:p>
            <a:pPr lvl="0"/>
            <a:r>
              <a:rPr lang="en-US" dirty="0"/>
              <a:t>Click to edit Master text styles</a:t>
            </a:r>
          </a:p>
          <a:p>
            <a:pPr lvl="1"/>
            <a:r>
              <a:rPr lang="en-US" dirty="0"/>
              <a:t>Second level</a:t>
            </a:r>
          </a:p>
        </p:txBody>
      </p:sp>
      <p:sp>
        <p:nvSpPr>
          <p:cNvPr id="6" name="Picture Placeholder 5"/>
          <p:cNvSpPr>
            <a:spLocks noGrp="1"/>
          </p:cNvSpPr>
          <p:nvPr>
            <p:ph type="pic" sz="quarter" idx="11"/>
          </p:nvPr>
        </p:nvSpPr>
        <p:spPr>
          <a:xfrm>
            <a:off x="4773618" y="1604963"/>
            <a:ext cx="4370387" cy="4572000"/>
          </a:xfrm>
          <a:solidFill>
            <a:schemeClr val="bg1">
              <a:lumMod val="85000"/>
            </a:schemeClr>
          </a:solidFill>
        </p:spPr>
        <p:txBody>
          <a:bodyPr/>
          <a:lstStyle/>
          <a:p>
            <a:endParaRPr lang="en-US"/>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4765" y="6044219"/>
            <a:ext cx="986589" cy="515918"/>
          </a:xfrm>
          <a:prstGeom prst="rect">
            <a:avLst/>
          </a:prstGeom>
        </p:spPr>
      </p:pic>
      <p:pic>
        <p:nvPicPr>
          <p:cNvPr id="8" name="Picture 7"/>
          <p:cNvPicPr>
            <a:picLocks noChangeAspect="1"/>
          </p:cNvPicPr>
          <p:nvPr userDrawn="1"/>
        </p:nvPicPr>
        <p:blipFill>
          <a:blip r:embed="rId4"/>
          <a:stretch>
            <a:fillRect/>
          </a:stretch>
        </p:blipFill>
        <p:spPr>
          <a:xfrm>
            <a:off x="7579487" y="6044219"/>
            <a:ext cx="1316850" cy="640135"/>
          </a:xfrm>
          <a:prstGeom prst="rect">
            <a:avLst/>
          </a:prstGeom>
        </p:spPr>
      </p:pic>
    </p:spTree>
    <p:extLst>
      <p:ext uri="{BB962C8B-B14F-4D97-AF65-F5344CB8AC3E}">
        <p14:creationId xmlns:p14="http://schemas.microsoft.com/office/powerpoint/2010/main" val="3965370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9144001" cy="6858000"/>
          </a:xfrm>
        </p:spPr>
        <p:txBody>
          <a:bodyPr/>
          <a:lstStyle/>
          <a:p>
            <a:endParaRPr lang="en-US"/>
          </a:p>
        </p:txBody>
      </p:sp>
      <p:sp>
        <p:nvSpPr>
          <p:cNvPr id="3" name="Content Placeholder 5"/>
          <p:cNvSpPr txBox="1">
            <a:spLocks/>
          </p:cNvSpPr>
          <p:nvPr userDrawn="1"/>
        </p:nvSpPr>
        <p:spPr bwMode="auto">
          <a:xfrm>
            <a:off x="0" y="4322762"/>
            <a:ext cx="9144000" cy="2535238"/>
          </a:xfrm>
          <a:prstGeom prst="rect">
            <a:avLst/>
          </a:prstGeom>
          <a:solidFill>
            <a:schemeClr val="tx1">
              <a:alpha val="55000"/>
            </a:schemeClr>
          </a:solidFill>
          <a:ln w="9525">
            <a:noFill/>
            <a:miter lim="800000"/>
            <a:headEnd/>
            <a:tailEnd/>
          </a:ln>
        </p:spPr>
        <p:txBody>
          <a:bodyPr/>
          <a:lstStyle/>
          <a:p>
            <a:pPr fontAlgn="base">
              <a:spcBef>
                <a:spcPct val="20000"/>
              </a:spcBef>
              <a:spcAft>
                <a:spcPct val="0"/>
              </a:spcAft>
              <a:buClr>
                <a:srgbClr val="595959"/>
              </a:buClr>
              <a:buFont typeface="Wingdings" pitchFamily="2" charset="2"/>
              <a:buNone/>
              <a:defRPr/>
            </a:pPr>
            <a:endParaRPr lang="en-US" sz="1200" b="1" dirty="0">
              <a:solidFill>
                <a:prstClr val="white"/>
              </a:solidFill>
              <a:cs typeface="Arial" charset="0"/>
            </a:endParaRPr>
          </a:p>
        </p:txBody>
      </p:sp>
    </p:spTree>
    <p:extLst>
      <p:ext uri="{BB962C8B-B14F-4D97-AF65-F5344CB8AC3E}">
        <p14:creationId xmlns:p14="http://schemas.microsoft.com/office/powerpoint/2010/main" val="24393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photo  background">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9144000" cy="6858000"/>
          </a:xfrm>
          <a:solidFill>
            <a:schemeClr val="bg1">
              <a:lumMod val="85000"/>
            </a:schemeClr>
          </a:solidFill>
        </p:spPr>
        <p:txBody>
          <a:bodyPr/>
          <a:lstStyle/>
          <a:p>
            <a:endParaRPr lang="en-US" dirty="0"/>
          </a:p>
        </p:txBody>
      </p:sp>
      <p:sp>
        <p:nvSpPr>
          <p:cNvPr id="3" name="Content Placeholder 2"/>
          <p:cNvSpPr>
            <a:spLocks noGrp="1"/>
          </p:cNvSpPr>
          <p:nvPr>
            <p:ph idx="1"/>
          </p:nvPr>
        </p:nvSpPr>
        <p:spPr>
          <a:xfrm>
            <a:off x="0" y="1600204"/>
            <a:ext cx="4572000" cy="4571999"/>
          </a:xfrm>
          <a:solidFill>
            <a:schemeClr val="bg1">
              <a:alpha val="80000"/>
            </a:schemeClr>
          </a:solidFill>
        </p:spPr>
        <p:txBody>
          <a:bodyPr tIns="182880"/>
          <a:lstStyle>
            <a:lvl1pPr marL="457200" indent="-287338">
              <a:buClr>
                <a:srgbClr val="92D050"/>
              </a:buClr>
              <a:defRPr sz="1600">
                <a:solidFill>
                  <a:schemeClr val="bg1">
                    <a:lumMod val="50000"/>
                  </a:schemeClr>
                </a:solidFill>
              </a:defRPr>
            </a:lvl1pPr>
            <a:lvl2pPr marL="742950" indent="-285750">
              <a:buClr>
                <a:srgbClr val="92D050"/>
              </a:buClr>
              <a:defRPr sz="1400">
                <a:solidFill>
                  <a:schemeClr val="bg1">
                    <a:lumMod val="50000"/>
                  </a:schemeClr>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77690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 photo backgroun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lstStyle/>
          <a:p>
            <a:endParaRPr lang="en-US"/>
          </a:p>
        </p:txBody>
      </p:sp>
      <p:sp>
        <p:nvSpPr>
          <p:cNvPr id="2" name="Title 1"/>
          <p:cNvSpPr>
            <a:spLocks noGrp="1"/>
          </p:cNvSpPr>
          <p:nvPr>
            <p:ph type="title"/>
          </p:nvPr>
        </p:nvSpPr>
        <p:spPr>
          <a:xfrm>
            <a:off x="381000" y="5943600"/>
            <a:ext cx="7162800" cy="566738"/>
          </a:xfrm>
        </p:spPr>
        <p:txBody>
          <a:bodyPr anchor="b">
            <a:noAutofit/>
          </a:bodyPr>
          <a:lstStyle>
            <a:lvl1pPr marL="0" indent="0" algn="l">
              <a:defRPr sz="3000" b="1"/>
            </a:lvl1pPr>
          </a:lstStyle>
          <a:p>
            <a:r>
              <a:rPr lang="en-US" dirty="0"/>
              <a:t>Click to edit Master title style</a:t>
            </a:r>
          </a:p>
        </p:txBody>
      </p:sp>
    </p:spTree>
    <p:extLst>
      <p:ext uri="{BB962C8B-B14F-4D97-AF65-F5344CB8AC3E}">
        <p14:creationId xmlns:p14="http://schemas.microsoft.com/office/powerpoint/2010/main" val="3885781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a:defRPr/>
            </a:lvl1pPr>
          </a:lstStyle>
          <a:p>
            <a:pPr lvl="0"/>
            <a:r>
              <a:rPr lang="en-US" dirty="0"/>
              <a:t>Click to edit Master title style</a:t>
            </a:r>
          </a:p>
        </p:txBody>
      </p:sp>
    </p:spTree>
    <p:extLst>
      <p:ext uri="{BB962C8B-B14F-4D97-AF65-F5344CB8AC3E}">
        <p14:creationId xmlns:p14="http://schemas.microsoft.com/office/powerpoint/2010/main" val="2343137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360" y="4074888"/>
            <a:ext cx="3216549" cy="1685368"/>
          </a:xfrm>
          <a:prstGeom prst="rect">
            <a:avLst/>
          </a:prstGeom>
        </p:spPr>
      </p:pic>
      <p:sp>
        <p:nvSpPr>
          <p:cNvPr id="6" name="Title 1"/>
          <p:cNvSpPr>
            <a:spLocks noGrp="1"/>
          </p:cNvSpPr>
          <p:nvPr>
            <p:ph type="title" hasCustomPrompt="1"/>
          </p:nvPr>
        </p:nvSpPr>
        <p:spPr>
          <a:xfrm>
            <a:off x="2879969" y="557953"/>
            <a:ext cx="5474677" cy="3273584"/>
          </a:xfrm>
          <a:prstGeom prst="rect">
            <a:avLst/>
          </a:prstGeom>
        </p:spPr>
        <p:txBody>
          <a:bodyPr anchor="b"/>
          <a:lstStyle>
            <a:lvl1pPr marL="0" indent="0">
              <a:defRPr sz="4000" baseline="0">
                <a:solidFill>
                  <a:schemeClr val="bg1">
                    <a:lumMod val="95000"/>
                  </a:schemeClr>
                </a:solidFill>
              </a:defRPr>
            </a:lvl1pPr>
          </a:lstStyle>
          <a:p>
            <a:r>
              <a:rPr kumimoji="0" lang="en-US" dirty="0"/>
              <a:t>Text</a:t>
            </a:r>
          </a:p>
        </p:txBody>
      </p:sp>
    </p:spTree>
    <p:extLst>
      <p:ext uri="{BB962C8B-B14F-4D97-AF65-F5344CB8AC3E}">
        <p14:creationId xmlns:p14="http://schemas.microsoft.com/office/powerpoint/2010/main" val="1761322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 photo background 2">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9144000" cy="6858000"/>
          </a:xfrm>
          <a:solidFill>
            <a:schemeClr val="bg1">
              <a:lumMod val="85000"/>
            </a:schemeClr>
          </a:solidFill>
        </p:spPr>
        <p:txBody>
          <a:bodyPr/>
          <a:lstStyle/>
          <a:p>
            <a:endParaRPr lang="en-US" dirty="0"/>
          </a:p>
        </p:txBody>
      </p:sp>
      <p:sp>
        <p:nvSpPr>
          <p:cNvPr id="3" name="Content Placeholder 2"/>
          <p:cNvSpPr>
            <a:spLocks noGrp="1"/>
          </p:cNvSpPr>
          <p:nvPr>
            <p:ph idx="1"/>
          </p:nvPr>
        </p:nvSpPr>
        <p:spPr>
          <a:xfrm>
            <a:off x="0" y="1600203"/>
            <a:ext cx="4572000" cy="4571999"/>
          </a:xfrm>
          <a:solidFill>
            <a:schemeClr val="bg1">
              <a:alpha val="80000"/>
            </a:schemeClr>
          </a:solidFill>
        </p:spPr>
        <p:txBody>
          <a:bodyPr tIns="182880"/>
          <a:lstStyle>
            <a:lvl1pPr marL="457200" indent="-287338">
              <a:buClr>
                <a:srgbClr val="92D050"/>
              </a:buClr>
              <a:defRPr sz="1600" baseline="0">
                <a:solidFill>
                  <a:schemeClr val="bg1">
                    <a:lumMod val="50000"/>
                  </a:schemeClr>
                </a:solidFill>
              </a:defRPr>
            </a:lvl1pPr>
            <a:lvl2pPr marL="742950" indent="-285750">
              <a:buClr>
                <a:srgbClr val="92D050"/>
              </a:buClr>
              <a:defRPr sz="1400">
                <a:solidFill>
                  <a:schemeClr val="bg1">
                    <a:lumMod val="50000"/>
                  </a:schemeClr>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26792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0463-099F-4819-878B-30C1F124FF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0EC5C-7FC9-4CBF-BA17-E3007A85E3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870F9-FE56-4582-B52C-5EA585667832}"/>
              </a:ext>
            </a:extLst>
          </p:cNvPr>
          <p:cNvSpPr>
            <a:spLocks noGrp="1"/>
          </p:cNvSpPr>
          <p:nvPr>
            <p:ph type="dt" sz="half" idx="10"/>
          </p:nvPr>
        </p:nvSpPr>
        <p:spPr/>
        <p:txBody>
          <a:bodyPr/>
          <a:lstStyle/>
          <a:p>
            <a:fld id="{F8DED043-E038-4B96-AEF0-321C35269831}" type="datetimeFigureOut">
              <a:rPr lang="en-US" smtClean="0"/>
              <a:t>3/19/2018</a:t>
            </a:fld>
            <a:endParaRPr lang="en-US"/>
          </a:p>
        </p:txBody>
      </p:sp>
      <p:sp>
        <p:nvSpPr>
          <p:cNvPr id="5" name="Footer Placeholder 4">
            <a:extLst>
              <a:ext uri="{FF2B5EF4-FFF2-40B4-BE49-F238E27FC236}">
                <a16:creationId xmlns:a16="http://schemas.microsoft.com/office/drawing/2014/main" id="{5F3B9F65-FBFC-4306-8BE5-090B29CB4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D78CA-C2FA-494C-82A7-2BFFC0D3D4CE}"/>
              </a:ext>
            </a:extLst>
          </p:cNvPr>
          <p:cNvSpPr>
            <a:spLocks noGrp="1"/>
          </p:cNvSpPr>
          <p:nvPr>
            <p:ph type="sldNum" sz="quarter" idx="12"/>
          </p:nvPr>
        </p:nvSpPr>
        <p:spPr/>
        <p:txBody>
          <a:bodyPr/>
          <a:lstStyle/>
          <a:p>
            <a:fld id="{2FC0BD0C-FECE-4E08-AD53-22E0081B0716}" type="slidenum">
              <a:rPr lang="en-US" smtClean="0"/>
              <a:t>‹#›</a:t>
            </a:fld>
            <a:endParaRPr lang="en-US"/>
          </a:p>
        </p:txBody>
      </p:sp>
    </p:spTree>
    <p:extLst>
      <p:ext uri="{BB962C8B-B14F-4D97-AF65-F5344CB8AC3E}">
        <p14:creationId xmlns:p14="http://schemas.microsoft.com/office/powerpoint/2010/main" val="4227684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560888" cy="6858000"/>
          </a:xfrm>
        </p:spPr>
        <p:txBody>
          <a:bodyPr/>
          <a:lstStyle/>
          <a:p>
            <a:endParaRPr lang="en-US"/>
          </a:p>
        </p:txBody>
      </p:sp>
      <p:sp>
        <p:nvSpPr>
          <p:cNvPr id="6" name="Picture Placeholder 5"/>
          <p:cNvSpPr>
            <a:spLocks noGrp="1"/>
          </p:cNvSpPr>
          <p:nvPr>
            <p:ph type="pic" sz="quarter" idx="11"/>
          </p:nvPr>
        </p:nvSpPr>
        <p:spPr>
          <a:xfrm>
            <a:off x="4678326" y="0"/>
            <a:ext cx="4465674" cy="3423684"/>
          </a:xfrm>
        </p:spPr>
        <p:txBody>
          <a:bodyPr/>
          <a:lstStyle/>
          <a:p>
            <a:endParaRPr lang="en-US"/>
          </a:p>
        </p:txBody>
      </p:sp>
      <p:sp>
        <p:nvSpPr>
          <p:cNvPr id="10" name="Picture Placeholder 5"/>
          <p:cNvSpPr>
            <a:spLocks noGrp="1"/>
          </p:cNvSpPr>
          <p:nvPr>
            <p:ph type="pic" sz="quarter" idx="15"/>
          </p:nvPr>
        </p:nvSpPr>
        <p:spPr>
          <a:xfrm>
            <a:off x="4688963" y="3561907"/>
            <a:ext cx="4455037" cy="3296093"/>
          </a:xfrm>
        </p:spPr>
        <p:txBody>
          <a:bodyPr/>
          <a:lstStyle/>
          <a:p>
            <a:endParaRPr lang="en-US"/>
          </a:p>
        </p:txBody>
      </p:sp>
    </p:spTree>
    <p:extLst>
      <p:ext uri="{BB962C8B-B14F-4D97-AF65-F5344CB8AC3E}">
        <p14:creationId xmlns:p14="http://schemas.microsoft.com/office/powerpoint/2010/main" val="4282653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collag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560888" cy="4338638"/>
          </a:xfrm>
        </p:spPr>
        <p:txBody>
          <a:bodyPr/>
          <a:lstStyle/>
          <a:p>
            <a:endParaRPr lang="en-US"/>
          </a:p>
        </p:txBody>
      </p:sp>
      <p:sp>
        <p:nvSpPr>
          <p:cNvPr id="6" name="Picture Placeholder 5"/>
          <p:cNvSpPr>
            <a:spLocks noGrp="1"/>
          </p:cNvSpPr>
          <p:nvPr>
            <p:ph type="pic" sz="quarter" idx="11"/>
          </p:nvPr>
        </p:nvSpPr>
        <p:spPr>
          <a:xfrm>
            <a:off x="4678326" y="0"/>
            <a:ext cx="4465674" cy="2519363"/>
          </a:xfrm>
        </p:spPr>
        <p:txBody>
          <a:bodyPr/>
          <a:lstStyle/>
          <a:p>
            <a:endParaRPr lang="en-US"/>
          </a:p>
        </p:txBody>
      </p:sp>
      <p:sp>
        <p:nvSpPr>
          <p:cNvPr id="7" name="Picture Placeholder 5"/>
          <p:cNvSpPr>
            <a:spLocks noGrp="1"/>
          </p:cNvSpPr>
          <p:nvPr>
            <p:ph type="pic" sz="quarter" idx="12"/>
          </p:nvPr>
        </p:nvSpPr>
        <p:spPr>
          <a:xfrm>
            <a:off x="4678326" y="2636874"/>
            <a:ext cx="2339162" cy="1701210"/>
          </a:xfrm>
        </p:spPr>
        <p:txBody>
          <a:bodyPr/>
          <a:lstStyle/>
          <a:p>
            <a:endParaRPr lang="en-US"/>
          </a:p>
        </p:txBody>
      </p:sp>
      <p:sp>
        <p:nvSpPr>
          <p:cNvPr id="8" name="Picture Placeholder 5"/>
          <p:cNvSpPr>
            <a:spLocks noGrp="1"/>
          </p:cNvSpPr>
          <p:nvPr>
            <p:ph type="pic" sz="quarter" idx="13"/>
          </p:nvPr>
        </p:nvSpPr>
        <p:spPr>
          <a:xfrm>
            <a:off x="7123814" y="2640413"/>
            <a:ext cx="2020186" cy="1708304"/>
          </a:xfrm>
        </p:spPr>
        <p:txBody>
          <a:bodyPr/>
          <a:lstStyle/>
          <a:p>
            <a:endParaRPr lang="en-US"/>
          </a:p>
        </p:txBody>
      </p:sp>
      <p:sp>
        <p:nvSpPr>
          <p:cNvPr id="9" name="Picture Placeholder 5"/>
          <p:cNvSpPr>
            <a:spLocks noGrp="1"/>
          </p:cNvSpPr>
          <p:nvPr>
            <p:ph type="pic" sz="quarter" idx="14"/>
          </p:nvPr>
        </p:nvSpPr>
        <p:spPr>
          <a:xfrm>
            <a:off x="-1" y="4469221"/>
            <a:ext cx="4561367" cy="2388780"/>
          </a:xfrm>
        </p:spPr>
        <p:txBody>
          <a:bodyPr/>
          <a:lstStyle/>
          <a:p>
            <a:endParaRPr lang="en-US"/>
          </a:p>
        </p:txBody>
      </p:sp>
      <p:sp>
        <p:nvSpPr>
          <p:cNvPr id="10" name="Picture Placeholder 5"/>
          <p:cNvSpPr>
            <a:spLocks noGrp="1"/>
          </p:cNvSpPr>
          <p:nvPr>
            <p:ph type="pic" sz="quarter" idx="15"/>
          </p:nvPr>
        </p:nvSpPr>
        <p:spPr>
          <a:xfrm>
            <a:off x="4688963" y="4469220"/>
            <a:ext cx="4455037" cy="2388780"/>
          </a:xfrm>
        </p:spPr>
        <p:txBody>
          <a:bodyPr/>
          <a:lstStyle/>
          <a:p>
            <a:endParaRPr lang="en-US"/>
          </a:p>
        </p:txBody>
      </p:sp>
    </p:spTree>
    <p:extLst>
      <p:ext uri="{BB962C8B-B14F-4D97-AF65-F5344CB8AC3E}">
        <p14:creationId xmlns:p14="http://schemas.microsoft.com/office/powerpoint/2010/main" val="3942048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ED31205B-A1C6-4EBE-9E82-630237E22FF4}" type="datetimeFigureOut">
              <a:rPr lang="en-US" smtClean="0">
                <a:solidFill>
                  <a:prstClr val="black"/>
                </a:solidFill>
                <a:latin typeface="Arial" charset="0"/>
                <a:cs typeface="Arial" charset="0"/>
              </a:rPr>
              <a:pPr fontAlgn="base">
                <a:spcBef>
                  <a:spcPct val="0"/>
                </a:spcBef>
                <a:spcAft>
                  <a:spcPct val="0"/>
                </a:spcAft>
              </a:pPr>
              <a:t>3/19/2018</a:t>
            </a:fld>
            <a:endParaRPr lang="en-US">
              <a:solidFill>
                <a:prstClr val="black"/>
              </a:solidFill>
              <a:latin typeface="Arial"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FE31B89E-DD29-4909-BAD9-03EC8421F42E}" type="slidenum">
              <a:rPr lang="en-US" smtClean="0">
                <a:solidFill>
                  <a:prstClr val="black"/>
                </a:solidFill>
                <a:latin typeface="Arial" charset="0"/>
                <a:cs typeface="Arial" charset="0"/>
              </a:rPr>
              <a:pPr fontAlgn="base">
                <a:spcBef>
                  <a:spcPct val="0"/>
                </a:spcBef>
                <a:spcAft>
                  <a:spcPct val="0"/>
                </a:spcAft>
              </a:pPr>
              <a:t>‹#›</a:t>
            </a:fld>
            <a:endParaRPr lang="en-US">
              <a:solidFill>
                <a:prstClr val="black"/>
              </a:solidFill>
              <a:latin typeface="Arial" charset="0"/>
              <a:cs typeface="Arial" charset="0"/>
            </a:endParaRPr>
          </a:p>
        </p:txBody>
      </p:sp>
    </p:spTree>
    <p:extLst>
      <p:ext uri="{BB962C8B-B14F-4D97-AF65-F5344CB8AC3E}">
        <p14:creationId xmlns:p14="http://schemas.microsoft.com/office/powerpoint/2010/main" val="3335285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a:solidFill>
                <a:prstClr val="black"/>
              </a:solidFill>
              <a:latin typeface="Arial" charset="0"/>
              <a:cs typeface="Arial" charset="0"/>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a:solidFill>
                <a:prstClr val="black"/>
              </a:solidFill>
              <a:latin typeface="Arial" charset="0"/>
              <a:cs typeface="Arial" charset="0"/>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E621CBFF-9061-419E-BC33-86B5A38349A4}" type="slidenum">
              <a:rPr lang="en-US">
                <a:solidFill>
                  <a:prstClr val="black"/>
                </a:solidFill>
                <a:latin typeface="Arial" charset="0"/>
                <a:cs typeface="Arial" charset="0"/>
              </a:rPr>
              <a:pPr fontAlgn="base">
                <a:spcBef>
                  <a:spcPct val="0"/>
                </a:spcBef>
                <a:spcAft>
                  <a:spcPct val="0"/>
                </a:spcAft>
                <a:defRPr/>
              </a:pPr>
              <a:t>‹#›</a:t>
            </a:fld>
            <a:endParaRPr lang="en-US">
              <a:solidFill>
                <a:prstClr val="black"/>
              </a:solidFill>
              <a:latin typeface="Arial" charset="0"/>
              <a:cs typeface="Arial" charset="0"/>
            </a:endParaRPr>
          </a:p>
        </p:txBody>
      </p:sp>
    </p:spTree>
    <p:extLst>
      <p:ext uri="{BB962C8B-B14F-4D97-AF65-F5344CB8AC3E}">
        <p14:creationId xmlns:p14="http://schemas.microsoft.com/office/powerpoint/2010/main" val="330942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CF2B7-C222-4D73-A354-8FCDAA5AE0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AC88B3-D575-417E-867C-BE337193B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F49216-E32D-40E9-8B16-C343878FDAF4}"/>
              </a:ext>
            </a:extLst>
          </p:cNvPr>
          <p:cNvSpPr>
            <a:spLocks noGrp="1"/>
          </p:cNvSpPr>
          <p:nvPr>
            <p:ph type="dt" sz="half" idx="10"/>
          </p:nvPr>
        </p:nvSpPr>
        <p:spPr/>
        <p:txBody>
          <a:bodyPr/>
          <a:lstStyle/>
          <a:p>
            <a:fld id="{F8DED043-E038-4B96-AEF0-321C35269831}" type="datetimeFigureOut">
              <a:rPr lang="en-US" smtClean="0"/>
              <a:t>3/19/2018</a:t>
            </a:fld>
            <a:endParaRPr lang="en-US"/>
          </a:p>
        </p:txBody>
      </p:sp>
      <p:sp>
        <p:nvSpPr>
          <p:cNvPr id="5" name="Footer Placeholder 4">
            <a:extLst>
              <a:ext uri="{FF2B5EF4-FFF2-40B4-BE49-F238E27FC236}">
                <a16:creationId xmlns:a16="http://schemas.microsoft.com/office/drawing/2014/main" id="{A17080E1-8D4E-4441-B525-D77C920FC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A59B0-AA64-477C-8B32-8566532A7B47}"/>
              </a:ext>
            </a:extLst>
          </p:cNvPr>
          <p:cNvSpPr>
            <a:spLocks noGrp="1"/>
          </p:cNvSpPr>
          <p:nvPr>
            <p:ph type="sldNum" sz="quarter" idx="12"/>
          </p:nvPr>
        </p:nvSpPr>
        <p:spPr/>
        <p:txBody>
          <a:bodyPr/>
          <a:lstStyle/>
          <a:p>
            <a:fld id="{2FC0BD0C-FECE-4E08-AD53-22E0081B0716}" type="slidenum">
              <a:rPr lang="en-US" smtClean="0"/>
              <a:t>‹#›</a:t>
            </a:fld>
            <a:endParaRPr lang="en-US"/>
          </a:p>
        </p:txBody>
      </p:sp>
    </p:spTree>
    <p:extLst>
      <p:ext uri="{BB962C8B-B14F-4D97-AF65-F5344CB8AC3E}">
        <p14:creationId xmlns:p14="http://schemas.microsoft.com/office/powerpoint/2010/main" val="248591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C248-F896-4900-8CF2-8D6332A480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A2588C-1F78-46E7-A052-8DC9C4ADC1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AA53B3-24F7-4B53-98FA-3E8226BC17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E815CA-EC60-452B-97D8-4A9407ADCE10}"/>
              </a:ext>
            </a:extLst>
          </p:cNvPr>
          <p:cNvSpPr>
            <a:spLocks noGrp="1"/>
          </p:cNvSpPr>
          <p:nvPr>
            <p:ph type="dt" sz="half" idx="10"/>
          </p:nvPr>
        </p:nvSpPr>
        <p:spPr/>
        <p:txBody>
          <a:bodyPr/>
          <a:lstStyle/>
          <a:p>
            <a:fld id="{F8DED043-E038-4B96-AEF0-321C35269831}" type="datetimeFigureOut">
              <a:rPr lang="en-US" smtClean="0"/>
              <a:t>3/19/2018</a:t>
            </a:fld>
            <a:endParaRPr lang="en-US"/>
          </a:p>
        </p:txBody>
      </p:sp>
      <p:sp>
        <p:nvSpPr>
          <p:cNvPr id="6" name="Footer Placeholder 5">
            <a:extLst>
              <a:ext uri="{FF2B5EF4-FFF2-40B4-BE49-F238E27FC236}">
                <a16:creationId xmlns:a16="http://schemas.microsoft.com/office/drawing/2014/main" id="{018F2893-F3EB-44D8-901F-0CB400A4A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B182F1-F417-4824-ABA2-715A92A5F911}"/>
              </a:ext>
            </a:extLst>
          </p:cNvPr>
          <p:cNvSpPr>
            <a:spLocks noGrp="1"/>
          </p:cNvSpPr>
          <p:nvPr>
            <p:ph type="sldNum" sz="quarter" idx="12"/>
          </p:nvPr>
        </p:nvSpPr>
        <p:spPr/>
        <p:txBody>
          <a:bodyPr/>
          <a:lstStyle/>
          <a:p>
            <a:fld id="{2FC0BD0C-FECE-4E08-AD53-22E0081B0716}" type="slidenum">
              <a:rPr lang="en-US" smtClean="0"/>
              <a:t>‹#›</a:t>
            </a:fld>
            <a:endParaRPr lang="en-US"/>
          </a:p>
        </p:txBody>
      </p:sp>
    </p:spTree>
    <p:extLst>
      <p:ext uri="{BB962C8B-B14F-4D97-AF65-F5344CB8AC3E}">
        <p14:creationId xmlns:p14="http://schemas.microsoft.com/office/powerpoint/2010/main" val="240350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63709-7102-4956-9EDE-6B1FA92A11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710BBA-3A3C-479C-B8F5-25F60A0C0B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071845-CA60-4E21-89B7-61215FC2C7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B9BB27-DE35-470B-8C45-FECB381BF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9EC906-4DEC-49A4-92B7-3303646D1C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6B575F-ADF0-42F2-BB7E-9521BF3C9B8B}"/>
              </a:ext>
            </a:extLst>
          </p:cNvPr>
          <p:cNvSpPr>
            <a:spLocks noGrp="1"/>
          </p:cNvSpPr>
          <p:nvPr>
            <p:ph type="dt" sz="half" idx="10"/>
          </p:nvPr>
        </p:nvSpPr>
        <p:spPr/>
        <p:txBody>
          <a:bodyPr/>
          <a:lstStyle/>
          <a:p>
            <a:fld id="{F8DED043-E038-4B96-AEF0-321C35269831}" type="datetimeFigureOut">
              <a:rPr lang="en-US" smtClean="0"/>
              <a:t>3/19/2018</a:t>
            </a:fld>
            <a:endParaRPr lang="en-US"/>
          </a:p>
        </p:txBody>
      </p:sp>
      <p:sp>
        <p:nvSpPr>
          <p:cNvPr id="8" name="Footer Placeholder 7">
            <a:extLst>
              <a:ext uri="{FF2B5EF4-FFF2-40B4-BE49-F238E27FC236}">
                <a16:creationId xmlns:a16="http://schemas.microsoft.com/office/drawing/2014/main" id="{39BE28A1-ADBF-4956-B96A-8DDA066CEB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2F8684-9868-422D-A9F7-52C054D0AA43}"/>
              </a:ext>
            </a:extLst>
          </p:cNvPr>
          <p:cNvSpPr>
            <a:spLocks noGrp="1"/>
          </p:cNvSpPr>
          <p:nvPr>
            <p:ph type="sldNum" sz="quarter" idx="12"/>
          </p:nvPr>
        </p:nvSpPr>
        <p:spPr/>
        <p:txBody>
          <a:bodyPr/>
          <a:lstStyle/>
          <a:p>
            <a:fld id="{2FC0BD0C-FECE-4E08-AD53-22E0081B0716}" type="slidenum">
              <a:rPr lang="en-US" smtClean="0"/>
              <a:t>‹#›</a:t>
            </a:fld>
            <a:endParaRPr lang="en-US"/>
          </a:p>
        </p:txBody>
      </p:sp>
    </p:spTree>
    <p:extLst>
      <p:ext uri="{BB962C8B-B14F-4D97-AF65-F5344CB8AC3E}">
        <p14:creationId xmlns:p14="http://schemas.microsoft.com/office/powerpoint/2010/main" val="386401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F1D99-18EE-4709-B7BF-ACE08AF292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C5D551-E2C3-444B-B4C9-AA3546962346}"/>
              </a:ext>
            </a:extLst>
          </p:cNvPr>
          <p:cNvSpPr>
            <a:spLocks noGrp="1"/>
          </p:cNvSpPr>
          <p:nvPr>
            <p:ph type="dt" sz="half" idx="10"/>
          </p:nvPr>
        </p:nvSpPr>
        <p:spPr/>
        <p:txBody>
          <a:bodyPr/>
          <a:lstStyle/>
          <a:p>
            <a:fld id="{F8DED043-E038-4B96-AEF0-321C35269831}" type="datetimeFigureOut">
              <a:rPr lang="en-US" smtClean="0"/>
              <a:t>3/19/2018</a:t>
            </a:fld>
            <a:endParaRPr lang="en-US"/>
          </a:p>
        </p:txBody>
      </p:sp>
      <p:sp>
        <p:nvSpPr>
          <p:cNvPr id="4" name="Footer Placeholder 3">
            <a:extLst>
              <a:ext uri="{FF2B5EF4-FFF2-40B4-BE49-F238E27FC236}">
                <a16:creationId xmlns:a16="http://schemas.microsoft.com/office/drawing/2014/main" id="{A2AE370D-B307-45A1-A944-D882338308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28C32C-0350-4052-97B2-349D96C4D421}"/>
              </a:ext>
            </a:extLst>
          </p:cNvPr>
          <p:cNvSpPr>
            <a:spLocks noGrp="1"/>
          </p:cNvSpPr>
          <p:nvPr>
            <p:ph type="sldNum" sz="quarter" idx="12"/>
          </p:nvPr>
        </p:nvSpPr>
        <p:spPr/>
        <p:txBody>
          <a:bodyPr/>
          <a:lstStyle/>
          <a:p>
            <a:fld id="{2FC0BD0C-FECE-4E08-AD53-22E0081B0716}" type="slidenum">
              <a:rPr lang="en-US" smtClean="0"/>
              <a:t>‹#›</a:t>
            </a:fld>
            <a:endParaRPr lang="en-US"/>
          </a:p>
        </p:txBody>
      </p:sp>
    </p:spTree>
    <p:extLst>
      <p:ext uri="{BB962C8B-B14F-4D97-AF65-F5344CB8AC3E}">
        <p14:creationId xmlns:p14="http://schemas.microsoft.com/office/powerpoint/2010/main" val="406344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1A9D3D-B38D-44D6-9491-694196B7B193}"/>
              </a:ext>
            </a:extLst>
          </p:cNvPr>
          <p:cNvSpPr>
            <a:spLocks noGrp="1"/>
          </p:cNvSpPr>
          <p:nvPr>
            <p:ph type="dt" sz="half" idx="10"/>
          </p:nvPr>
        </p:nvSpPr>
        <p:spPr/>
        <p:txBody>
          <a:bodyPr/>
          <a:lstStyle/>
          <a:p>
            <a:fld id="{F8DED043-E038-4B96-AEF0-321C35269831}" type="datetimeFigureOut">
              <a:rPr lang="en-US" smtClean="0"/>
              <a:t>3/19/2018</a:t>
            </a:fld>
            <a:endParaRPr lang="en-US"/>
          </a:p>
        </p:txBody>
      </p:sp>
      <p:sp>
        <p:nvSpPr>
          <p:cNvPr id="3" name="Footer Placeholder 2">
            <a:extLst>
              <a:ext uri="{FF2B5EF4-FFF2-40B4-BE49-F238E27FC236}">
                <a16:creationId xmlns:a16="http://schemas.microsoft.com/office/drawing/2014/main" id="{41B503B3-1DAD-401A-B33E-7C6BB973CF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8B507F-86D3-4453-9BE1-B83B89D2545A}"/>
              </a:ext>
            </a:extLst>
          </p:cNvPr>
          <p:cNvSpPr>
            <a:spLocks noGrp="1"/>
          </p:cNvSpPr>
          <p:nvPr>
            <p:ph type="sldNum" sz="quarter" idx="12"/>
          </p:nvPr>
        </p:nvSpPr>
        <p:spPr/>
        <p:txBody>
          <a:bodyPr/>
          <a:lstStyle/>
          <a:p>
            <a:fld id="{2FC0BD0C-FECE-4E08-AD53-22E0081B0716}" type="slidenum">
              <a:rPr lang="en-US" smtClean="0"/>
              <a:t>‹#›</a:t>
            </a:fld>
            <a:endParaRPr lang="en-US"/>
          </a:p>
        </p:txBody>
      </p:sp>
    </p:spTree>
    <p:extLst>
      <p:ext uri="{BB962C8B-B14F-4D97-AF65-F5344CB8AC3E}">
        <p14:creationId xmlns:p14="http://schemas.microsoft.com/office/powerpoint/2010/main" val="283390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CE42-1C6F-4824-B511-D5A84D2A17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44074A-6CAE-486C-B7B5-8A9A15671E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644F60-ADD2-462F-8A38-CC4546F8F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C5F8EA-52D7-4A38-92AD-9A226889B572}"/>
              </a:ext>
            </a:extLst>
          </p:cNvPr>
          <p:cNvSpPr>
            <a:spLocks noGrp="1"/>
          </p:cNvSpPr>
          <p:nvPr>
            <p:ph type="dt" sz="half" idx="10"/>
          </p:nvPr>
        </p:nvSpPr>
        <p:spPr/>
        <p:txBody>
          <a:bodyPr/>
          <a:lstStyle/>
          <a:p>
            <a:fld id="{F8DED043-E038-4B96-AEF0-321C35269831}" type="datetimeFigureOut">
              <a:rPr lang="en-US" smtClean="0"/>
              <a:t>3/19/2018</a:t>
            </a:fld>
            <a:endParaRPr lang="en-US"/>
          </a:p>
        </p:txBody>
      </p:sp>
      <p:sp>
        <p:nvSpPr>
          <p:cNvPr id="6" name="Footer Placeholder 5">
            <a:extLst>
              <a:ext uri="{FF2B5EF4-FFF2-40B4-BE49-F238E27FC236}">
                <a16:creationId xmlns:a16="http://schemas.microsoft.com/office/drawing/2014/main" id="{7A49E38D-2673-48BC-B0CF-E96ED735C2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BF090-1C69-4C9B-99A9-E8D9D749C7F9}"/>
              </a:ext>
            </a:extLst>
          </p:cNvPr>
          <p:cNvSpPr>
            <a:spLocks noGrp="1"/>
          </p:cNvSpPr>
          <p:nvPr>
            <p:ph type="sldNum" sz="quarter" idx="12"/>
          </p:nvPr>
        </p:nvSpPr>
        <p:spPr/>
        <p:txBody>
          <a:bodyPr/>
          <a:lstStyle/>
          <a:p>
            <a:fld id="{2FC0BD0C-FECE-4E08-AD53-22E0081B0716}" type="slidenum">
              <a:rPr lang="en-US" smtClean="0"/>
              <a:t>‹#›</a:t>
            </a:fld>
            <a:endParaRPr lang="en-US"/>
          </a:p>
        </p:txBody>
      </p:sp>
    </p:spTree>
    <p:extLst>
      <p:ext uri="{BB962C8B-B14F-4D97-AF65-F5344CB8AC3E}">
        <p14:creationId xmlns:p14="http://schemas.microsoft.com/office/powerpoint/2010/main" val="50774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7FD1-E0F4-45DC-864E-FF86381E93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014FE-A3F5-4FEC-9752-83146CC4F6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27BE0F-DDD4-4F17-9B20-871B55B9A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E2DDF6-9913-4689-8955-8074324C5230}"/>
              </a:ext>
            </a:extLst>
          </p:cNvPr>
          <p:cNvSpPr>
            <a:spLocks noGrp="1"/>
          </p:cNvSpPr>
          <p:nvPr>
            <p:ph type="dt" sz="half" idx="10"/>
          </p:nvPr>
        </p:nvSpPr>
        <p:spPr/>
        <p:txBody>
          <a:bodyPr/>
          <a:lstStyle/>
          <a:p>
            <a:fld id="{F8DED043-E038-4B96-AEF0-321C35269831}" type="datetimeFigureOut">
              <a:rPr lang="en-US" smtClean="0"/>
              <a:t>3/19/2018</a:t>
            </a:fld>
            <a:endParaRPr lang="en-US"/>
          </a:p>
        </p:txBody>
      </p:sp>
      <p:sp>
        <p:nvSpPr>
          <p:cNvPr id="6" name="Footer Placeholder 5">
            <a:extLst>
              <a:ext uri="{FF2B5EF4-FFF2-40B4-BE49-F238E27FC236}">
                <a16:creationId xmlns:a16="http://schemas.microsoft.com/office/drawing/2014/main" id="{1CE8E5F8-6ADB-4868-9671-C682B15DD1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70DFDC-23D0-44A5-9B1F-5EE1C1CBB553}"/>
              </a:ext>
            </a:extLst>
          </p:cNvPr>
          <p:cNvSpPr>
            <a:spLocks noGrp="1"/>
          </p:cNvSpPr>
          <p:nvPr>
            <p:ph type="sldNum" sz="quarter" idx="12"/>
          </p:nvPr>
        </p:nvSpPr>
        <p:spPr/>
        <p:txBody>
          <a:bodyPr/>
          <a:lstStyle/>
          <a:p>
            <a:fld id="{2FC0BD0C-FECE-4E08-AD53-22E0081B0716}" type="slidenum">
              <a:rPr lang="en-US" smtClean="0"/>
              <a:t>‹#›</a:t>
            </a:fld>
            <a:endParaRPr lang="en-US"/>
          </a:p>
        </p:txBody>
      </p:sp>
    </p:spTree>
    <p:extLst>
      <p:ext uri="{BB962C8B-B14F-4D97-AF65-F5344CB8AC3E}">
        <p14:creationId xmlns:p14="http://schemas.microsoft.com/office/powerpoint/2010/main" val="4240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4525E-BD25-485F-98BA-83B610AD0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3C72F5-D46C-4E78-906C-7489EEF5BE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3EDBA-C3FC-446F-9AB5-1E6B384067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ED043-E038-4B96-AEF0-321C35269831}" type="datetimeFigureOut">
              <a:rPr lang="en-US" smtClean="0"/>
              <a:t>3/19/2018</a:t>
            </a:fld>
            <a:endParaRPr lang="en-US"/>
          </a:p>
        </p:txBody>
      </p:sp>
      <p:sp>
        <p:nvSpPr>
          <p:cNvPr id="5" name="Footer Placeholder 4">
            <a:extLst>
              <a:ext uri="{FF2B5EF4-FFF2-40B4-BE49-F238E27FC236}">
                <a16:creationId xmlns:a16="http://schemas.microsoft.com/office/drawing/2014/main" id="{2DC3546E-3649-477A-B12F-86F04B715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DC83EA-8CB0-4ACC-96A7-7240205EA9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0BD0C-FECE-4E08-AD53-22E0081B0716}" type="slidenum">
              <a:rPr lang="en-US" smtClean="0"/>
              <a:t>‹#›</a:t>
            </a:fld>
            <a:endParaRPr lang="en-US"/>
          </a:p>
        </p:txBody>
      </p:sp>
    </p:spTree>
    <p:extLst>
      <p:ext uri="{BB962C8B-B14F-4D97-AF65-F5344CB8AC3E}">
        <p14:creationId xmlns:p14="http://schemas.microsoft.com/office/powerpoint/2010/main" val="3314884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77807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199" y="1600201"/>
            <a:ext cx="7780713" cy="40441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243130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marL="631825" indent="0" algn="l" rtl="0" eaLnBrk="0" fontAlgn="base" hangingPunct="0">
        <a:spcBef>
          <a:spcPct val="0"/>
        </a:spcBef>
        <a:spcAft>
          <a:spcPct val="0"/>
        </a:spcAft>
        <a:defRPr sz="3000" b="0" kern="1200">
          <a:solidFill>
            <a:srgbClr val="0070C0"/>
          </a:solidFill>
          <a:latin typeface="Segoe UI Semibold" panose="020B0702040204020203" pitchFamily="34" charset="0"/>
          <a:ea typeface="+mj-ea"/>
          <a:cs typeface="+mj-cs"/>
        </a:defRPr>
      </a:lvl1pPr>
      <a:lvl2pPr algn="l" rtl="0" eaLnBrk="0" fontAlgn="base" hangingPunct="0">
        <a:spcBef>
          <a:spcPct val="0"/>
        </a:spcBef>
        <a:spcAft>
          <a:spcPct val="0"/>
        </a:spcAft>
        <a:defRPr sz="3600">
          <a:solidFill>
            <a:schemeClr val="bg1"/>
          </a:solidFill>
          <a:latin typeface="Calibri" pitchFamily="34" charset="0"/>
        </a:defRPr>
      </a:lvl2pPr>
      <a:lvl3pPr algn="l" rtl="0" eaLnBrk="0" fontAlgn="base" hangingPunct="0">
        <a:spcBef>
          <a:spcPct val="0"/>
        </a:spcBef>
        <a:spcAft>
          <a:spcPct val="0"/>
        </a:spcAft>
        <a:defRPr sz="3600">
          <a:solidFill>
            <a:schemeClr val="bg1"/>
          </a:solidFill>
          <a:latin typeface="Calibri" pitchFamily="34" charset="0"/>
        </a:defRPr>
      </a:lvl3pPr>
      <a:lvl4pPr algn="l" rtl="0" eaLnBrk="0" fontAlgn="base" hangingPunct="0">
        <a:spcBef>
          <a:spcPct val="0"/>
        </a:spcBef>
        <a:spcAft>
          <a:spcPct val="0"/>
        </a:spcAft>
        <a:defRPr sz="3600">
          <a:solidFill>
            <a:schemeClr val="bg1"/>
          </a:solidFill>
          <a:latin typeface="Calibri" pitchFamily="34" charset="0"/>
        </a:defRPr>
      </a:lvl4pPr>
      <a:lvl5pPr algn="l" rtl="0" eaLnBrk="0" fontAlgn="base" hangingPunct="0">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b="1">
          <a:solidFill>
            <a:schemeClr val="bg1"/>
          </a:solidFill>
          <a:latin typeface="Calibri" pitchFamily="34" charset="0"/>
        </a:defRPr>
      </a:lvl6pPr>
      <a:lvl7pPr marL="914400" algn="l" rtl="0" fontAlgn="base">
        <a:spcBef>
          <a:spcPct val="0"/>
        </a:spcBef>
        <a:spcAft>
          <a:spcPct val="0"/>
        </a:spcAft>
        <a:defRPr sz="3600" b="1">
          <a:solidFill>
            <a:schemeClr val="bg1"/>
          </a:solidFill>
          <a:latin typeface="Calibri" pitchFamily="34" charset="0"/>
        </a:defRPr>
      </a:lvl7pPr>
      <a:lvl8pPr marL="1371600" algn="l" rtl="0" fontAlgn="base">
        <a:spcBef>
          <a:spcPct val="0"/>
        </a:spcBef>
        <a:spcAft>
          <a:spcPct val="0"/>
        </a:spcAft>
        <a:defRPr sz="3600" b="1">
          <a:solidFill>
            <a:schemeClr val="bg1"/>
          </a:solidFill>
          <a:latin typeface="Calibri" pitchFamily="34" charset="0"/>
        </a:defRPr>
      </a:lvl8pPr>
      <a:lvl9pPr marL="1828800" algn="l" rtl="0" fontAlgn="base">
        <a:spcBef>
          <a:spcPct val="0"/>
        </a:spcBef>
        <a:spcAft>
          <a:spcPct val="0"/>
        </a:spcAft>
        <a:defRPr sz="3600" b="1">
          <a:solidFill>
            <a:schemeClr val="bg1"/>
          </a:solidFill>
          <a:latin typeface="Calibri" pitchFamily="34" charset="0"/>
        </a:defRPr>
      </a:lvl9pPr>
    </p:titleStyle>
    <p:bodyStyle>
      <a:lvl1pPr marL="631825" indent="-233363" algn="l" rtl="0" eaLnBrk="0" fontAlgn="base" hangingPunct="0">
        <a:spcBef>
          <a:spcPct val="20000"/>
        </a:spcBef>
        <a:spcAft>
          <a:spcPct val="0"/>
        </a:spcAft>
        <a:buClr>
          <a:srgbClr val="92D050"/>
        </a:buClr>
        <a:buFont typeface="Wingdings" pitchFamily="2" charset="2"/>
        <a:buChar char="§"/>
        <a:defRPr sz="20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855663" indent="-223838" algn="l" rtl="0" eaLnBrk="0" fontAlgn="base" hangingPunct="0">
        <a:spcBef>
          <a:spcPct val="20000"/>
        </a:spcBef>
        <a:spcAft>
          <a:spcPct val="0"/>
        </a:spcAft>
        <a:buClr>
          <a:srgbClr val="92D050"/>
        </a:buClr>
        <a:buFont typeface="Arial" charset="0"/>
        <a:buChar char="–"/>
        <a:defRPr sz="18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tiff"/></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chart" Target="../charts/chart4.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8.tiff"/></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8.tiff"/><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chart" Target="../charts/chart7.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vernment-fleet.com/article/story/2013/07/elite-fleets-continue-tradition-of-excellence.aspx" TargetMode="External"/><Relationship Id="rId2" Type="http://schemas.openxmlformats.org/officeDocument/2006/relationships/image" Target="../media/image8.tiff"/><Relationship Id="rId1" Type="http://schemas.openxmlformats.org/officeDocument/2006/relationships/slideLayout" Target="../slideLayouts/slideLayout22.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8.tiff"/><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8.tiff"/><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chart" Target="../charts/chart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chart" Target="../charts/chart2.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18" name="Content Placeholder 5"/>
          <p:cNvSpPr txBox="1">
            <a:spLocks/>
          </p:cNvSpPr>
          <p:nvPr/>
        </p:nvSpPr>
        <p:spPr bwMode="auto">
          <a:xfrm>
            <a:off x="0" y="4876799"/>
            <a:ext cx="9144000" cy="1981201"/>
          </a:xfrm>
          <a:prstGeom prst="rect">
            <a:avLst/>
          </a:prstGeom>
          <a:solidFill>
            <a:schemeClr val="bg1">
              <a:alpha val="85000"/>
            </a:schemeClr>
          </a:solidFill>
          <a:ln w="9525">
            <a:noFill/>
            <a:miter lim="800000"/>
            <a:headEnd/>
            <a:tailEnd/>
          </a:ln>
        </p:spPr>
        <p:txBody>
          <a:bodyPr/>
          <a:lstStyle/>
          <a:p>
            <a:pPr>
              <a:spcBef>
                <a:spcPct val="20000"/>
              </a:spcBef>
              <a:buClr>
                <a:srgbClr val="595959"/>
              </a:buClr>
              <a:buFont typeface="Wingdings" pitchFamily="2" charset="2"/>
              <a:buNone/>
              <a:defRPr/>
            </a:pPr>
            <a:endParaRPr lang="en-US" sz="1200" b="1" dirty="0">
              <a:solidFill>
                <a:schemeClr val="bg1"/>
              </a:solidFill>
              <a:latin typeface="+mn-lt"/>
              <a:cs typeface="+mn-cs"/>
            </a:endParaRPr>
          </a:p>
        </p:txBody>
      </p:sp>
      <p:sp>
        <p:nvSpPr>
          <p:cNvPr id="2" name="Title 4"/>
          <p:cNvSpPr>
            <a:spLocks noGrp="1"/>
          </p:cNvSpPr>
          <p:nvPr>
            <p:ph type="ctrTitle" idx="4294967295"/>
          </p:nvPr>
        </p:nvSpPr>
        <p:spPr>
          <a:xfrm>
            <a:off x="-304800" y="5334000"/>
            <a:ext cx="9448800" cy="1566204"/>
          </a:xfrm>
        </p:spPr>
        <p:txBody>
          <a:bodyPr/>
          <a:lstStyle/>
          <a:p>
            <a:pPr>
              <a:defRPr/>
            </a:pPr>
            <a:r>
              <a:rPr lang="en-US" dirty="0">
                <a:solidFill>
                  <a:schemeClr val="tx1">
                    <a:lumMod val="65000"/>
                    <a:lumOff val="35000"/>
                  </a:schemeClr>
                </a:solidFill>
                <a:ea typeface="Segoe UI" panose="020B0502040204020203" pitchFamily="34" charset="0"/>
                <a:cs typeface="Segoe UI" panose="020B0502040204020203" pitchFamily="34" charset="0"/>
              </a:rPr>
              <a:t>Buildings and General Services</a:t>
            </a:r>
            <a:br>
              <a:rPr lang="en-US" dirty="0">
                <a:solidFill>
                  <a:schemeClr val="tx1">
                    <a:lumMod val="65000"/>
                    <a:lumOff val="35000"/>
                  </a:schemeClr>
                </a:solidFill>
                <a:ea typeface="Segoe UI" panose="020B0502040204020203" pitchFamily="34" charset="0"/>
                <a:cs typeface="Segoe UI" panose="020B0502040204020203" pitchFamily="34" charset="0"/>
              </a:rPr>
            </a:br>
            <a:r>
              <a:rPr lang="en-US" sz="2200" dirty="0">
                <a:solidFill>
                  <a:schemeClr val="tx1">
                    <a:lumMod val="65000"/>
                    <a:lumOff val="35000"/>
                  </a:schemeClr>
                </a:solidFill>
                <a:ea typeface="Segoe UI" panose="020B0502040204020203" pitchFamily="34" charset="0"/>
                <a:cs typeface="Segoe UI" panose="020B0502040204020203" pitchFamily="34" charset="0"/>
              </a:rPr>
              <a:t>Government Business Services</a:t>
            </a:r>
            <a:br>
              <a:rPr lang="en-US" dirty="0">
                <a:solidFill>
                  <a:schemeClr val="tx1">
                    <a:lumMod val="65000"/>
                    <a:lumOff val="35000"/>
                  </a:schemeClr>
                </a:solidFill>
                <a:ea typeface="Segoe UI" panose="020B0502040204020203" pitchFamily="34" charset="0"/>
                <a:cs typeface="Segoe UI" panose="020B0502040204020203" pitchFamily="34" charset="0"/>
              </a:rPr>
            </a:br>
            <a:r>
              <a:rPr lang="en-US" sz="2200" b="1" dirty="0">
                <a:solidFill>
                  <a:schemeClr val="accent1"/>
                </a:solidFill>
                <a:latin typeface="Segoe UI Semilight" panose="020B0402040204020203" pitchFamily="34" charset="0"/>
                <a:ea typeface="Segoe UI" panose="020B0502040204020203" pitchFamily="34" charset="0"/>
                <a:cs typeface="Segoe UI Semilight" panose="020B0402040204020203" pitchFamily="34" charset="0"/>
              </a:rPr>
              <a:t>Fleet Management Services Annual Report FY 2017</a:t>
            </a:r>
            <a:br>
              <a:rPr lang="en-US" sz="2200" b="1" dirty="0">
                <a:solidFill>
                  <a:schemeClr val="accent1"/>
                </a:solidFill>
                <a:latin typeface="Segoe UI Semilight" panose="020B0402040204020203" pitchFamily="34" charset="0"/>
                <a:ea typeface="Segoe UI" panose="020B0502040204020203" pitchFamily="34" charset="0"/>
                <a:cs typeface="Segoe UI Semilight" panose="020B0402040204020203" pitchFamily="34" charset="0"/>
              </a:rPr>
            </a:br>
            <a:br>
              <a:rPr lang="en-US" sz="2000" b="1" dirty="0">
                <a:solidFill>
                  <a:schemeClr val="accent1"/>
                </a:solidFill>
                <a:latin typeface="Segoe UI" panose="020B0502040204020203" pitchFamily="34" charset="0"/>
                <a:ea typeface="Segoe UI" panose="020B0502040204020203" pitchFamily="34" charset="0"/>
                <a:cs typeface="Segoe UI" panose="020B0502040204020203" pitchFamily="34" charset="0"/>
              </a:rPr>
            </a:br>
            <a:br>
              <a:rPr lang="en-US" sz="1800" b="1" dirty="0">
                <a:solidFill>
                  <a:schemeClr val="accent1"/>
                </a:solidFill>
                <a:latin typeface="Segoe UI" panose="020B0502040204020203" pitchFamily="34" charset="0"/>
                <a:ea typeface="Segoe UI" panose="020B0502040204020203" pitchFamily="34" charset="0"/>
                <a:cs typeface="Segoe UI" panose="020B0502040204020203" pitchFamily="34" charset="0"/>
              </a:rPr>
            </a:br>
            <a:endPar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Subtitle 2"/>
          <p:cNvSpPr txBox="1">
            <a:spLocks/>
          </p:cNvSpPr>
          <p:nvPr/>
        </p:nvSpPr>
        <p:spPr bwMode="auto">
          <a:xfrm>
            <a:off x="5230813" y="6435725"/>
            <a:ext cx="3211512" cy="304800"/>
          </a:xfrm>
          <a:prstGeom prst="rect">
            <a:avLst/>
          </a:prstGeom>
          <a:noFill/>
          <a:ln w="9525">
            <a:noFill/>
            <a:miter lim="800000"/>
            <a:headEnd/>
            <a:tailEnd/>
          </a:ln>
        </p:spPr>
        <p:txBody>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ct val="20000"/>
              </a:spcBef>
              <a:buClr>
                <a:schemeClr val="tx1">
                  <a:lumMod val="65000"/>
                  <a:lumOff val="35000"/>
                </a:schemeClr>
              </a:buClr>
              <a:buFont typeface="Wingdings" pitchFamily="2" charset="2"/>
              <a:buNone/>
              <a:defRPr/>
            </a:pPr>
            <a:endParaRPr lang="en-US" sz="900" dirty="0">
              <a:latin typeface="+mn-lt"/>
              <a:cs typeface="+mn-cs"/>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spTree>
    <p:extLst>
      <p:ext uri="{BB962C8B-B14F-4D97-AF65-F5344CB8AC3E}">
        <p14:creationId xmlns:p14="http://schemas.microsoft.com/office/powerpoint/2010/main" val="3102505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200" y="381000"/>
            <a:ext cx="8534400" cy="1371600"/>
          </a:xfrm>
        </p:spPr>
        <p:txBody>
          <a:bodyPr>
            <a:normAutofit fontScale="90000"/>
          </a:bodyPr>
          <a:lstStyle/>
          <a:p>
            <a:r>
              <a:rPr lang="en-US" sz="3200" b="1" dirty="0"/>
              <a:t>Fleet Composition</a:t>
            </a:r>
            <a:br>
              <a:rPr lang="en-US" sz="1300" b="1" dirty="0"/>
            </a:br>
            <a:br>
              <a:rPr lang="en-US" sz="1300" b="1" dirty="0"/>
            </a:br>
            <a:r>
              <a:rPr lang="en-US" sz="1300" b="1" dirty="0"/>
              <a:t>The program right-sizes vehicles by matching the expected use with the most economical, fuel-efficient, and lowest emissions vehicle possible.  Administrative travel and passenger transport is best accomplished by partial- or zero-emission sedans, and larger vehicles reserved for bulky or heavy cargo transport, off-road travel, or other special needs.   </a:t>
            </a:r>
          </a:p>
        </p:txBody>
      </p:sp>
      <p:pic>
        <p:nvPicPr>
          <p:cNvPr id="11" name="Picture 10">
            <a:extLst>
              <a:ext uri="{FF2B5EF4-FFF2-40B4-BE49-F238E27FC236}">
                <a16:creationId xmlns:a16="http://schemas.microsoft.com/office/drawing/2014/main" id="{64DD0C6E-B64F-4375-9E50-F992D48A92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graphicFrame>
        <p:nvGraphicFramePr>
          <p:cNvPr id="6" name="Chart 5">
            <a:extLst>
              <a:ext uri="{FF2B5EF4-FFF2-40B4-BE49-F238E27FC236}">
                <a16:creationId xmlns:a16="http://schemas.microsoft.com/office/drawing/2014/main" id="{EF36EC7A-E570-47C6-AC66-F3BD0665BDFA}"/>
              </a:ext>
            </a:extLst>
          </p:cNvPr>
          <p:cNvGraphicFramePr/>
          <p:nvPr>
            <p:extLst>
              <p:ext uri="{D42A27DB-BD31-4B8C-83A1-F6EECF244321}">
                <p14:modId xmlns:p14="http://schemas.microsoft.com/office/powerpoint/2010/main" val="4281342018"/>
              </p:ext>
            </p:extLst>
          </p:nvPr>
        </p:nvGraphicFramePr>
        <p:xfrm>
          <a:off x="381000" y="2209800"/>
          <a:ext cx="83058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81F14E0C-045F-40A3-B3B9-DA660EA6D06A}"/>
              </a:ext>
            </a:extLst>
          </p:cNvPr>
          <p:cNvSpPr txBox="1"/>
          <p:nvPr/>
        </p:nvSpPr>
        <p:spPr>
          <a:xfrm>
            <a:off x="381000" y="6172200"/>
            <a:ext cx="3276600" cy="400110"/>
          </a:xfrm>
          <a:prstGeom prst="rect">
            <a:avLst/>
          </a:prstGeom>
          <a:noFill/>
        </p:spPr>
        <p:txBody>
          <a:bodyPr wrap="square" rtlCol="0">
            <a:spAutoFit/>
          </a:bodyPr>
          <a:lstStyle/>
          <a:p>
            <a:r>
              <a:rPr lang="en-US" sz="1000" dirty="0"/>
              <a:t>FY17 – Inventory as of July 3, 2017</a:t>
            </a:r>
          </a:p>
          <a:p>
            <a:r>
              <a:rPr lang="en-US" sz="1000" dirty="0"/>
              <a:t>includes 48 transitioning new/retired units</a:t>
            </a:r>
          </a:p>
        </p:txBody>
      </p:sp>
    </p:spTree>
    <p:extLst>
      <p:ext uri="{BB962C8B-B14F-4D97-AF65-F5344CB8AC3E}">
        <p14:creationId xmlns:p14="http://schemas.microsoft.com/office/powerpoint/2010/main" val="356029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9DEB6BD5-200C-4AC6-A495-5E297B486533}"/>
              </a:ext>
            </a:extLst>
          </p:cNvPr>
          <p:cNvGraphicFramePr/>
          <p:nvPr>
            <p:extLst>
              <p:ext uri="{D42A27DB-BD31-4B8C-83A1-F6EECF244321}">
                <p14:modId xmlns:p14="http://schemas.microsoft.com/office/powerpoint/2010/main" val="1216175070"/>
              </p:ext>
            </p:extLst>
          </p:nvPr>
        </p:nvGraphicFramePr>
        <p:xfrm>
          <a:off x="533400" y="2438400"/>
          <a:ext cx="80010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p:cNvSpPr>
            <a:spLocks noGrp="1"/>
          </p:cNvSpPr>
          <p:nvPr>
            <p:ph type="title"/>
          </p:nvPr>
        </p:nvSpPr>
        <p:spPr>
          <a:xfrm>
            <a:off x="0" y="381000"/>
            <a:ext cx="8839200" cy="2057400"/>
          </a:xfrm>
        </p:spPr>
        <p:txBody>
          <a:bodyPr>
            <a:normAutofit/>
          </a:bodyPr>
          <a:lstStyle/>
          <a:p>
            <a:r>
              <a:rPr lang="en-US" sz="3200" b="1" dirty="0"/>
              <a:t>Fuel Purchases</a:t>
            </a:r>
            <a:br>
              <a:rPr lang="en-US" sz="1200" b="1" dirty="0"/>
            </a:br>
            <a:br>
              <a:rPr lang="en-US" sz="1200" b="1" dirty="0"/>
            </a:br>
            <a:r>
              <a:rPr lang="en-US" sz="1200" b="1" dirty="0"/>
              <a:t>The program supports the reduction of greenhouse gas emissions by assigning the lowest emission, most fuel efficient vehicle, which meets expected needs established by agencies and departments through a justification review.  In addition to vehicle fuel economy, travel distance primarily drives fuel purchases. The program aims to increase the average miles traveled per fuel gallon purchased. </a:t>
            </a:r>
            <a:endParaRPr lang="en-US" sz="1200" b="1" baseline="30000" dirty="0"/>
          </a:p>
        </p:txBody>
      </p:sp>
      <p:pic>
        <p:nvPicPr>
          <p:cNvPr id="11" name="Picture 10">
            <a:extLst>
              <a:ext uri="{FF2B5EF4-FFF2-40B4-BE49-F238E27FC236}">
                <a16:creationId xmlns:a16="http://schemas.microsoft.com/office/drawing/2014/main" id="{64DD0C6E-B64F-4375-9E50-F992D48A92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sp>
        <p:nvSpPr>
          <p:cNvPr id="7" name="Title 1">
            <a:extLst>
              <a:ext uri="{FF2B5EF4-FFF2-40B4-BE49-F238E27FC236}">
                <a16:creationId xmlns:a16="http://schemas.microsoft.com/office/drawing/2014/main" id="{70F20282-441A-479B-99C9-6F47467A4DBB}"/>
              </a:ext>
            </a:extLst>
          </p:cNvPr>
          <p:cNvSpPr txBox="1">
            <a:spLocks/>
          </p:cNvSpPr>
          <p:nvPr/>
        </p:nvSpPr>
        <p:spPr bwMode="auto">
          <a:xfrm>
            <a:off x="0" y="6096000"/>
            <a:ext cx="8839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631825" indent="0" algn="l" rtl="0" eaLnBrk="0" fontAlgn="base" hangingPunct="0">
              <a:spcBef>
                <a:spcPct val="0"/>
              </a:spcBef>
              <a:spcAft>
                <a:spcPct val="0"/>
              </a:spcAft>
              <a:defRPr sz="3000" b="0" kern="1200">
                <a:solidFill>
                  <a:srgbClr val="0070C0"/>
                </a:solidFill>
                <a:latin typeface="Segoe UI Semibold" panose="020B0702040204020203" pitchFamily="34" charset="0"/>
                <a:ea typeface="+mj-ea"/>
                <a:cs typeface="+mj-cs"/>
              </a:defRPr>
            </a:lvl1pPr>
            <a:lvl2pPr algn="l" rtl="0" eaLnBrk="0" fontAlgn="base" hangingPunct="0">
              <a:spcBef>
                <a:spcPct val="0"/>
              </a:spcBef>
              <a:spcAft>
                <a:spcPct val="0"/>
              </a:spcAft>
              <a:defRPr sz="3600">
                <a:solidFill>
                  <a:schemeClr val="bg1"/>
                </a:solidFill>
                <a:latin typeface="Calibri" pitchFamily="34" charset="0"/>
              </a:defRPr>
            </a:lvl2pPr>
            <a:lvl3pPr algn="l" rtl="0" eaLnBrk="0" fontAlgn="base" hangingPunct="0">
              <a:spcBef>
                <a:spcPct val="0"/>
              </a:spcBef>
              <a:spcAft>
                <a:spcPct val="0"/>
              </a:spcAft>
              <a:defRPr sz="3600">
                <a:solidFill>
                  <a:schemeClr val="bg1"/>
                </a:solidFill>
                <a:latin typeface="Calibri" pitchFamily="34" charset="0"/>
              </a:defRPr>
            </a:lvl3pPr>
            <a:lvl4pPr algn="l" rtl="0" eaLnBrk="0" fontAlgn="base" hangingPunct="0">
              <a:spcBef>
                <a:spcPct val="0"/>
              </a:spcBef>
              <a:spcAft>
                <a:spcPct val="0"/>
              </a:spcAft>
              <a:defRPr sz="3600">
                <a:solidFill>
                  <a:schemeClr val="bg1"/>
                </a:solidFill>
                <a:latin typeface="Calibri" pitchFamily="34" charset="0"/>
              </a:defRPr>
            </a:lvl4pPr>
            <a:lvl5pPr algn="l" rtl="0" eaLnBrk="0" fontAlgn="base" hangingPunct="0">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b="1">
                <a:solidFill>
                  <a:schemeClr val="bg1"/>
                </a:solidFill>
                <a:latin typeface="Calibri" pitchFamily="34" charset="0"/>
              </a:defRPr>
            </a:lvl6pPr>
            <a:lvl7pPr marL="914400" algn="l" rtl="0" fontAlgn="base">
              <a:spcBef>
                <a:spcPct val="0"/>
              </a:spcBef>
              <a:spcAft>
                <a:spcPct val="0"/>
              </a:spcAft>
              <a:defRPr sz="3600" b="1">
                <a:solidFill>
                  <a:schemeClr val="bg1"/>
                </a:solidFill>
                <a:latin typeface="Calibri" pitchFamily="34" charset="0"/>
              </a:defRPr>
            </a:lvl7pPr>
            <a:lvl8pPr marL="1371600" algn="l" rtl="0" fontAlgn="base">
              <a:spcBef>
                <a:spcPct val="0"/>
              </a:spcBef>
              <a:spcAft>
                <a:spcPct val="0"/>
              </a:spcAft>
              <a:defRPr sz="3600" b="1">
                <a:solidFill>
                  <a:schemeClr val="bg1"/>
                </a:solidFill>
                <a:latin typeface="Calibri" pitchFamily="34" charset="0"/>
              </a:defRPr>
            </a:lvl8pPr>
            <a:lvl9pPr marL="1828800" algn="l" rtl="0" fontAlgn="base">
              <a:spcBef>
                <a:spcPct val="0"/>
              </a:spcBef>
              <a:spcAft>
                <a:spcPct val="0"/>
              </a:spcAft>
              <a:defRPr sz="3600" b="1">
                <a:solidFill>
                  <a:schemeClr val="bg1"/>
                </a:solidFill>
                <a:latin typeface="Calibri" pitchFamily="34" charset="0"/>
              </a:defRPr>
            </a:lvl9pPr>
          </a:lstStyle>
          <a:p>
            <a:r>
              <a:rPr lang="en-US" sz="1000" b="1" dirty="0"/>
              <a:t>*Mileage data is collected from driver reports, which may contain inaccurate entries.  </a:t>
            </a:r>
          </a:p>
          <a:p>
            <a:r>
              <a:rPr lang="en-US" sz="1000" b="1" dirty="0"/>
              <a:t>Obvious outliers are removed, however mileage data is considered approximate.</a:t>
            </a:r>
            <a:endParaRPr lang="en-US" sz="1000" b="1" baseline="30000" dirty="0"/>
          </a:p>
        </p:txBody>
      </p:sp>
    </p:spTree>
    <p:extLst>
      <p:ext uri="{BB962C8B-B14F-4D97-AF65-F5344CB8AC3E}">
        <p14:creationId xmlns:p14="http://schemas.microsoft.com/office/powerpoint/2010/main" val="3113620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81799484"/>
              </p:ext>
            </p:extLst>
          </p:nvPr>
        </p:nvGraphicFramePr>
        <p:xfrm>
          <a:off x="457200" y="1905000"/>
          <a:ext cx="8186823"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89B33BEB-422C-4E11-9563-11D26B594B03}"/>
              </a:ext>
            </a:extLst>
          </p:cNvPr>
          <p:cNvSpPr txBox="1">
            <a:spLocks/>
          </p:cNvSpPr>
          <p:nvPr/>
        </p:nvSpPr>
        <p:spPr bwMode="auto">
          <a:xfrm>
            <a:off x="0" y="6248400"/>
            <a:ext cx="7467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631825" indent="0" algn="l" rtl="0" eaLnBrk="0" fontAlgn="base" hangingPunct="0">
              <a:spcBef>
                <a:spcPct val="0"/>
              </a:spcBef>
              <a:spcAft>
                <a:spcPct val="0"/>
              </a:spcAft>
              <a:defRPr sz="3000" b="0" kern="1200">
                <a:solidFill>
                  <a:srgbClr val="0070C0"/>
                </a:solidFill>
                <a:latin typeface="Segoe UI Semibold" panose="020B0702040204020203" pitchFamily="34" charset="0"/>
                <a:ea typeface="+mj-ea"/>
                <a:cs typeface="+mj-cs"/>
              </a:defRPr>
            </a:lvl1pPr>
            <a:lvl2pPr algn="l" rtl="0" eaLnBrk="0" fontAlgn="base" hangingPunct="0">
              <a:spcBef>
                <a:spcPct val="0"/>
              </a:spcBef>
              <a:spcAft>
                <a:spcPct val="0"/>
              </a:spcAft>
              <a:defRPr sz="3600">
                <a:solidFill>
                  <a:schemeClr val="bg1"/>
                </a:solidFill>
                <a:latin typeface="Calibri" pitchFamily="34" charset="0"/>
              </a:defRPr>
            </a:lvl2pPr>
            <a:lvl3pPr algn="l" rtl="0" eaLnBrk="0" fontAlgn="base" hangingPunct="0">
              <a:spcBef>
                <a:spcPct val="0"/>
              </a:spcBef>
              <a:spcAft>
                <a:spcPct val="0"/>
              </a:spcAft>
              <a:defRPr sz="3600">
                <a:solidFill>
                  <a:schemeClr val="bg1"/>
                </a:solidFill>
                <a:latin typeface="Calibri" pitchFamily="34" charset="0"/>
              </a:defRPr>
            </a:lvl3pPr>
            <a:lvl4pPr algn="l" rtl="0" eaLnBrk="0" fontAlgn="base" hangingPunct="0">
              <a:spcBef>
                <a:spcPct val="0"/>
              </a:spcBef>
              <a:spcAft>
                <a:spcPct val="0"/>
              </a:spcAft>
              <a:defRPr sz="3600">
                <a:solidFill>
                  <a:schemeClr val="bg1"/>
                </a:solidFill>
                <a:latin typeface="Calibri" pitchFamily="34" charset="0"/>
              </a:defRPr>
            </a:lvl4pPr>
            <a:lvl5pPr algn="l" rtl="0" eaLnBrk="0" fontAlgn="base" hangingPunct="0">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b="1">
                <a:solidFill>
                  <a:schemeClr val="bg1"/>
                </a:solidFill>
                <a:latin typeface="Calibri" pitchFamily="34" charset="0"/>
              </a:defRPr>
            </a:lvl6pPr>
            <a:lvl7pPr marL="914400" algn="l" rtl="0" fontAlgn="base">
              <a:spcBef>
                <a:spcPct val="0"/>
              </a:spcBef>
              <a:spcAft>
                <a:spcPct val="0"/>
              </a:spcAft>
              <a:defRPr sz="3600" b="1">
                <a:solidFill>
                  <a:schemeClr val="bg1"/>
                </a:solidFill>
                <a:latin typeface="Calibri" pitchFamily="34" charset="0"/>
              </a:defRPr>
            </a:lvl7pPr>
            <a:lvl8pPr marL="1371600" algn="l" rtl="0" fontAlgn="base">
              <a:spcBef>
                <a:spcPct val="0"/>
              </a:spcBef>
              <a:spcAft>
                <a:spcPct val="0"/>
              </a:spcAft>
              <a:defRPr sz="3600" b="1">
                <a:solidFill>
                  <a:schemeClr val="bg1"/>
                </a:solidFill>
                <a:latin typeface="Calibri" pitchFamily="34" charset="0"/>
              </a:defRPr>
            </a:lvl8pPr>
            <a:lvl9pPr marL="1828800" algn="l" rtl="0" fontAlgn="base">
              <a:spcBef>
                <a:spcPct val="0"/>
              </a:spcBef>
              <a:spcAft>
                <a:spcPct val="0"/>
              </a:spcAft>
              <a:defRPr sz="3600" b="1">
                <a:solidFill>
                  <a:schemeClr val="bg1"/>
                </a:solidFill>
                <a:latin typeface="Calibri" pitchFamily="34" charset="0"/>
              </a:defRPr>
            </a:lvl9pPr>
          </a:lstStyle>
          <a:p>
            <a:r>
              <a:rPr lang="en-US" sz="1000" b="1" dirty="0"/>
              <a:t>Fleet mileage data is collected from driver reports, which may contain inaccurate entries.  Obvious outliers are removed, however mileage data is considered approximate.  </a:t>
            </a:r>
          </a:p>
          <a:p>
            <a:r>
              <a:rPr lang="en-US" sz="1000" b="1" dirty="0"/>
              <a:t>Vehicles exempt from the Fleet program are not included in Fleet program reports.</a:t>
            </a:r>
            <a:endParaRPr lang="en-US" sz="1000" b="1" baseline="30000" dirty="0"/>
          </a:p>
        </p:txBody>
      </p:sp>
      <p:pic>
        <p:nvPicPr>
          <p:cNvPr id="12" name="Picture 11">
            <a:extLst>
              <a:ext uri="{FF2B5EF4-FFF2-40B4-BE49-F238E27FC236}">
                <a16:creationId xmlns:a16="http://schemas.microsoft.com/office/drawing/2014/main" id="{D8068694-B136-4429-B3F0-983B76CE16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sp>
        <p:nvSpPr>
          <p:cNvPr id="3" name="Title 2">
            <a:extLst>
              <a:ext uri="{FF2B5EF4-FFF2-40B4-BE49-F238E27FC236}">
                <a16:creationId xmlns:a16="http://schemas.microsoft.com/office/drawing/2014/main" id="{2CA130A7-143C-4E74-ACB8-8EB8501DB2C3}"/>
              </a:ext>
            </a:extLst>
          </p:cNvPr>
          <p:cNvSpPr>
            <a:spLocks noGrp="1"/>
          </p:cNvSpPr>
          <p:nvPr>
            <p:ph type="title"/>
          </p:nvPr>
        </p:nvSpPr>
        <p:spPr>
          <a:xfrm>
            <a:off x="457200" y="274638"/>
            <a:ext cx="7780712" cy="1401761"/>
          </a:xfrm>
        </p:spPr>
        <p:txBody>
          <a:bodyPr/>
          <a:lstStyle/>
          <a:p>
            <a:r>
              <a:rPr lang="en-US" dirty="0"/>
              <a:t>Reimbursed Travel &amp; Fleet Utilization</a:t>
            </a:r>
            <a:br>
              <a:rPr lang="en-US" sz="1200" dirty="0"/>
            </a:br>
            <a:br>
              <a:rPr lang="en-US" sz="1200" dirty="0"/>
            </a:br>
            <a:r>
              <a:rPr lang="en-US" sz="1200" dirty="0"/>
              <a:t>The program’s mission is to provide fleet vehicles to agencies and departments when it will result in savings over the federal mileage reimbursement rate, or when their mission requires a fleet vehicle.  Our goal is to reduce travel performed in personal vehicles at the full reimbursement rate, when using a fleet vehicle is more cost effective. </a:t>
            </a:r>
          </a:p>
        </p:txBody>
      </p:sp>
    </p:spTree>
    <p:extLst>
      <p:ext uri="{BB962C8B-B14F-4D97-AF65-F5344CB8AC3E}">
        <p14:creationId xmlns:p14="http://schemas.microsoft.com/office/powerpoint/2010/main" val="103141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200" y="533400"/>
            <a:ext cx="8534400" cy="1676400"/>
          </a:xfrm>
        </p:spPr>
        <p:txBody>
          <a:bodyPr>
            <a:normAutofit fontScale="90000"/>
          </a:bodyPr>
          <a:lstStyle/>
          <a:p>
            <a:r>
              <a:rPr lang="en-US" sz="3200" b="1" dirty="0"/>
              <a:t>High Mileage Drivers</a:t>
            </a:r>
            <a:br>
              <a:rPr lang="en-US" sz="1300" b="1" dirty="0"/>
            </a:br>
            <a:br>
              <a:rPr lang="en-US" sz="1300" b="1" dirty="0"/>
            </a:br>
            <a:r>
              <a:rPr lang="en-US" sz="1300" b="1" dirty="0"/>
              <a:t>As a cost saving strategy, the program informs agencies and departments of their high mileage drivers based on expense data and fleet rates from the previous fiscal year, and recommends using the lowest cost option. </a:t>
            </a:r>
            <a:br>
              <a:rPr lang="en-US" sz="1300" b="1" dirty="0"/>
            </a:br>
            <a:r>
              <a:rPr lang="en-US" sz="1300" b="1" dirty="0"/>
              <a:t>An employee is considered a high mileage driver when their annual mileage reimbursements exceed the cost for their department to lease a fleet sedan. </a:t>
            </a:r>
            <a:br>
              <a:rPr lang="en-US" sz="1300" b="1" dirty="0"/>
            </a:br>
            <a:br>
              <a:rPr lang="en-US" sz="1300" b="1" dirty="0"/>
            </a:br>
            <a:r>
              <a:rPr lang="en-US" sz="1300" b="1" dirty="0"/>
              <a:t>The current annual threshold is 10,000 miles, while in past years the threshold has been as much as 14,000 miles.  Fleet lease rates were reduced July 2015, which now makes using a fleet sedan more economical at a much lower annual threshold.</a:t>
            </a:r>
          </a:p>
        </p:txBody>
      </p:sp>
      <p:pic>
        <p:nvPicPr>
          <p:cNvPr id="11" name="Picture 10">
            <a:extLst>
              <a:ext uri="{FF2B5EF4-FFF2-40B4-BE49-F238E27FC236}">
                <a16:creationId xmlns:a16="http://schemas.microsoft.com/office/drawing/2014/main" id="{64DD0C6E-B64F-4375-9E50-F992D48A92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graphicFrame>
        <p:nvGraphicFramePr>
          <p:cNvPr id="8" name="Chart 7">
            <a:extLst>
              <a:ext uri="{FF2B5EF4-FFF2-40B4-BE49-F238E27FC236}">
                <a16:creationId xmlns:a16="http://schemas.microsoft.com/office/drawing/2014/main" id="{B497E710-49D6-4644-B99E-B29DB1611D32}"/>
              </a:ext>
            </a:extLst>
          </p:cNvPr>
          <p:cNvGraphicFramePr/>
          <p:nvPr>
            <p:extLst>
              <p:ext uri="{D42A27DB-BD31-4B8C-83A1-F6EECF244321}">
                <p14:modId xmlns:p14="http://schemas.microsoft.com/office/powerpoint/2010/main" val="806771742"/>
              </p:ext>
            </p:extLst>
          </p:nvPr>
        </p:nvGraphicFramePr>
        <p:xfrm>
          <a:off x="762000" y="2895600"/>
          <a:ext cx="67818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5914548-E65A-44AE-AA0D-0521401AB3D4}"/>
              </a:ext>
            </a:extLst>
          </p:cNvPr>
          <p:cNvSpPr txBox="1"/>
          <p:nvPr/>
        </p:nvSpPr>
        <p:spPr>
          <a:xfrm>
            <a:off x="381000" y="2514600"/>
            <a:ext cx="8077200" cy="369332"/>
          </a:xfrm>
          <a:prstGeom prst="rect">
            <a:avLst/>
          </a:prstGeom>
          <a:noFill/>
        </p:spPr>
        <p:txBody>
          <a:bodyPr wrap="square" rtlCol="0">
            <a:spAutoFit/>
          </a:bodyPr>
          <a:lstStyle/>
          <a:p>
            <a:r>
              <a:rPr lang="en-US" dirty="0"/>
              <a:t>Cost of High Mileage Drivers		                                   	FY 2013 - 2017</a:t>
            </a:r>
          </a:p>
        </p:txBody>
      </p:sp>
      <p:sp>
        <p:nvSpPr>
          <p:cNvPr id="12" name="TextBox 11">
            <a:extLst>
              <a:ext uri="{FF2B5EF4-FFF2-40B4-BE49-F238E27FC236}">
                <a16:creationId xmlns:a16="http://schemas.microsoft.com/office/drawing/2014/main" id="{9354AFAD-7C18-4C45-89F7-84D50C407F9B}"/>
              </a:ext>
            </a:extLst>
          </p:cNvPr>
          <p:cNvSpPr txBox="1"/>
          <p:nvPr/>
        </p:nvSpPr>
        <p:spPr>
          <a:xfrm>
            <a:off x="1600200" y="6019800"/>
            <a:ext cx="6019800" cy="276999"/>
          </a:xfrm>
          <a:prstGeom prst="rect">
            <a:avLst/>
          </a:prstGeom>
          <a:noFill/>
        </p:spPr>
        <p:txBody>
          <a:bodyPr wrap="square" rtlCol="0">
            <a:spAutoFit/>
          </a:bodyPr>
          <a:lstStyle/>
          <a:p>
            <a:pPr algn="ctr"/>
            <a:r>
              <a:rPr lang="en-US" sz="1200" dirty="0"/>
              <a:t>Fiscal Year (Number of Drivers)</a:t>
            </a:r>
          </a:p>
        </p:txBody>
      </p:sp>
    </p:spTree>
    <p:extLst>
      <p:ext uri="{BB962C8B-B14F-4D97-AF65-F5344CB8AC3E}">
        <p14:creationId xmlns:p14="http://schemas.microsoft.com/office/powerpoint/2010/main" val="3678865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28600" y="304800"/>
            <a:ext cx="8991600" cy="1371600"/>
          </a:xfrm>
        </p:spPr>
        <p:txBody>
          <a:bodyPr>
            <a:normAutofit fontScale="90000"/>
          </a:bodyPr>
          <a:lstStyle/>
          <a:p>
            <a:r>
              <a:rPr lang="en-US" sz="3200" b="1" dirty="0"/>
              <a:t>Locations with Highest Mileage Reimbursements</a:t>
            </a:r>
            <a:br>
              <a:rPr lang="en-US" sz="3200" b="1" dirty="0"/>
            </a:br>
            <a:br>
              <a:rPr lang="en-US" sz="1800" b="1" dirty="0"/>
            </a:br>
            <a:r>
              <a:rPr lang="en-US" sz="1300" b="1" dirty="0"/>
              <a:t>The program seeks to increase the use of fleet vehicles at these locations, by making cars available through a motor pool, when possible.  This reimbursement data is only one consideration in selecting potential motor pool locations; available parking, partnerships with departments for dispatch, and other factors are considered.   </a:t>
            </a:r>
            <a:br>
              <a:rPr lang="en-US" sz="1300" b="1" dirty="0"/>
            </a:br>
            <a:endParaRPr lang="en-US" sz="1300" b="1" dirty="0"/>
          </a:p>
        </p:txBody>
      </p:sp>
      <p:graphicFrame>
        <p:nvGraphicFramePr>
          <p:cNvPr id="5" name="Chart 4">
            <a:extLst>
              <a:ext uri="{FF2B5EF4-FFF2-40B4-BE49-F238E27FC236}">
                <a16:creationId xmlns:a16="http://schemas.microsoft.com/office/drawing/2014/main" id="{A20211BE-BE4F-43B6-8D67-01C4C62D8C49}"/>
              </a:ext>
            </a:extLst>
          </p:cNvPr>
          <p:cNvGraphicFramePr/>
          <p:nvPr>
            <p:extLst>
              <p:ext uri="{D42A27DB-BD31-4B8C-83A1-F6EECF244321}">
                <p14:modId xmlns:p14="http://schemas.microsoft.com/office/powerpoint/2010/main" val="4154960802"/>
              </p:ext>
            </p:extLst>
          </p:nvPr>
        </p:nvGraphicFramePr>
        <p:xfrm>
          <a:off x="533400" y="2362200"/>
          <a:ext cx="80772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D16B6843-B3C2-4AC5-8AEE-9233A738AA5E}"/>
              </a:ext>
            </a:extLst>
          </p:cNvPr>
          <p:cNvSpPr/>
          <p:nvPr/>
        </p:nvSpPr>
        <p:spPr>
          <a:xfrm>
            <a:off x="2133600" y="1981200"/>
            <a:ext cx="5181600" cy="553998"/>
          </a:xfrm>
          <a:prstGeom prst="rect">
            <a:avLst/>
          </a:prstGeom>
        </p:spPr>
        <p:txBody>
          <a:bodyPr wrap="square">
            <a:spAutoFit/>
          </a:bodyPr>
          <a:lstStyle/>
          <a:p>
            <a:r>
              <a:rPr lang="en-US" sz="1200" b="1" dirty="0">
                <a:solidFill>
                  <a:schemeClr val="bg1">
                    <a:lumMod val="50000"/>
                  </a:schemeClr>
                </a:solidFill>
              </a:rPr>
              <a:t>FY 2017 Employee Full-Rate Mileage Reimbursements by Departing Location</a:t>
            </a:r>
            <a:br>
              <a:rPr lang="en-US" b="1" dirty="0">
                <a:solidFill>
                  <a:schemeClr val="bg1">
                    <a:lumMod val="50000"/>
                  </a:schemeClr>
                </a:solidFill>
              </a:rPr>
            </a:br>
            <a:endParaRPr lang="en-US" dirty="0">
              <a:solidFill>
                <a:schemeClr val="bg1">
                  <a:lumMod val="50000"/>
                </a:schemeClr>
              </a:solidFill>
            </a:endParaRPr>
          </a:p>
        </p:txBody>
      </p:sp>
      <p:pic>
        <p:nvPicPr>
          <p:cNvPr id="6" name="Picture 5">
            <a:extLst>
              <a:ext uri="{FF2B5EF4-FFF2-40B4-BE49-F238E27FC236}">
                <a16:creationId xmlns:a16="http://schemas.microsoft.com/office/drawing/2014/main" id="{51D37F2C-C9BE-4691-9476-1E97D9D8F6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spTree>
    <p:extLst>
      <p:ext uri="{BB962C8B-B14F-4D97-AF65-F5344CB8AC3E}">
        <p14:creationId xmlns:p14="http://schemas.microsoft.com/office/powerpoint/2010/main" val="746948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200" y="381000"/>
            <a:ext cx="8534400" cy="1600200"/>
          </a:xfrm>
        </p:spPr>
        <p:txBody>
          <a:bodyPr>
            <a:normAutofit/>
          </a:bodyPr>
          <a:lstStyle/>
          <a:p>
            <a:r>
              <a:rPr lang="en-US" sz="3200" b="1" dirty="0"/>
              <a:t>Fleet Disposal: Return of Investment</a:t>
            </a:r>
            <a:br>
              <a:rPr lang="en-US" sz="1200" b="1" dirty="0">
                <a:highlight>
                  <a:srgbClr val="FFFF00"/>
                </a:highlight>
              </a:rPr>
            </a:br>
            <a:br>
              <a:rPr lang="en-US" sz="1200" b="1" dirty="0"/>
            </a:br>
            <a:r>
              <a:rPr lang="en-US" sz="1200" b="1" dirty="0"/>
              <a:t>The program aims to achieve a 25% average return of investment for fleet vehicles*, which is the return on investment attained by “Elite” fleets, according to Government Fleet magazine.</a:t>
            </a:r>
            <a:r>
              <a:rPr lang="en-US" sz="1200" b="1" baseline="30000" dirty="0"/>
              <a:t>1  </a:t>
            </a:r>
            <a:r>
              <a:rPr lang="en-US" sz="1200" b="1" dirty="0"/>
              <a:t>The program’s replacement planning and remarketing strategies are designed to maximize the return of investment.</a:t>
            </a:r>
            <a:endParaRPr lang="en-US" sz="1200" b="1" baseline="30000" dirty="0"/>
          </a:p>
        </p:txBody>
      </p:sp>
      <p:pic>
        <p:nvPicPr>
          <p:cNvPr id="11" name="Picture 10">
            <a:extLst>
              <a:ext uri="{FF2B5EF4-FFF2-40B4-BE49-F238E27FC236}">
                <a16:creationId xmlns:a16="http://schemas.microsoft.com/office/drawing/2014/main" id="{64DD0C6E-B64F-4375-9E50-F992D48A92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sp>
        <p:nvSpPr>
          <p:cNvPr id="9" name="TextBox 8">
            <a:extLst>
              <a:ext uri="{FF2B5EF4-FFF2-40B4-BE49-F238E27FC236}">
                <a16:creationId xmlns:a16="http://schemas.microsoft.com/office/drawing/2014/main" id="{C5914548-E65A-44AE-AA0D-0521401AB3D4}"/>
              </a:ext>
            </a:extLst>
          </p:cNvPr>
          <p:cNvSpPr txBox="1"/>
          <p:nvPr/>
        </p:nvSpPr>
        <p:spPr>
          <a:xfrm>
            <a:off x="533400" y="1981200"/>
            <a:ext cx="8077200" cy="369332"/>
          </a:xfrm>
          <a:prstGeom prst="rect">
            <a:avLst/>
          </a:prstGeom>
          <a:noFill/>
        </p:spPr>
        <p:txBody>
          <a:bodyPr wrap="square" rtlCol="0">
            <a:spAutoFit/>
          </a:bodyPr>
          <a:lstStyle/>
          <a:p>
            <a:r>
              <a:rPr lang="en-US" dirty="0"/>
              <a:t>Average resale return of original purchase amount</a:t>
            </a:r>
          </a:p>
        </p:txBody>
      </p:sp>
      <p:sp>
        <p:nvSpPr>
          <p:cNvPr id="7" name="TextBox 9">
            <a:extLst>
              <a:ext uri="{FF2B5EF4-FFF2-40B4-BE49-F238E27FC236}">
                <a16:creationId xmlns:a16="http://schemas.microsoft.com/office/drawing/2014/main" id="{BC084777-83E8-43EA-90CC-235AF5A829E0}"/>
              </a:ext>
            </a:extLst>
          </p:cNvPr>
          <p:cNvSpPr txBox="1">
            <a:spLocks noChangeArrowheads="1"/>
          </p:cNvSpPr>
          <p:nvPr/>
        </p:nvSpPr>
        <p:spPr bwMode="auto">
          <a:xfrm>
            <a:off x="762000" y="5867400"/>
            <a:ext cx="6324600" cy="784830"/>
          </a:xfrm>
          <a:prstGeom prst="rect">
            <a:avLst/>
          </a:prstGeom>
          <a:noFill/>
          <a:ln w="9525">
            <a:noFill/>
            <a:miter lim="800000"/>
            <a:headEnd/>
            <a:tailEnd/>
          </a:ln>
        </p:spPr>
        <p:txBody>
          <a:bodyPr wrap="square">
            <a:spAutoFit/>
          </a:bodyPr>
          <a:lstStyle/>
          <a:p>
            <a:r>
              <a:rPr lang="en-US" sz="900" dirty="0"/>
              <a:t>*Vehicles disposed by insurance settlement, have a salvage title, or were transferred to program after purchase, are excluded from ROI calculation.</a:t>
            </a:r>
          </a:p>
          <a:p>
            <a:endParaRPr lang="en-US" sz="900" dirty="0"/>
          </a:p>
          <a:p>
            <a:r>
              <a:rPr lang="en-US" sz="900" dirty="0"/>
              <a:t>1. </a:t>
            </a:r>
            <a:r>
              <a:rPr lang="en-US" sz="900" dirty="0" err="1"/>
              <a:t>Thi</a:t>
            </a:r>
            <a:r>
              <a:rPr lang="en-US" sz="900" dirty="0"/>
              <a:t> </a:t>
            </a:r>
            <a:r>
              <a:rPr lang="en-US" sz="900" dirty="0" err="1"/>
              <a:t>Doa</a:t>
            </a:r>
            <a:r>
              <a:rPr lang="en-US" sz="900" dirty="0"/>
              <a:t>, Author. “Elite Fleets Continue Tradition of Excellence.” </a:t>
            </a:r>
            <a:r>
              <a:rPr lang="en-US" sz="900" i="1" dirty="0"/>
              <a:t>Government Fleet</a:t>
            </a:r>
            <a:r>
              <a:rPr lang="en-US" sz="900" dirty="0"/>
              <a:t>. Published July 2013. </a:t>
            </a:r>
          </a:p>
          <a:p>
            <a:r>
              <a:rPr lang="en-US" sz="900" dirty="0">
                <a:hlinkClick r:id="rId3"/>
              </a:rPr>
              <a:t>http://www.government-fleet.com/article/story/2013/07/elite-fleets-continue-tradition-of-excellence.aspx</a:t>
            </a:r>
            <a:r>
              <a:rPr lang="en-US" sz="900" dirty="0"/>
              <a:t>.</a:t>
            </a:r>
            <a:endParaRPr lang="en-US" sz="1200" dirty="0"/>
          </a:p>
        </p:txBody>
      </p:sp>
      <p:graphicFrame>
        <p:nvGraphicFramePr>
          <p:cNvPr id="13" name="Chart 12">
            <a:extLst>
              <a:ext uri="{FF2B5EF4-FFF2-40B4-BE49-F238E27FC236}">
                <a16:creationId xmlns:a16="http://schemas.microsoft.com/office/drawing/2014/main" id="{73A41A54-1663-4C17-BFF3-4B0680757CBA}"/>
              </a:ext>
            </a:extLst>
          </p:cNvPr>
          <p:cNvGraphicFramePr/>
          <p:nvPr>
            <p:extLst>
              <p:ext uri="{D42A27DB-BD31-4B8C-83A1-F6EECF244321}">
                <p14:modId xmlns:p14="http://schemas.microsoft.com/office/powerpoint/2010/main" val="3042615165"/>
              </p:ext>
            </p:extLst>
          </p:nvPr>
        </p:nvGraphicFramePr>
        <p:xfrm>
          <a:off x="533400" y="2362198"/>
          <a:ext cx="7696200" cy="27901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965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381000"/>
            <a:ext cx="8839200" cy="2057400"/>
          </a:xfrm>
        </p:spPr>
        <p:txBody>
          <a:bodyPr>
            <a:normAutofit/>
          </a:bodyPr>
          <a:lstStyle/>
          <a:p>
            <a:r>
              <a:rPr lang="en-US" b="1" dirty="0"/>
              <a:t>Plug-In Electric Vehicles (Hybrid and Full-EV)</a:t>
            </a:r>
            <a:br>
              <a:rPr lang="en-US" b="1" dirty="0">
                <a:highlight>
                  <a:srgbClr val="FFFF00"/>
                </a:highlight>
              </a:rPr>
            </a:br>
            <a:br>
              <a:rPr lang="en-US" sz="1200" b="1" dirty="0"/>
            </a:br>
            <a:r>
              <a:rPr lang="en-US" sz="1200" b="1" dirty="0"/>
              <a:t>The 2016 State Agency Energy Plan and Vermont Zero Emission Vehicle Action Plan establish a goal to convert 25% of light-duty state fleet vehicles to plug-in electric by 2025.  Accordingly, Fleet Management Program must continue working with agency operations staff to identify opportunities to add more plug-in hybrids, and all-electric vehicles.  Within the 2016 Agency Energy Implementation Plan, the Fleet Management Program has also committed to adding 5 plug-in electric vehicles each year, to help meet the goal to reduce greenhouse gas emissions.</a:t>
            </a:r>
            <a:endParaRPr lang="en-US" sz="1200" b="1" baseline="30000" dirty="0"/>
          </a:p>
        </p:txBody>
      </p:sp>
      <p:pic>
        <p:nvPicPr>
          <p:cNvPr id="11" name="Picture 10">
            <a:extLst>
              <a:ext uri="{FF2B5EF4-FFF2-40B4-BE49-F238E27FC236}">
                <a16:creationId xmlns:a16="http://schemas.microsoft.com/office/drawing/2014/main" id="{64DD0C6E-B64F-4375-9E50-F992D48A92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graphicFrame>
        <p:nvGraphicFramePr>
          <p:cNvPr id="5" name="Table 4">
            <a:extLst>
              <a:ext uri="{FF2B5EF4-FFF2-40B4-BE49-F238E27FC236}">
                <a16:creationId xmlns:a16="http://schemas.microsoft.com/office/drawing/2014/main" id="{C8AED7DF-598A-48EE-AD11-62FEA4A739B4}"/>
              </a:ext>
            </a:extLst>
          </p:cNvPr>
          <p:cNvGraphicFramePr>
            <a:graphicFrameLocks noGrp="1"/>
          </p:cNvGraphicFramePr>
          <p:nvPr>
            <p:extLst>
              <p:ext uri="{D42A27DB-BD31-4B8C-83A1-F6EECF244321}">
                <p14:modId xmlns:p14="http://schemas.microsoft.com/office/powerpoint/2010/main" val="1407409423"/>
              </p:ext>
            </p:extLst>
          </p:nvPr>
        </p:nvGraphicFramePr>
        <p:xfrm>
          <a:off x="914400" y="2514600"/>
          <a:ext cx="7391400" cy="2620594"/>
        </p:xfrm>
        <a:graphic>
          <a:graphicData uri="http://schemas.openxmlformats.org/drawingml/2006/table">
            <a:tbl>
              <a:tblPr firstRow="1" bandRow="1">
                <a:tableStyleId>{7DF18680-E054-41AD-8BC1-D1AEF772440D}</a:tableStyleId>
              </a:tblPr>
              <a:tblGrid>
                <a:gridCol w="1207745">
                  <a:extLst>
                    <a:ext uri="{9D8B030D-6E8A-4147-A177-3AD203B41FA5}">
                      <a16:colId xmlns:a16="http://schemas.microsoft.com/office/drawing/2014/main" val="20000"/>
                    </a:ext>
                  </a:extLst>
                </a:gridCol>
                <a:gridCol w="773455">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5212">
                  <a:extLst>
                    <a:ext uri="{9D8B030D-6E8A-4147-A177-3AD203B41FA5}">
                      <a16:colId xmlns:a16="http://schemas.microsoft.com/office/drawing/2014/main" val="20004"/>
                    </a:ext>
                  </a:extLst>
                </a:gridCol>
                <a:gridCol w="966196">
                  <a:extLst>
                    <a:ext uri="{9D8B030D-6E8A-4147-A177-3AD203B41FA5}">
                      <a16:colId xmlns:a16="http://schemas.microsoft.com/office/drawing/2014/main" val="20005"/>
                    </a:ext>
                  </a:extLst>
                </a:gridCol>
                <a:gridCol w="966196">
                  <a:extLst>
                    <a:ext uri="{9D8B030D-6E8A-4147-A177-3AD203B41FA5}">
                      <a16:colId xmlns:a16="http://schemas.microsoft.com/office/drawing/2014/main" val="920529540"/>
                    </a:ext>
                  </a:extLst>
                </a:gridCol>
                <a:gridCol w="966196">
                  <a:extLst>
                    <a:ext uri="{9D8B030D-6E8A-4147-A177-3AD203B41FA5}">
                      <a16:colId xmlns:a16="http://schemas.microsoft.com/office/drawing/2014/main" val="3047703314"/>
                    </a:ext>
                  </a:extLst>
                </a:gridCol>
              </a:tblGrid>
              <a:tr h="306784">
                <a:tc gridSpan="6">
                  <a:txBody>
                    <a:bodyPr/>
                    <a:lstStyle/>
                    <a:p>
                      <a:pPr algn="ctr"/>
                      <a:endParaRPr lang="en-US" sz="1400" dirty="0">
                        <a:solidFill>
                          <a:schemeClr val="tx1"/>
                        </a:solidFill>
                      </a:endParaRP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sz="1200" dirty="0"/>
                    </a:p>
                  </a:txBody>
                  <a:tcPr/>
                </a:tc>
                <a:tc>
                  <a:txBody>
                    <a:bodyPr/>
                    <a:lstStyle/>
                    <a:p>
                      <a:pPr algn="ctr"/>
                      <a:endParaRPr lang="en-US" sz="1400" dirty="0">
                        <a:solidFill>
                          <a:schemeClr val="tx1"/>
                        </a:solidFill>
                      </a:endParaRPr>
                    </a:p>
                  </a:txBody>
                  <a:tcPr/>
                </a:tc>
                <a:tc>
                  <a:txBody>
                    <a:bodyPr/>
                    <a:lstStyle/>
                    <a:p>
                      <a:pPr algn="ctr"/>
                      <a:endParaRPr lang="en-US" sz="1400" dirty="0">
                        <a:solidFill>
                          <a:schemeClr val="tx1"/>
                        </a:solidFill>
                      </a:endParaRPr>
                    </a:p>
                  </a:txBody>
                  <a:tcPr/>
                </a:tc>
                <a:extLst>
                  <a:ext uri="{0D108BD9-81ED-4DB2-BD59-A6C34878D82A}">
                    <a16:rowId xmlns:a16="http://schemas.microsoft.com/office/drawing/2014/main" val="10000"/>
                  </a:ext>
                </a:extLst>
              </a:tr>
              <a:tr h="534086">
                <a:tc>
                  <a:txBody>
                    <a:bodyPr/>
                    <a:lstStyle/>
                    <a:p>
                      <a:endParaRPr lang="en-US" sz="1000" dirty="0"/>
                    </a:p>
                  </a:txBody>
                  <a:tcPr/>
                </a:tc>
                <a:tc>
                  <a:txBody>
                    <a:bodyPr/>
                    <a:lstStyle/>
                    <a:p>
                      <a:pPr algn="ctr"/>
                      <a:r>
                        <a:rPr lang="en-US" sz="1000" dirty="0"/>
                        <a:t>Fleet Inventory</a:t>
                      </a:r>
                    </a:p>
                  </a:txBody>
                  <a:tcPr/>
                </a:tc>
                <a:tc>
                  <a:txBody>
                    <a:bodyPr/>
                    <a:lstStyle/>
                    <a:p>
                      <a:pPr algn="ctr"/>
                      <a:r>
                        <a:rPr lang="en-US" sz="1000" dirty="0" err="1"/>
                        <a:t>Avg</a:t>
                      </a:r>
                      <a:r>
                        <a:rPr lang="en-US" sz="1000" dirty="0"/>
                        <a:t> Vehicle</a:t>
                      </a:r>
                      <a:r>
                        <a:rPr lang="en-US" sz="1000" baseline="0" dirty="0"/>
                        <a:t> Purchase Cost</a:t>
                      </a:r>
                      <a:endParaRPr lang="en-US" sz="1000" dirty="0"/>
                    </a:p>
                  </a:txBody>
                  <a:tcPr/>
                </a:tc>
                <a:tc>
                  <a:txBody>
                    <a:bodyPr/>
                    <a:lstStyle/>
                    <a:p>
                      <a:pPr algn="ctr"/>
                      <a:r>
                        <a:rPr lang="en-US" sz="1000" b="1" dirty="0" err="1"/>
                        <a:t>Avg</a:t>
                      </a:r>
                      <a:r>
                        <a:rPr lang="en-US" sz="1000" b="1" baseline="0" dirty="0"/>
                        <a:t> Fuel Economy </a:t>
                      </a:r>
                      <a:endParaRPr lang="en-US" sz="1000" b="1" dirty="0"/>
                    </a:p>
                  </a:txBody>
                  <a:tcPr>
                    <a:solidFill>
                      <a:srgbClr val="FFC000"/>
                    </a:solidFill>
                  </a:tcPr>
                </a:tc>
                <a:tc>
                  <a:txBody>
                    <a:bodyPr/>
                    <a:lstStyle/>
                    <a:p>
                      <a:pPr algn="ctr"/>
                      <a:r>
                        <a:rPr lang="en-US" sz="1000" dirty="0" err="1"/>
                        <a:t>Avg</a:t>
                      </a:r>
                      <a:r>
                        <a:rPr lang="en-US" sz="1000" dirty="0"/>
                        <a:t> Miles</a:t>
                      </a:r>
                      <a:r>
                        <a:rPr lang="en-US" sz="1000" baseline="0" dirty="0"/>
                        <a:t> Driven per Vehicle</a:t>
                      </a:r>
                      <a:endParaRPr lang="en-US" sz="1000" dirty="0"/>
                    </a:p>
                  </a:txBody>
                  <a:tcPr/>
                </a:tc>
                <a:tc>
                  <a:txBody>
                    <a:bodyPr/>
                    <a:lstStyle/>
                    <a:p>
                      <a:pPr algn="ctr"/>
                      <a:r>
                        <a:rPr lang="en-US" sz="1000" dirty="0" err="1"/>
                        <a:t>Avg</a:t>
                      </a:r>
                      <a:r>
                        <a:rPr lang="en-US" sz="1000" dirty="0"/>
                        <a:t> Fuel Consumed</a:t>
                      </a:r>
                    </a:p>
                    <a:p>
                      <a:pPr algn="ctr"/>
                      <a:r>
                        <a:rPr lang="en-US" sz="1000" dirty="0"/>
                        <a:t>Per</a:t>
                      </a:r>
                      <a:r>
                        <a:rPr lang="en-US" sz="1000" baseline="0" dirty="0"/>
                        <a:t> Vehicle</a:t>
                      </a:r>
                      <a:endParaRPr lang="en-US" sz="1000" dirty="0"/>
                    </a:p>
                  </a:txBody>
                  <a:tcPr/>
                </a:tc>
                <a:tc>
                  <a:txBody>
                    <a:bodyPr/>
                    <a:lstStyle/>
                    <a:p>
                      <a:pPr algn="ctr"/>
                      <a:r>
                        <a:rPr lang="en-US" sz="1000" dirty="0"/>
                        <a:t>EPA Gas Only </a:t>
                      </a:r>
                    </a:p>
                    <a:p>
                      <a:pPr algn="ctr"/>
                      <a:r>
                        <a:rPr lang="en-US" sz="1000" dirty="0"/>
                        <a:t>Fuel Economy</a:t>
                      </a:r>
                      <a:br>
                        <a:rPr lang="en-US" sz="1000" dirty="0"/>
                      </a:br>
                      <a:r>
                        <a:rPr lang="en-US" sz="1000" dirty="0" err="1"/>
                        <a:t>Avg</a:t>
                      </a:r>
                      <a:r>
                        <a:rPr lang="en-US" sz="1000" dirty="0"/>
                        <a:t> Estimate </a:t>
                      </a:r>
                    </a:p>
                  </a:txBody>
                  <a:tcPr/>
                </a:tc>
                <a:tc>
                  <a:txBody>
                    <a:bodyPr/>
                    <a:lstStyle/>
                    <a:p>
                      <a:pPr algn="ctr"/>
                      <a:r>
                        <a:rPr lang="en-US" sz="1000" dirty="0"/>
                        <a:t>All Electric Range on Full Charge</a:t>
                      </a:r>
                    </a:p>
                  </a:txBody>
                  <a:tcPr/>
                </a:tc>
                <a:extLst>
                  <a:ext uri="{0D108BD9-81ED-4DB2-BD59-A6C34878D82A}">
                    <a16:rowId xmlns:a16="http://schemas.microsoft.com/office/drawing/2014/main" val="10001"/>
                  </a:ext>
                </a:extLst>
              </a:tr>
              <a:tr h="534086">
                <a:tc>
                  <a:txBody>
                    <a:bodyPr/>
                    <a:lstStyle/>
                    <a:p>
                      <a:r>
                        <a:rPr lang="en-US" sz="1000" dirty="0"/>
                        <a:t>Toyota Prius (plug-in hybrid</a:t>
                      </a:r>
                    </a:p>
                  </a:txBody>
                  <a:tcPr/>
                </a:tc>
                <a:tc>
                  <a:txBody>
                    <a:bodyPr/>
                    <a:lstStyle/>
                    <a:p>
                      <a:pPr algn="ctr"/>
                      <a:r>
                        <a:rPr lang="en-US" sz="1000" dirty="0"/>
                        <a:t>3</a:t>
                      </a:r>
                    </a:p>
                  </a:txBody>
                  <a:tcPr anchor="ctr"/>
                </a:tc>
                <a:tc>
                  <a:txBody>
                    <a:bodyPr/>
                    <a:lstStyle/>
                    <a:p>
                      <a:pPr algn="ctr"/>
                      <a:r>
                        <a:rPr lang="en-US" sz="1000" dirty="0"/>
                        <a:t>$28,764</a:t>
                      </a:r>
                    </a:p>
                  </a:txBody>
                  <a:tcPr anchor="ctr"/>
                </a:tc>
                <a:tc>
                  <a:txBody>
                    <a:bodyPr/>
                    <a:lstStyle/>
                    <a:p>
                      <a:pPr algn="ctr"/>
                      <a:r>
                        <a:rPr lang="en-US" sz="1000" b="1" dirty="0"/>
                        <a:t>43 MPG</a:t>
                      </a:r>
                    </a:p>
                  </a:txBody>
                  <a:tcPr anchor="ctr">
                    <a:solidFill>
                      <a:srgbClr val="FFC000"/>
                    </a:solidFill>
                  </a:tcPr>
                </a:tc>
                <a:tc>
                  <a:txBody>
                    <a:bodyPr/>
                    <a:lstStyle/>
                    <a:p>
                      <a:pPr algn="ctr"/>
                      <a:r>
                        <a:rPr lang="en-US" sz="1000" dirty="0"/>
                        <a:t>10,731</a:t>
                      </a:r>
                    </a:p>
                  </a:txBody>
                  <a:tcPr anchor="ctr"/>
                </a:tc>
                <a:tc>
                  <a:txBody>
                    <a:bodyPr/>
                    <a:lstStyle/>
                    <a:p>
                      <a:pPr algn="ctr"/>
                      <a:r>
                        <a:rPr lang="en-US" sz="1000" dirty="0"/>
                        <a:t>250 gal</a:t>
                      </a:r>
                    </a:p>
                  </a:txBody>
                  <a:tcPr anchor="ctr"/>
                </a:tc>
                <a:tc>
                  <a:txBody>
                    <a:bodyPr/>
                    <a:lstStyle/>
                    <a:p>
                      <a:pPr algn="ctr"/>
                      <a:r>
                        <a:rPr lang="en-US" sz="1000" dirty="0"/>
                        <a:t>49 MPG</a:t>
                      </a:r>
                    </a:p>
                  </a:txBody>
                  <a:tcPr anchor="ctr"/>
                </a:tc>
                <a:tc>
                  <a:txBody>
                    <a:bodyPr/>
                    <a:lstStyle/>
                    <a:p>
                      <a:pPr algn="ctr"/>
                      <a:r>
                        <a:rPr lang="en-US" sz="1000" dirty="0"/>
                        <a:t>0-6 mi.</a:t>
                      </a:r>
                    </a:p>
                  </a:txBody>
                  <a:tcPr anchor="ctr"/>
                </a:tc>
                <a:extLst>
                  <a:ext uri="{0D108BD9-81ED-4DB2-BD59-A6C34878D82A}">
                    <a16:rowId xmlns:a16="http://schemas.microsoft.com/office/drawing/2014/main" val="1031423909"/>
                  </a:ext>
                </a:extLst>
              </a:tr>
              <a:tr h="534086">
                <a:tc>
                  <a:txBody>
                    <a:bodyPr/>
                    <a:lstStyle/>
                    <a:p>
                      <a:r>
                        <a:rPr lang="en-US" sz="1000" dirty="0"/>
                        <a:t>Ford C-Max </a:t>
                      </a:r>
                      <a:r>
                        <a:rPr lang="en-US" sz="1000" dirty="0" err="1"/>
                        <a:t>Energi</a:t>
                      </a:r>
                      <a:endParaRPr lang="en-US" sz="1000" dirty="0"/>
                    </a:p>
                    <a:p>
                      <a:r>
                        <a:rPr lang="en-US" sz="1000" dirty="0"/>
                        <a:t>(plug-in hybrid electric)</a:t>
                      </a:r>
                    </a:p>
                  </a:txBody>
                  <a:tcPr/>
                </a:tc>
                <a:tc>
                  <a:txBody>
                    <a:bodyPr/>
                    <a:lstStyle/>
                    <a:p>
                      <a:pPr algn="ctr"/>
                      <a:r>
                        <a:rPr lang="en-US" sz="1000" dirty="0"/>
                        <a:t>16</a:t>
                      </a:r>
                    </a:p>
                  </a:txBody>
                  <a:tcPr anchor="ctr"/>
                </a:tc>
                <a:tc>
                  <a:txBody>
                    <a:bodyPr/>
                    <a:lstStyle/>
                    <a:p>
                      <a:pPr algn="ctr"/>
                      <a:r>
                        <a:rPr lang="en-US" sz="1000" dirty="0"/>
                        <a:t>$29,753</a:t>
                      </a:r>
                    </a:p>
                    <a:p>
                      <a:pPr algn="ctr"/>
                      <a:endParaRPr lang="en-US" sz="1000" dirty="0"/>
                    </a:p>
                  </a:txBody>
                  <a:tcPr anchor="ctr"/>
                </a:tc>
                <a:tc>
                  <a:txBody>
                    <a:bodyPr/>
                    <a:lstStyle/>
                    <a:p>
                      <a:pPr algn="ctr"/>
                      <a:r>
                        <a:rPr lang="en-US" sz="1000" b="1" dirty="0"/>
                        <a:t>36 MPG</a:t>
                      </a:r>
                    </a:p>
                  </a:txBody>
                  <a:tcPr anchor="ctr">
                    <a:solidFill>
                      <a:srgbClr val="FFC000"/>
                    </a:solidFill>
                  </a:tcPr>
                </a:tc>
                <a:tc>
                  <a:txBody>
                    <a:bodyPr/>
                    <a:lstStyle/>
                    <a:p>
                      <a:pPr algn="ctr"/>
                      <a:r>
                        <a:rPr lang="en-US" sz="1000" dirty="0"/>
                        <a:t>12,048</a:t>
                      </a:r>
                    </a:p>
                  </a:txBody>
                  <a:tcPr anchor="ctr"/>
                </a:tc>
                <a:tc>
                  <a:txBody>
                    <a:bodyPr/>
                    <a:lstStyle/>
                    <a:p>
                      <a:pPr algn="ctr"/>
                      <a:r>
                        <a:rPr lang="en-US" sz="1000" dirty="0"/>
                        <a:t>329 gal</a:t>
                      </a:r>
                    </a:p>
                  </a:txBody>
                  <a:tcPr anchor="ctr"/>
                </a:tc>
                <a:tc>
                  <a:txBody>
                    <a:bodyPr/>
                    <a:lstStyle/>
                    <a:p>
                      <a:pPr algn="ctr"/>
                      <a:r>
                        <a:rPr lang="en-US" sz="1000" dirty="0"/>
                        <a:t>36 MPG</a:t>
                      </a:r>
                    </a:p>
                  </a:txBody>
                  <a:tcPr anchor="ctr"/>
                </a:tc>
                <a:tc>
                  <a:txBody>
                    <a:bodyPr/>
                    <a:lstStyle/>
                    <a:p>
                      <a:pPr algn="ctr"/>
                      <a:r>
                        <a:rPr lang="en-US" sz="1000" dirty="0"/>
                        <a:t>0-19 mi.</a:t>
                      </a:r>
                    </a:p>
                  </a:txBody>
                  <a:tcPr anchor="ctr"/>
                </a:tc>
                <a:extLst>
                  <a:ext uri="{0D108BD9-81ED-4DB2-BD59-A6C34878D82A}">
                    <a16:rowId xmlns:a16="http://schemas.microsoft.com/office/drawing/2014/main" val="10002"/>
                  </a:ext>
                </a:extLst>
              </a:tr>
              <a:tr h="682444">
                <a:tc>
                  <a:txBody>
                    <a:bodyPr/>
                    <a:lstStyle/>
                    <a:p>
                      <a:r>
                        <a:rPr lang="en-US" sz="1000" dirty="0"/>
                        <a:t>Chevy Volt</a:t>
                      </a:r>
                    </a:p>
                    <a:p>
                      <a:r>
                        <a:rPr lang="en-US" sz="1000" dirty="0"/>
                        <a:t>(plug-in hybrid electric</a:t>
                      </a:r>
                      <a:r>
                        <a:rPr lang="en-US" sz="1000" baseline="0" dirty="0"/>
                        <a:t>)</a:t>
                      </a:r>
                      <a:endParaRPr lang="en-US" sz="1000" dirty="0"/>
                    </a:p>
                  </a:txBody>
                  <a:tcPr/>
                </a:tc>
                <a:tc>
                  <a:txBody>
                    <a:bodyPr/>
                    <a:lstStyle/>
                    <a:p>
                      <a:pPr algn="ctr"/>
                      <a:r>
                        <a:rPr lang="en-US" sz="1000" dirty="0"/>
                        <a:t>6</a:t>
                      </a:r>
                    </a:p>
                  </a:txBody>
                  <a:tcPr anchor="ctr"/>
                </a:tc>
                <a:tc>
                  <a:txBody>
                    <a:bodyPr/>
                    <a:lstStyle/>
                    <a:p>
                      <a:pPr algn="ctr"/>
                      <a:r>
                        <a:rPr lang="en-US" sz="1000" dirty="0"/>
                        <a:t>$33,283</a:t>
                      </a:r>
                      <a:endParaRPr lang="en-US" sz="800" dirty="0"/>
                    </a:p>
                  </a:txBody>
                  <a:tcPr anchor="ctr"/>
                </a:tc>
                <a:tc>
                  <a:txBody>
                    <a:bodyPr/>
                    <a:lstStyle/>
                    <a:p>
                      <a:pPr algn="ctr"/>
                      <a:r>
                        <a:rPr lang="en-US" sz="1000" b="1" dirty="0"/>
                        <a:t>48 MPG</a:t>
                      </a:r>
                    </a:p>
                  </a:txBody>
                  <a:tcPr anchor="ctr">
                    <a:solidFill>
                      <a:srgbClr val="FFC000"/>
                    </a:solidFill>
                  </a:tcPr>
                </a:tc>
                <a:tc>
                  <a:txBody>
                    <a:bodyPr/>
                    <a:lstStyle/>
                    <a:p>
                      <a:pPr algn="ctr"/>
                      <a:r>
                        <a:rPr lang="en-US" sz="1000" dirty="0"/>
                        <a:t>9,959</a:t>
                      </a:r>
                    </a:p>
                  </a:txBody>
                  <a:tcPr anchor="ctr"/>
                </a:tc>
                <a:tc>
                  <a:txBody>
                    <a:bodyPr/>
                    <a:lstStyle/>
                    <a:p>
                      <a:pPr algn="ctr"/>
                      <a:r>
                        <a:rPr lang="en-US" sz="1000" dirty="0"/>
                        <a:t>218 gal</a:t>
                      </a:r>
                    </a:p>
                  </a:txBody>
                  <a:tcPr anchor="ctr"/>
                </a:tc>
                <a:tc>
                  <a:txBody>
                    <a:bodyPr/>
                    <a:lstStyle/>
                    <a:p>
                      <a:pPr algn="ctr"/>
                      <a:r>
                        <a:rPr lang="en-US" sz="1000" dirty="0"/>
                        <a:t>40 MPG</a:t>
                      </a:r>
                    </a:p>
                  </a:txBody>
                  <a:tcPr anchor="ctr"/>
                </a:tc>
                <a:tc>
                  <a:txBody>
                    <a:bodyPr/>
                    <a:lstStyle/>
                    <a:p>
                      <a:pPr algn="ctr"/>
                      <a:r>
                        <a:rPr lang="en-US" sz="1000" dirty="0"/>
                        <a:t>36-49 mi.</a:t>
                      </a:r>
                    </a:p>
                  </a:txBody>
                  <a:tcPr anchor="ct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5D2A9169-46DD-4BBE-A76E-B38133EBBD45}"/>
              </a:ext>
            </a:extLst>
          </p:cNvPr>
          <p:cNvSpPr txBox="1"/>
          <p:nvPr/>
        </p:nvSpPr>
        <p:spPr>
          <a:xfrm>
            <a:off x="152400" y="2438400"/>
            <a:ext cx="1828800" cy="430887"/>
          </a:xfrm>
          <a:prstGeom prst="rect">
            <a:avLst/>
          </a:prstGeom>
          <a:noFill/>
        </p:spPr>
        <p:txBody>
          <a:bodyPr wrap="square" rtlCol="0">
            <a:spAutoFit/>
          </a:bodyPr>
          <a:lstStyle/>
          <a:p>
            <a:pPr algn="r"/>
            <a:r>
              <a:rPr lang="en-US" sz="2200" b="1" dirty="0"/>
              <a:t>FY 2017</a:t>
            </a:r>
          </a:p>
        </p:txBody>
      </p:sp>
    </p:spTree>
    <p:extLst>
      <p:ext uri="{BB962C8B-B14F-4D97-AF65-F5344CB8AC3E}">
        <p14:creationId xmlns:p14="http://schemas.microsoft.com/office/powerpoint/2010/main" val="3978580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381000"/>
            <a:ext cx="8839200" cy="2057400"/>
          </a:xfrm>
        </p:spPr>
        <p:txBody>
          <a:bodyPr>
            <a:normAutofit/>
          </a:bodyPr>
          <a:lstStyle/>
          <a:p>
            <a:r>
              <a:rPr lang="en-US" b="1" dirty="0"/>
              <a:t>Fleet Vehicle Accident Losses	</a:t>
            </a:r>
            <a:br>
              <a:rPr lang="en-US" sz="1200" b="1" dirty="0"/>
            </a:br>
            <a:br>
              <a:rPr lang="en-US" sz="1200" b="1" dirty="0"/>
            </a:br>
            <a:r>
              <a:rPr lang="en-US" sz="1200" b="1" dirty="0"/>
              <a:t>Vehicle accident repairs are covered with program funds, with exception of a few special-use vehicles.  The driver’s agency or department is only responsible to pay a minimal deductible per incident.  FMS pursues and manages claims to recover damages caused by a negligent third party, through the State’s contracted vendor for third-party administrative services.</a:t>
            </a:r>
            <a:endParaRPr lang="en-US" sz="1200" b="1" baseline="30000" dirty="0"/>
          </a:p>
        </p:txBody>
      </p:sp>
      <p:pic>
        <p:nvPicPr>
          <p:cNvPr id="11" name="Picture 10">
            <a:extLst>
              <a:ext uri="{FF2B5EF4-FFF2-40B4-BE49-F238E27FC236}">
                <a16:creationId xmlns:a16="http://schemas.microsoft.com/office/drawing/2014/main" id="{64DD0C6E-B64F-4375-9E50-F992D48A92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graphicFrame>
        <p:nvGraphicFramePr>
          <p:cNvPr id="7" name="Chart 6">
            <a:extLst>
              <a:ext uri="{FF2B5EF4-FFF2-40B4-BE49-F238E27FC236}">
                <a16:creationId xmlns:a16="http://schemas.microsoft.com/office/drawing/2014/main" id="{563AD094-265F-4DA7-9076-488CF663C5C4}"/>
              </a:ext>
            </a:extLst>
          </p:cNvPr>
          <p:cNvGraphicFramePr/>
          <p:nvPr>
            <p:extLst>
              <p:ext uri="{D42A27DB-BD31-4B8C-83A1-F6EECF244321}">
                <p14:modId xmlns:p14="http://schemas.microsoft.com/office/powerpoint/2010/main" val="4211831192"/>
              </p:ext>
            </p:extLst>
          </p:nvPr>
        </p:nvGraphicFramePr>
        <p:xfrm>
          <a:off x="-381000" y="2286000"/>
          <a:ext cx="9046029" cy="40956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8F52E7B-BE3D-45F1-9124-83524A69EB30}"/>
              </a:ext>
            </a:extLst>
          </p:cNvPr>
          <p:cNvSpPr txBox="1"/>
          <p:nvPr/>
        </p:nvSpPr>
        <p:spPr>
          <a:xfrm>
            <a:off x="5562600" y="2133600"/>
            <a:ext cx="3200400" cy="1754326"/>
          </a:xfrm>
          <a:prstGeom prst="rect">
            <a:avLst/>
          </a:prstGeom>
          <a:noFill/>
        </p:spPr>
        <p:txBody>
          <a:bodyPr wrap="square" rtlCol="0">
            <a:spAutoFit/>
          </a:bodyPr>
          <a:lstStyle/>
          <a:p>
            <a:r>
              <a:rPr lang="en-US" sz="1200" b="1" dirty="0"/>
              <a:t>Summary:</a:t>
            </a:r>
          </a:p>
          <a:p>
            <a:endParaRPr lang="en-US" sz="1200" dirty="0"/>
          </a:p>
          <a:p>
            <a:r>
              <a:rPr lang="en-US" sz="1200" dirty="0"/>
              <a:t>Accident damages    	$102,237</a:t>
            </a:r>
          </a:p>
          <a:p>
            <a:r>
              <a:rPr lang="en-US" sz="1200" dirty="0"/>
              <a:t>Damage recovery                   - $  27,523</a:t>
            </a:r>
          </a:p>
          <a:p>
            <a:r>
              <a:rPr lang="en-US" sz="1200" u="sng" dirty="0"/>
              <a:t>Department deductibles       - $  27,205</a:t>
            </a:r>
          </a:p>
          <a:p>
            <a:r>
              <a:rPr lang="en-US" sz="1200" b="1" dirty="0"/>
              <a:t>Net Cost to FMS                        $ 47,509</a:t>
            </a:r>
          </a:p>
          <a:p>
            <a:endParaRPr lang="en-US" sz="1200" dirty="0"/>
          </a:p>
          <a:p>
            <a:r>
              <a:rPr lang="en-US" sz="1200" b="1" dirty="0"/>
              <a:t>Total Accidents – 96</a:t>
            </a:r>
          </a:p>
          <a:p>
            <a:endParaRPr lang="en-US" sz="1200" b="1" dirty="0"/>
          </a:p>
        </p:txBody>
      </p:sp>
    </p:spTree>
    <p:extLst>
      <p:ext uri="{BB962C8B-B14F-4D97-AF65-F5344CB8AC3E}">
        <p14:creationId xmlns:p14="http://schemas.microsoft.com/office/powerpoint/2010/main" val="3527983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66007" y="457200"/>
            <a:ext cx="9296400" cy="1371600"/>
          </a:xfrm>
        </p:spPr>
        <p:txBody>
          <a:bodyPr>
            <a:normAutofit fontScale="90000"/>
          </a:bodyPr>
          <a:lstStyle/>
          <a:p>
            <a:r>
              <a:rPr lang="en-US" sz="3200" b="1" dirty="0"/>
              <a:t>Exempt Vehicle Inventory		     	</a:t>
            </a:r>
            <a:br>
              <a:rPr lang="en-US" sz="1300" b="1" dirty="0"/>
            </a:br>
            <a:br>
              <a:rPr lang="en-US" sz="1300" b="1" dirty="0"/>
            </a:br>
            <a:r>
              <a:rPr lang="en-US" sz="1300" b="1" dirty="0"/>
              <a:t>The program is responsible to maintain the official inventory of all state-owned vehicles per Agency of Administration Bulletin 2.3.  Agencies and departments granted exemption from the program are required to report annually on their state vehicles, with the exception of Agency of Transportation and Department of Public Safety, which are managed and reported independently. </a:t>
            </a:r>
            <a:br>
              <a:rPr lang="en-US" sz="3200" b="1" dirty="0"/>
            </a:br>
            <a:endParaRPr lang="en-US" sz="1300" b="1" dirty="0"/>
          </a:p>
        </p:txBody>
      </p:sp>
      <p:pic>
        <p:nvPicPr>
          <p:cNvPr id="11" name="Picture 10">
            <a:extLst>
              <a:ext uri="{FF2B5EF4-FFF2-40B4-BE49-F238E27FC236}">
                <a16:creationId xmlns:a16="http://schemas.microsoft.com/office/drawing/2014/main" id="{64DD0C6E-B64F-4375-9E50-F992D48A92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graphicFrame>
        <p:nvGraphicFramePr>
          <p:cNvPr id="6" name="Chart 5">
            <a:extLst>
              <a:ext uri="{FF2B5EF4-FFF2-40B4-BE49-F238E27FC236}">
                <a16:creationId xmlns:a16="http://schemas.microsoft.com/office/drawing/2014/main" id="{DD608FF9-CB48-4F4D-A66F-3AFCF46DDDEE}"/>
              </a:ext>
            </a:extLst>
          </p:cNvPr>
          <p:cNvGraphicFramePr/>
          <p:nvPr>
            <p:extLst>
              <p:ext uri="{D42A27DB-BD31-4B8C-83A1-F6EECF244321}">
                <p14:modId xmlns:p14="http://schemas.microsoft.com/office/powerpoint/2010/main" val="42256412"/>
              </p:ext>
            </p:extLst>
          </p:nvPr>
        </p:nvGraphicFramePr>
        <p:xfrm>
          <a:off x="304800" y="2286000"/>
          <a:ext cx="8001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2">
            <a:extLst>
              <a:ext uri="{FF2B5EF4-FFF2-40B4-BE49-F238E27FC236}">
                <a16:creationId xmlns:a16="http://schemas.microsoft.com/office/drawing/2014/main" id="{893783BB-5EF8-43F8-B0AD-D29C17EE7AFC}"/>
              </a:ext>
            </a:extLst>
          </p:cNvPr>
          <p:cNvSpPr txBox="1"/>
          <p:nvPr/>
        </p:nvSpPr>
        <p:spPr>
          <a:xfrm>
            <a:off x="-990600" y="6019800"/>
            <a:ext cx="2715495"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00" dirty="0"/>
              <a:t>Inventory as of July 2017</a:t>
            </a:r>
          </a:p>
        </p:txBody>
      </p:sp>
    </p:spTree>
    <p:extLst>
      <p:ext uri="{BB962C8B-B14F-4D97-AF65-F5344CB8AC3E}">
        <p14:creationId xmlns:p14="http://schemas.microsoft.com/office/powerpoint/2010/main" val="1627864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12FB37F-2FD9-4786-9A0E-3DC0118DA6CF}"/>
              </a:ext>
            </a:extLst>
          </p:cNvPr>
          <p:cNvGraphicFramePr/>
          <p:nvPr>
            <p:extLst>
              <p:ext uri="{D42A27DB-BD31-4B8C-83A1-F6EECF244321}">
                <p14:modId xmlns:p14="http://schemas.microsoft.com/office/powerpoint/2010/main" val="708235055"/>
              </p:ext>
            </p:extLst>
          </p:nvPr>
        </p:nvGraphicFramePr>
        <p:xfrm>
          <a:off x="609600" y="2209800"/>
          <a:ext cx="5257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p:cNvSpPr>
            <a:spLocks noGrp="1"/>
          </p:cNvSpPr>
          <p:nvPr>
            <p:ph type="title"/>
          </p:nvPr>
        </p:nvSpPr>
        <p:spPr>
          <a:xfrm>
            <a:off x="-76200" y="381000"/>
            <a:ext cx="8534400" cy="1371600"/>
          </a:xfrm>
        </p:spPr>
        <p:txBody>
          <a:bodyPr>
            <a:normAutofit/>
          </a:bodyPr>
          <a:lstStyle/>
          <a:p>
            <a:r>
              <a:rPr lang="en-US" sz="3200" b="1" dirty="0"/>
              <a:t>State-Owned Vehicle Inventory</a:t>
            </a:r>
            <a:br>
              <a:rPr lang="en-US" sz="1300" b="1" dirty="0"/>
            </a:br>
            <a:br>
              <a:rPr lang="en-US" sz="1300" b="1" dirty="0"/>
            </a:br>
            <a:r>
              <a:rPr lang="en-US" sz="1300" b="1" dirty="0"/>
              <a:t>Based on data collected from agencies and departments, the number of state-owned vehicles has steadily increased since FY 2011, some of which is likely attributable to efforts to shift state travel to lower cost fleet vehicles.  </a:t>
            </a:r>
          </a:p>
        </p:txBody>
      </p:sp>
      <p:pic>
        <p:nvPicPr>
          <p:cNvPr id="11" name="Picture 10">
            <a:extLst>
              <a:ext uri="{FF2B5EF4-FFF2-40B4-BE49-F238E27FC236}">
                <a16:creationId xmlns:a16="http://schemas.microsoft.com/office/drawing/2014/main" id="{64DD0C6E-B64F-4375-9E50-F992D48A92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graphicFrame>
        <p:nvGraphicFramePr>
          <p:cNvPr id="12" name="Table 11">
            <a:extLst>
              <a:ext uri="{FF2B5EF4-FFF2-40B4-BE49-F238E27FC236}">
                <a16:creationId xmlns:a16="http://schemas.microsoft.com/office/drawing/2014/main" id="{360B1BBF-1B1E-4540-9122-D1F6706D7882}"/>
              </a:ext>
            </a:extLst>
          </p:cNvPr>
          <p:cNvGraphicFramePr>
            <a:graphicFrameLocks noGrp="1"/>
          </p:cNvGraphicFramePr>
          <p:nvPr>
            <p:extLst>
              <p:ext uri="{D42A27DB-BD31-4B8C-83A1-F6EECF244321}">
                <p14:modId xmlns:p14="http://schemas.microsoft.com/office/powerpoint/2010/main" val="2015622529"/>
              </p:ext>
            </p:extLst>
          </p:nvPr>
        </p:nvGraphicFramePr>
        <p:xfrm>
          <a:off x="5867400" y="2057401"/>
          <a:ext cx="3200399" cy="3058245"/>
        </p:xfrm>
        <a:graphic>
          <a:graphicData uri="http://schemas.openxmlformats.org/drawingml/2006/table">
            <a:tbl>
              <a:tblPr/>
              <a:tblGrid>
                <a:gridCol w="820319">
                  <a:extLst>
                    <a:ext uri="{9D8B030D-6E8A-4147-A177-3AD203B41FA5}">
                      <a16:colId xmlns:a16="http://schemas.microsoft.com/office/drawing/2014/main" val="20000"/>
                    </a:ext>
                  </a:extLst>
                </a:gridCol>
                <a:gridCol w="820319">
                  <a:extLst>
                    <a:ext uri="{9D8B030D-6E8A-4147-A177-3AD203B41FA5}">
                      <a16:colId xmlns:a16="http://schemas.microsoft.com/office/drawing/2014/main" val="20001"/>
                    </a:ext>
                  </a:extLst>
                </a:gridCol>
                <a:gridCol w="820319">
                  <a:extLst>
                    <a:ext uri="{9D8B030D-6E8A-4147-A177-3AD203B41FA5}">
                      <a16:colId xmlns:a16="http://schemas.microsoft.com/office/drawing/2014/main" val="20002"/>
                    </a:ext>
                  </a:extLst>
                </a:gridCol>
                <a:gridCol w="739442">
                  <a:extLst>
                    <a:ext uri="{9D8B030D-6E8A-4147-A177-3AD203B41FA5}">
                      <a16:colId xmlns:a16="http://schemas.microsoft.com/office/drawing/2014/main" val="20003"/>
                    </a:ext>
                  </a:extLst>
                </a:gridCol>
              </a:tblGrid>
              <a:tr h="327750">
                <a:tc gridSpan="4">
                  <a:txBody>
                    <a:bodyPr/>
                    <a:lstStyle/>
                    <a:p>
                      <a:pPr algn="ctr" rtl="0" fontAlgn="b"/>
                      <a:r>
                        <a:rPr lang="en-US" sz="1400" b="0" i="0" u="none" strike="noStrike" dirty="0">
                          <a:solidFill>
                            <a:srgbClr val="000000"/>
                          </a:solidFill>
                          <a:latin typeface="Calibri"/>
                        </a:rPr>
                        <a:t>State-Owned Vehicle Inventory History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5998">
                <a:tc>
                  <a:txBody>
                    <a:bodyPr/>
                    <a:lstStyle/>
                    <a:p>
                      <a:pPr algn="ctr" fontAlgn="b"/>
                      <a:r>
                        <a:rPr lang="en-US" sz="1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1400" b="0" i="0" u="none" strike="noStrike" dirty="0">
                          <a:solidFill>
                            <a:srgbClr val="000000"/>
                          </a:solidFill>
                          <a:latin typeface="Calibri"/>
                        </a:rPr>
                        <a:t>FMS Vehicles</a:t>
                      </a:r>
                    </a:p>
                  </a:txBody>
                  <a:tcPr marL="9525" marR="9525" marT="9525" marB="0" anchor="b">
                    <a:lnL>
                      <a:noFill/>
                    </a:lnL>
                    <a:lnR>
                      <a:noFill/>
                    </a:lnR>
                    <a:lnT>
                      <a:noFill/>
                    </a:lnT>
                    <a:lnB>
                      <a:noFill/>
                    </a:lnB>
                  </a:tcPr>
                </a:tc>
                <a:tc>
                  <a:txBody>
                    <a:bodyPr/>
                    <a:lstStyle/>
                    <a:p>
                      <a:pPr algn="ctr" rtl="0" fontAlgn="b"/>
                      <a:r>
                        <a:rPr lang="en-US" sz="1400" b="0" i="0" u="none" strike="noStrike" dirty="0">
                          <a:solidFill>
                            <a:srgbClr val="000000"/>
                          </a:solidFill>
                          <a:latin typeface="Calibri"/>
                        </a:rPr>
                        <a:t>Exempt Vehicles</a:t>
                      </a:r>
                    </a:p>
                  </a:txBody>
                  <a:tcPr marL="9525" marR="9525" marT="9525" marB="0" anchor="b">
                    <a:lnL>
                      <a:noFill/>
                    </a:lnL>
                    <a:lnR>
                      <a:noFill/>
                    </a:lnR>
                    <a:lnT>
                      <a:noFill/>
                    </a:lnT>
                    <a:lnB>
                      <a:noFill/>
                    </a:lnB>
                  </a:tcPr>
                </a:tc>
                <a:tc>
                  <a:txBody>
                    <a:bodyPr/>
                    <a:lstStyle/>
                    <a:p>
                      <a:pPr algn="ctr" rtl="0" fontAlgn="b"/>
                      <a:r>
                        <a:rPr lang="en-US" sz="1400" b="0" i="0" u="none" strike="noStrike" dirty="0">
                          <a:solidFill>
                            <a:srgbClr val="000000"/>
                          </a:solidFill>
                          <a:latin typeface="Calibri"/>
                        </a:rPr>
                        <a:t>Total Vehicles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27750">
                <a:tc>
                  <a:txBody>
                    <a:bodyPr/>
                    <a:lstStyle/>
                    <a:p>
                      <a:pPr algn="ctr" rtl="0" fontAlgn="b"/>
                      <a:r>
                        <a:rPr lang="en-US" sz="1400" b="0" i="0" u="none" strike="noStrike" dirty="0">
                          <a:solidFill>
                            <a:srgbClr val="000000"/>
                          </a:solidFill>
                          <a:latin typeface="Calibri"/>
                        </a:rPr>
                        <a:t>FY 2011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1400" b="0" i="0" u="none" strike="noStrike" dirty="0">
                          <a:solidFill>
                            <a:srgbClr val="000000"/>
                          </a:solidFill>
                          <a:latin typeface="Calibri"/>
                        </a:rPr>
                        <a:t>504</a:t>
                      </a:r>
                    </a:p>
                  </a:txBody>
                  <a:tcPr marL="9525" marR="9525" marT="9525" marB="0" anchor="b">
                    <a:lnL>
                      <a:noFill/>
                    </a:lnL>
                    <a:lnR>
                      <a:noFill/>
                    </a:lnR>
                    <a:lnT>
                      <a:noFill/>
                    </a:lnT>
                    <a:lnB>
                      <a:noFill/>
                    </a:lnB>
                  </a:tcPr>
                </a:tc>
                <a:tc>
                  <a:txBody>
                    <a:bodyPr/>
                    <a:lstStyle/>
                    <a:p>
                      <a:pPr algn="ctr" rtl="0" fontAlgn="b"/>
                      <a:r>
                        <a:rPr lang="en-US" sz="1400" b="0" i="0" u="none" strike="noStrike" dirty="0">
                          <a:solidFill>
                            <a:srgbClr val="000000"/>
                          </a:solidFill>
                          <a:latin typeface="Calibri"/>
                        </a:rPr>
                        <a:t>1193</a:t>
                      </a:r>
                    </a:p>
                  </a:txBody>
                  <a:tcPr marL="9525" marR="9525" marT="9525" marB="0" anchor="b">
                    <a:lnL>
                      <a:noFill/>
                    </a:lnL>
                    <a:lnR>
                      <a:noFill/>
                    </a:lnR>
                    <a:lnT>
                      <a:noFill/>
                    </a:lnT>
                    <a:lnB>
                      <a:noFill/>
                    </a:lnB>
                  </a:tcPr>
                </a:tc>
                <a:tc>
                  <a:txBody>
                    <a:bodyPr/>
                    <a:lstStyle/>
                    <a:p>
                      <a:pPr algn="ctr" rtl="0" fontAlgn="b"/>
                      <a:r>
                        <a:rPr lang="en-US" sz="1400" b="0" i="0" u="none" strike="noStrike" dirty="0">
                          <a:solidFill>
                            <a:srgbClr val="000000"/>
                          </a:solidFill>
                          <a:latin typeface="Calibri"/>
                        </a:rPr>
                        <a:t>1697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27750">
                <a:tc>
                  <a:txBody>
                    <a:bodyPr/>
                    <a:lstStyle/>
                    <a:p>
                      <a:pPr algn="ctr" rtl="0" fontAlgn="b"/>
                      <a:r>
                        <a:rPr lang="en-US" sz="1400" b="0" i="0" u="none" strike="noStrike" dirty="0">
                          <a:solidFill>
                            <a:srgbClr val="000000"/>
                          </a:solidFill>
                          <a:latin typeface="Calibri"/>
                        </a:rPr>
                        <a:t>FY 2012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1400" b="0" i="0" u="none" strike="noStrike" dirty="0">
                          <a:solidFill>
                            <a:srgbClr val="000000"/>
                          </a:solidFill>
                          <a:latin typeface="Calibri"/>
                        </a:rPr>
                        <a:t>534</a:t>
                      </a:r>
                    </a:p>
                  </a:txBody>
                  <a:tcPr marL="9525" marR="9525" marT="9525" marB="0" anchor="b">
                    <a:lnL>
                      <a:noFill/>
                    </a:lnL>
                    <a:lnR>
                      <a:noFill/>
                    </a:lnR>
                    <a:lnT>
                      <a:noFill/>
                    </a:lnT>
                    <a:lnB>
                      <a:noFill/>
                    </a:lnB>
                  </a:tcPr>
                </a:tc>
                <a:tc>
                  <a:txBody>
                    <a:bodyPr/>
                    <a:lstStyle/>
                    <a:p>
                      <a:pPr algn="ctr" rtl="0" fontAlgn="b"/>
                      <a:r>
                        <a:rPr lang="en-US" sz="1400" b="0" i="0" u="none" strike="noStrike" dirty="0">
                          <a:solidFill>
                            <a:srgbClr val="000000"/>
                          </a:solidFill>
                          <a:latin typeface="Calibri"/>
                        </a:rPr>
                        <a:t>1208</a:t>
                      </a:r>
                    </a:p>
                  </a:txBody>
                  <a:tcPr marL="9525" marR="9525" marT="9525" marB="0" anchor="b">
                    <a:lnL>
                      <a:noFill/>
                    </a:lnL>
                    <a:lnR>
                      <a:noFill/>
                    </a:lnR>
                    <a:lnT>
                      <a:noFill/>
                    </a:lnT>
                    <a:lnB>
                      <a:noFill/>
                    </a:lnB>
                  </a:tcPr>
                </a:tc>
                <a:tc>
                  <a:txBody>
                    <a:bodyPr/>
                    <a:lstStyle/>
                    <a:p>
                      <a:pPr algn="ctr" rtl="0" fontAlgn="b"/>
                      <a:r>
                        <a:rPr lang="en-US" sz="1400" b="0" i="0" u="none" strike="noStrike" dirty="0">
                          <a:solidFill>
                            <a:srgbClr val="000000"/>
                          </a:solidFill>
                          <a:latin typeface="Calibri"/>
                        </a:rPr>
                        <a:t>1742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27750">
                <a:tc>
                  <a:txBody>
                    <a:bodyPr/>
                    <a:lstStyle/>
                    <a:p>
                      <a:pPr algn="ctr" rtl="0" fontAlgn="b"/>
                      <a:r>
                        <a:rPr lang="en-US" sz="1400" b="0" i="0" u="none" strike="noStrike" dirty="0">
                          <a:solidFill>
                            <a:srgbClr val="000000"/>
                          </a:solidFill>
                          <a:latin typeface="Calibri"/>
                        </a:rPr>
                        <a:t>FY</a:t>
                      </a:r>
                      <a:r>
                        <a:rPr lang="en-US" sz="1400" b="0" i="0" u="none" strike="noStrike" baseline="0" dirty="0">
                          <a:solidFill>
                            <a:srgbClr val="000000"/>
                          </a:solidFill>
                          <a:latin typeface="Calibri"/>
                        </a:rPr>
                        <a:t> 2013</a:t>
                      </a:r>
                      <a:endParaRPr lang="en-US"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1400" b="0" i="0" u="none" strike="noStrike" dirty="0">
                          <a:solidFill>
                            <a:srgbClr val="000000"/>
                          </a:solidFill>
                          <a:latin typeface="Calibri"/>
                        </a:rPr>
                        <a:t>537</a:t>
                      </a:r>
                    </a:p>
                  </a:txBody>
                  <a:tcPr marL="9525" marR="9525" marT="9525" marB="0" anchor="b">
                    <a:lnL>
                      <a:noFill/>
                    </a:lnL>
                    <a:lnR>
                      <a:noFill/>
                    </a:lnR>
                    <a:lnT>
                      <a:noFill/>
                    </a:lnT>
                    <a:lnB>
                      <a:noFill/>
                    </a:lnB>
                  </a:tcPr>
                </a:tc>
                <a:tc>
                  <a:txBody>
                    <a:bodyPr/>
                    <a:lstStyle/>
                    <a:p>
                      <a:pPr algn="ctr" rtl="0" fontAlgn="b"/>
                      <a:r>
                        <a:rPr lang="en-US" sz="1400" b="0" i="0" u="none" strike="noStrike" dirty="0">
                          <a:solidFill>
                            <a:srgbClr val="000000"/>
                          </a:solidFill>
                          <a:latin typeface="Calibri"/>
                        </a:rPr>
                        <a:t>1218</a:t>
                      </a:r>
                    </a:p>
                  </a:txBody>
                  <a:tcPr marL="9525" marR="9525" marT="9525" marB="0" anchor="b">
                    <a:lnL>
                      <a:noFill/>
                    </a:lnL>
                    <a:lnR>
                      <a:noFill/>
                    </a:lnR>
                    <a:lnT>
                      <a:noFill/>
                    </a:lnT>
                    <a:lnB>
                      <a:noFill/>
                    </a:lnB>
                  </a:tcPr>
                </a:tc>
                <a:tc>
                  <a:txBody>
                    <a:bodyPr/>
                    <a:lstStyle/>
                    <a:p>
                      <a:pPr algn="ctr" rtl="0" fontAlgn="b"/>
                      <a:r>
                        <a:rPr lang="en-US" sz="1400" b="0" i="0" u="none" strike="noStrike" dirty="0">
                          <a:solidFill>
                            <a:srgbClr val="000000"/>
                          </a:solidFill>
                          <a:latin typeface="Calibri"/>
                        </a:rPr>
                        <a:t>1755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27750">
                <a:tc>
                  <a:txBody>
                    <a:bodyPr/>
                    <a:lstStyle/>
                    <a:p>
                      <a:pPr algn="ctr" rtl="0" fontAlgn="b"/>
                      <a:r>
                        <a:rPr lang="en-US" sz="1400" b="0" i="0" u="none" strike="noStrike" dirty="0">
                          <a:solidFill>
                            <a:srgbClr val="000000"/>
                          </a:solidFill>
                          <a:latin typeface="Calibri"/>
                        </a:rPr>
                        <a:t>FY 2014</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no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Calibri"/>
                        </a:rPr>
                        <a:t>564</a:t>
                      </a:r>
                    </a:p>
                  </a:txBody>
                  <a:tcPr marL="9525" marR="9525" marT="9525" marB="0" anchor="b">
                    <a:lnL>
                      <a:noFill/>
                    </a:lnL>
                    <a:lnR>
                      <a:noFill/>
                    </a:lnR>
                    <a:lnT>
                      <a:noFill/>
                    </a:lnT>
                    <a:lnB w="6350" cap="flat" cmpd="sng" algn="ctr">
                      <a:no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Calibri"/>
                        </a:rPr>
                        <a:t>1247</a:t>
                      </a:r>
                    </a:p>
                  </a:txBody>
                  <a:tcPr marL="9525" marR="9525" marT="9525" marB="0" anchor="b">
                    <a:lnL>
                      <a:noFill/>
                    </a:lnL>
                    <a:lnR>
                      <a:noFill/>
                    </a:lnR>
                    <a:lnT>
                      <a:noFill/>
                    </a:lnT>
                    <a:lnB w="6350" cap="flat" cmpd="sng" algn="ctr">
                      <a:no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Calibri"/>
                        </a:rPr>
                        <a:t>1811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extLst>
                  <a:ext uri="{0D108BD9-81ED-4DB2-BD59-A6C34878D82A}">
                    <a16:rowId xmlns:a16="http://schemas.microsoft.com/office/drawing/2014/main" val="10005"/>
                  </a:ext>
                </a:extLst>
              </a:tr>
              <a:tr h="327750">
                <a:tc>
                  <a:txBody>
                    <a:bodyPr/>
                    <a:lstStyle/>
                    <a:p>
                      <a:pPr algn="ctr" rtl="0" fontAlgn="b"/>
                      <a:r>
                        <a:rPr lang="en-US" sz="1400" b="0" i="0" u="none" strike="noStrike" dirty="0">
                          <a:solidFill>
                            <a:srgbClr val="000000"/>
                          </a:solidFill>
                          <a:latin typeface="Calibri"/>
                        </a:rPr>
                        <a:t>FY 2015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no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Calibri"/>
                        </a:rPr>
                        <a:t>639</a:t>
                      </a:r>
                    </a:p>
                  </a:txBody>
                  <a:tcPr marL="9525" marR="9525" marT="9525" marB="0" anchor="b">
                    <a:lnL>
                      <a:noFill/>
                    </a:lnL>
                    <a:lnR>
                      <a:noFill/>
                    </a:lnR>
                    <a:lnT>
                      <a:noFill/>
                    </a:lnT>
                    <a:lnB w="6350" cap="flat" cmpd="sng" algn="ctr">
                      <a:no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Calibri"/>
                        </a:rPr>
                        <a:t>1250</a:t>
                      </a:r>
                    </a:p>
                  </a:txBody>
                  <a:tcPr marL="9525" marR="9525" marT="9525" marB="0" anchor="b">
                    <a:lnL>
                      <a:noFill/>
                    </a:lnL>
                    <a:lnR>
                      <a:noFill/>
                    </a:lnR>
                    <a:lnT>
                      <a:noFill/>
                    </a:lnT>
                    <a:lnB w="6350" cap="flat" cmpd="sng" algn="ctr">
                      <a:no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Calibri"/>
                        </a:rPr>
                        <a:t>1889</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extLst>
                  <a:ext uri="{0D108BD9-81ED-4DB2-BD59-A6C34878D82A}">
                    <a16:rowId xmlns:a16="http://schemas.microsoft.com/office/drawing/2014/main" val="10006"/>
                  </a:ext>
                </a:extLst>
              </a:tr>
              <a:tr h="327750">
                <a:tc>
                  <a:txBody>
                    <a:bodyPr/>
                    <a:lstStyle/>
                    <a:p>
                      <a:pPr algn="ctr" rtl="0" fontAlgn="b"/>
                      <a:r>
                        <a:rPr lang="en-US" sz="1400" b="0" i="0" u="none" strike="noStrike" dirty="0">
                          <a:solidFill>
                            <a:srgbClr val="000000"/>
                          </a:solidFill>
                          <a:latin typeface="Calibri"/>
                        </a:rPr>
                        <a:t>FY 2016</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no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Calibri"/>
                        </a:rPr>
                        <a:t>668</a:t>
                      </a:r>
                    </a:p>
                  </a:txBody>
                  <a:tcPr marL="9525" marR="9525" marT="9525" marB="0" anchor="b">
                    <a:lnL>
                      <a:noFill/>
                    </a:lnL>
                    <a:lnR>
                      <a:noFill/>
                    </a:lnR>
                    <a:lnT>
                      <a:noFill/>
                    </a:lnT>
                    <a:lnB w="6350" cap="flat" cmpd="sng" algn="ctr">
                      <a:no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Calibri"/>
                        </a:rPr>
                        <a:t>1250</a:t>
                      </a:r>
                    </a:p>
                  </a:txBody>
                  <a:tcPr marL="9525" marR="9525" marT="9525" marB="0" anchor="b">
                    <a:lnL>
                      <a:noFill/>
                    </a:lnL>
                    <a:lnR>
                      <a:noFill/>
                    </a:lnR>
                    <a:lnT>
                      <a:noFill/>
                    </a:lnT>
                    <a:lnB w="6350" cap="flat" cmpd="sng" algn="ctr">
                      <a:no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Calibri"/>
                        </a:rPr>
                        <a:t>1918</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extLst>
                  <a:ext uri="{0D108BD9-81ED-4DB2-BD59-A6C34878D82A}">
                    <a16:rowId xmlns:a16="http://schemas.microsoft.com/office/drawing/2014/main" val="10007"/>
                  </a:ext>
                </a:extLst>
              </a:tr>
              <a:tr h="327750">
                <a:tc>
                  <a:txBody>
                    <a:bodyPr/>
                    <a:lstStyle/>
                    <a:p>
                      <a:pPr algn="ctr" rtl="0" fontAlgn="b"/>
                      <a:r>
                        <a:rPr lang="en-US" sz="1400" b="0" i="0" u="none" strike="noStrike" dirty="0">
                          <a:solidFill>
                            <a:srgbClr val="000000"/>
                          </a:solidFill>
                          <a:latin typeface="Calibri"/>
                        </a:rPr>
                        <a:t>FY 2017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Calibri"/>
                        </a:rPr>
                        <a:t>734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Calibri"/>
                        </a:rPr>
                        <a:t>1240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Calibri"/>
                        </a:rPr>
                        <a:t>1974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918905"/>
                  </a:ext>
                </a:extLst>
              </a:tr>
            </a:tbl>
          </a:graphicData>
        </a:graphic>
      </p:graphicFrame>
    </p:spTree>
    <p:extLst>
      <p:ext uri="{BB962C8B-B14F-4D97-AF65-F5344CB8AC3E}">
        <p14:creationId xmlns:p14="http://schemas.microsoft.com/office/powerpoint/2010/main" val="1179238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Program Summary</a:t>
            </a:r>
          </a:p>
        </p:txBody>
      </p:sp>
      <p:sp>
        <p:nvSpPr>
          <p:cNvPr id="25602" name="Content Placeholder 2"/>
          <p:cNvSpPr>
            <a:spLocks noGrp="1"/>
          </p:cNvSpPr>
          <p:nvPr>
            <p:ph idx="1"/>
          </p:nvPr>
        </p:nvSpPr>
        <p:spPr>
          <a:xfrm>
            <a:off x="762000" y="1447800"/>
            <a:ext cx="8001000" cy="4114800"/>
          </a:xfrm>
        </p:spPr>
        <p:txBody>
          <a:bodyPr lIns="0"/>
          <a:lstStyle/>
          <a:p>
            <a:pPr marL="398462" indent="0">
              <a:buNone/>
            </a:pPr>
            <a:r>
              <a:rPr lang="en-US" dirty="0"/>
              <a:t>Fleet Management Services (FMS) provides centralized management and control of the State’s vehicles, except for those exempt by statute or by Commissioner of Buildings &amp; General Services. </a:t>
            </a:r>
          </a:p>
          <a:p>
            <a:pPr marL="398462" indent="0">
              <a:buNone/>
            </a:pPr>
            <a:endParaRPr lang="en-US" dirty="0"/>
          </a:p>
          <a:p>
            <a:pPr marL="398462" indent="0">
              <a:buNone/>
            </a:pPr>
            <a:r>
              <a:rPr lang="en-US" dirty="0"/>
              <a:t>Vehicle transportation is vital to accomplishing many of the tasks of state government, and vehicles serve a wide variety of needs–from occasional administrative travel to routine off-road use.  FMS is committed to providing state agencies and departments with appropriate, well-maintained vehicles, and the necessary tools and resources, to allow them to meet their unique missions.    </a:t>
            </a:r>
          </a:p>
          <a:p>
            <a:pPr marL="398462" indent="0">
              <a:buNone/>
            </a:pPr>
            <a:endParaRPr lang="en-US" dirty="0"/>
          </a:p>
          <a:p>
            <a:pPr marL="398462" indent="0">
              <a:buNone/>
            </a:pPr>
            <a:endParaRPr lang="en-US" dirty="0"/>
          </a:p>
          <a:p>
            <a:pPr marL="398462" indent="0">
              <a:buNone/>
            </a:pPr>
            <a:r>
              <a:rPr lang="en-US" dirty="0"/>
              <a:t> </a:t>
            </a:r>
          </a:p>
          <a:p>
            <a:pPr marL="398462" indent="0">
              <a:buNone/>
            </a:pPr>
            <a:endParaRPr lang="en-US" dirty="0"/>
          </a:p>
        </p:txBody>
      </p:sp>
      <p:pic>
        <p:nvPicPr>
          <p:cNvPr id="7" name="Picture 6">
            <a:extLst>
              <a:ext uri="{FF2B5EF4-FFF2-40B4-BE49-F238E27FC236}">
                <a16:creationId xmlns:a16="http://schemas.microsoft.com/office/drawing/2014/main" id="{28BCF8D1-50FF-4047-974C-313ABBB17F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spTree>
    <p:extLst>
      <p:ext uri="{BB962C8B-B14F-4D97-AF65-F5344CB8AC3E}">
        <p14:creationId xmlns:p14="http://schemas.microsoft.com/office/powerpoint/2010/main" val="88205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31EA-FBF5-4B5E-8F7C-8F96395FEB9C}"/>
              </a:ext>
            </a:extLst>
          </p:cNvPr>
          <p:cNvSpPr>
            <a:spLocks noGrp="1"/>
          </p:cNvSpPr>
          <p:nvPr>
            <p:ph type="title"/>
          </p:nvPr>
        </p:nvSpPr>
        <p:spPr/>
        <p:txBody>
          <a:bodyPr/>
          <a:lstStyle/>
          <a:p>
            <a:r>
              <a:rPr lang="en-US" dirty="0"/>
              <a:t>Authority</a:t>
            </a:r>
          </a:p>
        </p:txBody>
      </p:sp>
      <p:sp>
        <p:nvSpPr>
          <p:cNvPr id="3" name="Content Placeholder 2">
            <a:extLst>
              <a:ext uri="{FF2B5EF4-FFF2-40B4-BE49-F238E27FC236}">
                <a16:creationId xmlns:a16="http://schemas.microsoft.com/office/drawing/2014/main" id="{6C37D819-00A4-40DC-B496-A7B84C0C3AF5}"/>
              </a:ext>
            </a:extLst>
          </p:cNvPr>
          <p:cNvSpPr>
            <a:spLocks noGrp="1"/>
          </p:cNvSpPr>
          <p:nvPr>
            <p:ph idx="1"/>
          </p:nvPr>
        </p:nvSpPr>
        <p:spPr>
          <a:xfrm>
            <a:off x="990600" y="1600201"/>
            <a:ext cx="7247312" cy="4044141"/>
          </a:xfrm>
        </p:spPr>
        <p:txBody>
          <a:bodyPr/>
          <a:lstStyle/>
          <a:p>
            <a:pPr marL="0" indent="0">
              <a:buNone/>
            </a:pPr>
            <a:r>
              <a:rPr lang="en-US" dirty="0"/>
              <a:t>Administrative Bulletin 2.3 outlines State policy regarding the provisions and use of state-owned motor vehicles within the constraints of the law as reflected in 3 V.S.A. §217(a):</a:t>
            </a:r>
          </a:p>
          <a:p>
            <a:pPr marL="304800" indent="-285750">
              <a:buNone/>
            </a:pPr>
            <a:endParaRPr lang="en-US" dirty="0"/>
          </a:p>
          <a:p>
            <a:pPr marL="304800" indent="-285750">
              <a:spcBef>
                <a:spcPts val="0"/>
              </a:spcBef>
              <a:buNone/>
            </a:pPr>
            <a:r>
              <a:rPr lang="en-US" sz="1400" dirty="0"/>
              <a:t>“</a:t>
            </a:r>
            <a:r>
              <a:rPr lang="en-US" sz="1400" i="1" dirty="0"/>
              <a:t>No state department or agency, board, or commission, except the governor, the</a:t>
            </a:r>
          </a:p>
          <a:p>
            <a:pPr marL="304800" indent="-285750">
              <a:spcBef>
                <a:spcPts val="0"/>
              </a:spcBef>
              <a:buNone/>
            </a:pPr>
            <a:r>
              <a:rPr lang="en-US" sz="1400" i="1" dirty="0"/>
              <a:t>commissioner of the department of buildings and general services, or the commissioners of</a:t>
            </a:r>
          </a:p>
          <a:p>
            <a:pPr marL="304800" indent="-285750">
              <a:spcBef>
                <a:spcPts val="0"/>
              </a:spcBef>
              <a:buNone/>
            </a:pPr>
            <a:r>
              <a:rPr lang="en-US" sz="1400" i="1" dirty="0"/>
              <a:t>the departments of fish and wildlife and public safety for use of employees who are sworn</a:t>
            </a:r>
          </a:p>
          <a:p>
            <a:pPr marL="304800" indent="-285750">
              <a:spcBef>
                <a:spcPts val="0"/>
              </a:spcBef>
              <a:buNone/>
            </a:pPr>
            <a:r>
              <a:rPr lang="en-US" sz="1400" i="1" dirty="0"/>
              <a:t>law enforcement officers, may maintain or provide passenger vehicles subject to such</a:t>
            </a:r>
          </a:p>
          <a:p>
            <a:pPr marL="304800" indent="-285750">
              <a:spcBef>
                <a:spcPts val="0"/>
              </a:spcBef>
              <a:buNone/>
            </a:pPr>
            <a:r>
              <a:rPr lang="en-US" sz="1400" i="1" dirty="0"/>
              <a:t>exceptions as may be made by the commissioner of buildings and general services in</a:t>
            </a:r>
          </a:p>
          <a:p>
            <a:pPr marL="304800" indent="-285750">
              <a:spcBef>
                <a:spcPts val="0"/>
              </a:spcBef>
              <a:buNone/>
            </a:pPr>
            <a:r>
              <a:rPr lang="en-US" sz="1400" i="1" dirty="0"/>
              <a:t>circumstances where there is documented evidence of necessity based upon the</a:t>
            </a:r>
          </a:p>
          <a:p>
            <a:pPr marL="304800" indent="-285750">
              <a:spcBef>
                <a:spcPts val="0"/>
              </a:spcBef>
              <a:buNone/>
            </a:pPr>
            <a:r>
              <a:rPr lang="en-US" sz="1400" i="1" dirty="0"/>
              <a:t>requirements or conditions of individual state programs.”</a:t>
            </a:r>
          </a:p>
          <a:p>
            <a:pPr marL="304800" indent="-285750">
              <a:buNone/>
            </a:pPr>
            <a:endParaRPr lang="en-US" sz="1000" dirty="0"/>
          </a:p>
          <a:p>
            <a:endParaRPr lang="en-US" dirty="0"/>
          </a:p>
        </p:txBody>
      </p:sp>
      <p:pic>
        <p:nvPicPr>
          <p:cNvPr id="5" name="Picture 4">
            <a:extLst>
              <a:ext uri="{FF2B5EF4-FFF2-40B4-BE49-F238E27FC236}">
                <a16:creationId xmlns:a16="http://schemas.microsoft.com/office/drawing/2014/main" id="{44AD4B24-4DC6-4539-85F1-703659A061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spTree>
    <p:extLst>
      <p:ext uri="{BB962C8B-B14F-4D97-AF65-F5344CB8AC3E}">
        <p14:creationId xmlns:p14="http://schemas.microsoft.com/office/powerpoint/2010/main" val="145931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Mission</a:t>
            </a:r>
          </a:p>
        </p:txBody>
      </p:sp>
      <p:sp>
        <p:nvSpPr>
          <p:cNvPr id="25602" name="Content Placeholder 2"/>
          <p:cNvSpPr>
            <a:spLocks noGrp="1"/>
          </p:cNvSpPr>
          <p:nvPr>
            <p:ph idx="1"/>
          </p:nvPr>
        </p:nvSpPr>
        <p:spPr>
          <a:xfrm>
            <a:off x="762000" y="1447800"/>
            <a:ext cx="8001000" cy="2438400"/>
          </a:xfrm>
        </p:spPr>
        <p:txBody>
          <a:bodyPr lIns="0"/>
          <a:lstStyle/>
          <a:p>
            <a:pPr marL="398462" indent="0">
              <a:buNone/>
            </a:pPr>
            <a:r>
              <a:rPr lang="en-US" dirty="0"/>
              <a:t>To provide agencies and departments with safe, economical vehicles for use on state business, and reduce the environmental impact of state travel.</a:t>
            </a:r>
          </a:p>
          <a:p>
            <a:pPr marL="398462" indent="0">
              <a:buNone/>
            </a:pPr>
            <a:endParaRPr lang="en-US" dirty="0"/>
          </a:p>
        </p:txBody>
      </p:sp>
      <p:pic>
        <p:nvPicPr>
          <p:cNvPr id="7" name="Picture 6">
            <a:extLst>
              <a:ext uri="{FF2B5EF4-FFF2-40B4-BE49-F238E27FC236}">
                <a16:creationId xmlns:a16="http://schemas.microsoft.com/office/drawing/2014/main" id="{28BCF8D1-50FF-4047-974C-313ABBB17F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spTree>
    <p:extLst>
      <p:ext uri="{BB962C8B-B14F-4D97-AF65-F5344CB8AC3E}">
        <p14:creationId xmlns:p14="http://schemas.microsoft.com/office/powerpoint/2010/main" val="59880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2" y="2514600"/>
            <a:ext cx="9144000" cy="1447800"/>
          </a:xfrm>
        </p:spPr>
        <p:txBody>
          <a:bodyPr/>
          <a:lstStyle/>
          <a:p>
            <a:br>
              <a:rPr lang="en-US" dirty="0"/>
            </a:b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sp>
        <p:nvSpPr>
          <p:cNvPr id="6" name="Content Placeholder 2">
            <a:extLst>
              <a:ext uri="{FF2B5EF4-FFF2-40B4-BE49-F238E27FC236}">
                <a16:creationId xmlns:a16="http://schemas.microsoft.com/office/drawing/2014/main" id="{A2FFE798-5EC0-4F41-98E4-643DBEC8890E}"/>
              </a:ext>
            </a:extLst>
          </p:cNvPr>
          <p:cNvSpPr>
            <a:spLocks noGrp="1"/>
          </p:cNvSpPr>
          <p:nvPr>
            <p:ph idx="1"/>
          </p:nvPr>
        </p:nvSpPr>
        <p:spPr>
          <a:xfrm>
            <a:off x="566738" y="1447800"/>
            <a:ext cx="8001000" cy="4572000"/>
          </a:xfrm>
        </p:spPr>
        <p:txBody>
          <a:bodyPr/>
          <a:lstStyle/>
          <a:p>
            <a:pPr eaLnBrk="1" hangingPunct="1">
              <a:lnSpc>
                <a:spcPct val="80000"/>
              </a:lnSpc>
            </a:pPr>
            <a:r>
              <a:rPr lang="en-US" sz="1800" dirty="0"/>
              <a:t>Provide safe, economical vehicles to agencies and departments </a:t>
            </a:r>
          </a:p>
          <a:p>
            <a:pPr lvl="1" eaLnBrk="1" hangingPunct="1">
              <a:lnSpc>
                <a:spcPct val="80000"/>
              </a:lnSpc>
            </a:pPr>
            <a:r>
              <a:rPr lang="en-US" sz="1600" dirty="0"/>
              <a:t>Preventive maintenance compliance</a:t>
            </a:r>
          </a:p>
          <a:p>
            <a:pPr lvl="2" eaLnBrk="1" hangingPunct="1">
              <a:lnSpc>
                <a:spcPct val="80000"/>
              </a:lnSpc>
            </a:pPr>
            <a:r>
              <a:rPr lang="en-US"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Manufacturer recommended maintenance completed within 30 days or 1,200 miles when due</a:t>
            </a:r>
          </a:p>
          <a:p>
            <a:pPr lvl="1" eaLnBrk="1" hangingPunct="1">
              <a:lnSpc>
                <a:spcPct val="80000"/>
              </a:lnSpc>
            </a:pPr>
            <a:r>
              <a:rPr lang="en-US" sz="1600" dirty="0"/>
              <a:t>Manufacturer recalls</a:t>
            </a:r>
          </a:p>
          <a:p>
            <a:pPr lvl="2" eaLnBrk="1" hangingPunct="1">
              <a:lnSpc>
                <a:spcPct val="80000"/>
              </a:lnSpc>
            </a:pPr>
            <a:r>
              <a:rPr lang="en-US"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Recall work addressed within 30 days from notice or parts </a:t>
            </a:r>
            <a:r>
              <a:rPr lang="en-US" sz="1200" dirty="0" err="1">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availablility</a:t>
            </a:r>
            <a:endParaRPr lang="en-US"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914400" lvl="2" indent="0" eaLnBrk="1" hangingPunct="1">
              <a:lnSpc>
                <a:spcPct val="80000"/>
              </a:lnSpc>
              <a:buNone/>
            </a:pPr>
            <a:r>
              <a:rPr lang="en-US"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a:t>
            </a:r>
          </a:p>
          <a:p>
            <a:pPr lvl="1" eaLnBrk="1" hangingPunct="1">
              <a:lnSpc>
                <a:spcPct val="80000"/>
              </a:lnSpc>
            </a:pPr>
            <a:r>
              <a:rPr lang="en-US" sz="1600" dirty="0"/>
              <a:t>Vehicles procured at lowest possible cost, and right-sized</a:t>
            </a:r>
          </a:p>
          <a:p>
            <a:pPr lvl="2" eaLnBrk="1" hangingPunct="1">
              <a:lnSpc>
                <a:spcPct val="80000"/>
              </a:lnSpc>
            </a:pPr>
            <a:r>
              <a:rPr lang="en-US"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Formal justification process used to right-size vehicles and the overall fleet</a:t>
            </a:r>
          </a:p>
          <a:p>
            <a:pPr lvl="2" eaLnBrk="1" hangingPunct="1">
              <a:lnSpc>
                <a:spcPct val="80000"/>
              </a:lnSpc>
            </a:pPr>
            <a:r>
              <a:rPr lang="en-US"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Vehicle procurement considers total cost of ownership, highest fuel economy, and lowest tailpipe emissions </a:t>
            </a:r>
          </a:p>
          <a:p>
            <a:pPr lvl="1" eaLnBrk="1" hangingPunct="1">
              <a:lnSpc>
                <a:spcPct val="80000"/>
              </a:lnSpc>
            </a:pPr>
            <a:r>
              <a:rPr lang="en-US" sz="1600" dirty="0"/>
              <a:t>Educate and inform employee travel options</a:t>
            </a:r>
          </a:p>
          <a:p>
            <a:pPr lvl="2" eaLnBrk="1" hangingPunct="1">
              <a:lnSpc>
                <a:spcPct val="80000"/>
              </a:lnSpc>
            </a:pPr>
            <a:r>
              <a:rPr lang="en-US"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Encourage use of trip calculator to determine lowest cost travel option</a:t>
            </a:r>
          </a:p>
          <a:p>
            <a:pPr lvl="2" eaLnBrk="1" hangingPunct="1">
              <a:lnSpc>
                <a:spcPct val="80000"/>
              </a:lnSpc>
            </a:pPr>
            <a:r>
              <a:rPr lang="en-US"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Annually inform agencies and departments of high mileage drivers and potential savings available </a:t>
            </a:r>
          </a:p>
          <a:p>
            <a:pPr lvl="1" eaLnBrk="1" hangingPunct="1">
              <a:lnSpc>
                <a:spcPct val="80000"/>
              </a:lnSpc>
            </a:pPr>
            <a:endParaRPr lang="en-US" sz="1000" b="1" dirty="0"/>
          </a:p>
          <a:p>
            <a:pPr eaLnBrk="1" hangingPunct="1">
              <a:lnSpc>
                <a:spcPct val="80000"/>
              </a:lnSpc>
            </a:pPr>
            <a:r>
              <a:rPr lang="en-US" sz="1800" dirty="0"/>
              <a:t>Reduce environmental impact of state travel </a:t>
            </a:r>
          </a:p>
          <a:p>
            <a:pPr eaLnBrk="1" hangingPunct="1">
              <a:lnSpc>
                <a:spcPct val="80000"/>
              </a:lnSpc>
            </a:pPr>
            <a:endParaRPr lang="en-US" sz="1000" dirty="0"/>
          </a:p>
          <a:p>
            <a:pPr lvl="1" eaLnBrk="1" hangingPunct="1">
              <a:lnSpc>
                <a:spcPct val="80000"/>
              </a:lnSpc>
            </a:pPr>
            <a:r>
              <a:rPr lang="en-US" sz="1600" dirty="0"/>
              <a:t>Reduce emissions, increase fuel efficiency, and reduce fuel consumption</a:t>
            </a:r>
          </a:p>
          <a:p>
            <a:pPr lvl="2" eaLnBrk="1" hangingPunct="1">
              <a:lnSpc>
                <a:spcPct val="80000"/>
              </a:lnSpc>
            </a:pPr>
            <a:r>
              <a:rPr lang="en-US"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Vehicles matches expected use (right-size)</a:t>
            </a:r>
          </a:p>
          <a:p>
            <a:pPr lvl="2" eaLnBrk="1" hangingPunct="1">
              <a:lnSpc>
                <a:spcPct val="80000"/>
              </a:lnSpc>
            </a:pPr>
            <a:r>
              <a:rPr lang="en-US"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Deploy plug-in electric hybrid and all-electric vehicles, when feasible</a:t>
            </a:r>
          </a:p>
          <a:p>
            <a:pPr lvl="2" eaLnBrk="1" hangingPunct="1">
              <a:lnSpc>
                <a:spcPct val="80000"/>
              </a:lnSpc>
            </a:pPr>
            <a:r>
              <a:rPr lang="en-US"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Procure vehicles with the highest fuel economy, and lowest tailpipe emissions, when economical</a:t>
            </a:r>
          </a:p>
          <a:p>
            <a:pPr lvl="2" eaLnBrk="1" hangingPunct="1">
              <a:lnSpc>
                <a:spcPct val="80000"/>
              </a:lnSpc>
            </a:pPr>
            <a:r>
              <a:rPr lang="en-US"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Inform agencies and departments of excessive idling when telematics data is available</a:t>
            </a:r>
          </a:p>
          <a:p>
            <a:pPr eaLnBrk="1" hangingPunct="1">
              <a:lnSpc>
                <a:spcPct val="90000"/>
              </a:lnSpc>
              <a:buFont typeface="Wingdings" pitchFamily="2" charset="2"/>
              <a:buNone/>
            </a:pPr>
            <a:endParaRPr lang="en-US" sz="2400" dirty="0"/>
          </a:p>
          <a:p>
            <a:pPr eaLnBrk="1" hangingPunct="1"/>
            <a:endParaRPr lang="en-US" dirty="0"/>
          </a:p>
        </p:txBody>
      </p:sp>
      <p:sp>
        <p:nvSpPr>
          <p:cNvPr id="7" name="Title 1">
            <a:extLst>
              <a:ext uri="{FF2B5EF4-FFF2-40B4-BE49-F238E27FC236}">
                <a16:creationId xmlns:a16="http://schemas.microsoft.com/office/drawing/2014/main" id="{4B7BEC32-6832-4CBD-B8CE-5D8041017122}"/>
              </a:ext>
            </a:extLst>
          </p:cNvPr>
          <p:cNvSpPr txBox="1">
            <a:spLocks/>
          </p:cNvSpPr>
          <p:nvPr/>
        </p:nvSpPr>
        <p:spPr bwMode="auto">
          <a:xfrm>
            <a:off x="457200" y="274639"/>
            <a:ext cx="77807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631825" indent="0" algn="l" rtl="0" eaLnBrk="0" fontAlgn="base" hangingPunct="0">
              <a:spcBef>
                <a:spcPct val="0"/>
              </a:spcBef>
              <a:spcAft>
                <a:spcPct val="0"/>
              </a:spcAft>
              <a:defRPr sz="3000" b="0" kern="1200">
                <a:solidFill>
                  <a:srgbClr val="0070C0"/>
                </a:solidFill>
                <a:latin typeface="Segoe UI Semibold" panose="020B0702040204020203" pitchFamily="34" charset="0"/>
                <a:ea typeface="+mj-ea"/>
                <a:cs typeface="+mj-cs"/>
              </a:defRPr>
            </a:lvl1pPr>
            <a:lvl2pPr algn="l" rtl="0" eaLnBrk="0" fontAlgn="base" hangingPunct="0">
              <a:spcBef>
                <a:spcPct val="0"/>
              </a:spcBef>
              <a:spcAft>
                <a:spcPct val="0"/>
              </a:spcAft>
              <a:defRPr sz="3600">
                <a:solidFill>
                  <a:schemeClr val="bg1"/>
                </a:solidFill>
                <a:latin typeface="Calibri" pitchFamily="34" charset="0"/>
              </a:defRPr>
            </a:lvl2pPr>
            <a:lvl3pPr algn="l" rtl="0" eaLnBrk="0" fontAlgn="base" hangingPunct="0">
              <a:spcBef>
                <a:spcPct val="0"/>
              </a:spcBef>
              <a:spcAft>
                <a:spcPct val="0"/>
              </a:spcAft>
              <a:defRPr sz="3600">
                <a:solidFill>
                  <a:schemeClr val="bg1"/>
                </a:solidFill>
                <a:latin typeface="Calibri" pitchFamily="34" charset="0"/>
              </a:defRPr>
            </a:lvl3pPr>
            <a:lvl4pPr algn="l" rtl="0" eaLnBrk="0" fontAlgn="base" hangingPunct="0">
              <a:spcBef>
                <a:spcPct val="0"/>
              </a:spcBef>
              <a:spcAft>
                <a:spcPct val="0"/>
              </a:spcAft>
              <a:defRPr sz="3600">
                <a:solidFill>
                  <a:schemeClr val="bg1"/>
                </a:solidFill>
                <a:latin typeface="Calibri" pitchFamily="34" charset="0"/>
              </a:defRPr>
            </a:lvl4pPr>
            <a:lvl5pPr algn="l" rtl="0" eaLnBrk="0" fontAlgn="base" hangingPunct="0">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b="1">
                <a:solidFill>
                  <a:schemeClr val="bg1"/>
                </a:solidFill>
                <a:latin typeface="Calibri" pitchFamily="34" charset="0"/>
              </a:defRPr>
            </a:lvl6pPr>
            <a:lvl7pPr marL="914400" algn="l" rtl="0" fontAlgn="base">
              <a:spcBef>
                <a:spcPct val="0"/>
              </a:spcBef>
              <a:spcAft>
                <a:spcPct val="0"/>
              </a:spcAft>
              <a:defRPr sz="3600" b="1">
                <a:solidFill>
                  <a:schemeClr val="bg1"/>
                </a:solidFill>
                <a:latin typeface="Calibri" pitchFamily="34" charset="0"/>
              </a:defRPr>
            </a:lvl7pPr>
            <a:lvl8pPr marL="1371600" algn="l" rtl="0" fontAlgn="base">
              <a:spcBef>
                <a:spcPct val="0"/>
              </a:spcBef>
              <a:spcAft>
                <a:spcPct val="0"/>
              </a:spcAft>
              <a:defRPr sz="3600" b="1">
                <a:solidFill>
                  <a:schemeClr val="bg1"/>
                </a:solidFill>
                <a:latin typeface="Calibri" pitchFamily="34" charset="0"/>
              </a:defRPr>
            </a:lvl8pPr>
            <a:lvl9pPr marL="1828800" algn="l" rtl="0" fontAlgn="base">
              <a:spcBef>
                <a:spcPct val="0"/>
              </a:spcBef>
              <a:spcAft>
                <a:spcPct val="0"/>
              </a:spcAft>
              <a:defRPr sz="3600" b="1">
                <a:solidFill>
                  <a:schemeClr val="bg1"/>
                </a:solidFill>
                <a:latin typeface="Calibri" pitchFamily="34" charset="0"/>
              </a:defRPr>
            </a:lvl9pPr>
          </a:lstStyle>
          <a:p>
            <a:pPr eaLnBrk="1" hangingPunct="1">
              <a:defRPr/>
            </a:pPr>
            <a:r>
              <a:rPr lang="en-US" dirty="0"/>
              <a:t>Goals</a:t>
            </a:r>
          </a:p>
        </p:txBody>
      </p:sp>
    </p:spTree>
    <p:extLst>
      <p:ext uri="{BB962C8B-B14F-4D97-AF65-F5344CB8AC3E}">
        <p14:creationId xmlns:p14="http://schemas.microsoft.com/office/powerpoint/2010/main" val="27640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33400"/>
            <a:ext cx="8229600" cy="914400"/>
          </a:xfrm>
        </p:spPr>
        <p:txBody>
          <a:bodyPr>
            <a:normAutofit fontScale="90000"/>
          </a:bodyPr>
          <a:lstStyle/>
          <a:p>
            <a:pPr marL="0" eaLnBrk="1" hangingPunct="1"/>
            <a:r>
              <a:rPr lang="en-US" sz="3200" b="1" dirty="0"/>
              <a:t>Program Revenues/Expenses</a:t>
            </a:r>
            <a:br>
              <a:rPr lang="en-US" sz="1300" b="1" dirty="0"/>
            </a:br>
            <a:br>
              <a:rPr lang="en-US" sz="1300" b="1" dirty="0"/>
            </a:br>
            <a:r>
              <a:rPr lang="en-US" sz="1300" b="1" dirty="0"/>
              <a:t>The program operates as an Internal Service Fund.  The objective to g</a:t>
            </a:r>
            <a:r>
              <a:rPr lang="en-US" sz="1300" dirty="0"/>
              <a:t>enerate sufficient revenue to cover operating expenses, while providing vehicles at the lowest rate possible.  Fleet lease rates were lowered at the onset of FY 2016 to adjust the program fund balance, and pass savings back to departments.</a:t>
            </a:r>
            <a:br>
              <a:rPr lang="en-US" sz="1300" dirty="0"/>
            </a:br>
            <a:br>
              <a:rPr lang="en-US" sz="1300" dirty="0"/>
            </a:br>
            <a:endParaRPr lang="en-US" sz="1300" b="1" dirty="0"/>
          </a:p>
        </p:txBody>
      </p:sp>
      <p:graphicFrame>
        <p:nvGraphicFramePr>
          <p:cNvPr id="6" name="Chart 5">
            <a:extLst>
              <a:ext uri="{FF2B5EF4-FFF2-40B4-BE49-F238E27FC236}">
                <a16:creationId xmlns:a16="http://schemas.microsoft.com/office/drawing/2014/main" id="{0FFD444D-A42E-4548-B5E4-D9B4BF9F95F6}"/>
              </a:ext>
            </a:extLst>
          </p:cNvPr>
          <p:cNvGraphicFramePr/>
          <p:nvPr>
            <p:extLst>
              <p:ext uri="{D42A27DB-BD31-4B8C-83A1-F6EECF244321}">
                <p14:modId xmlns:p14="http://schemas.microsoft.com/office/powerpoint/2010/main" val="441371504"/>
              </p:ext>
            </p:extLst>
          </p:nvPr>
        </p:nvGraphicFramePr>
        <p:xfrm>
          <a:off x="381000" y="1524000"/>
          <a:ext cx="7807324" cy="41148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D4EC8727-39A9-4A6A-8D58-D22E986A07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spTree>
    <p:extLst>
      <p:ext uri="{BB962C8B-B14F-4D97-AF65-F5344CB8AC3E}">
        <p14:creationId xmlns:p14="http://schemas.microsoft.com/office/powerpoint/2010/main" val="326357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28600" y="304800"/>
            <a:ext cx="8229600" cy="914400"/>
          </a:xfrm>
        </p:spPr>
        <p:txBody>
          <a:bodyPr>
            <a:normAutofit/>
          </a:bodyPr>
          <a:lstStyle/>
          <a:p>
            <a:r>
              <a:rPr lang="en-US" sz="3200" b="1" dirty="0"/>
              <a:t>Monthly Rate Comparison</a:t>
            </a:r>
            <a:br>
              <a:rPr lang="en-US" sz="3200" b="1" dirty="0"/>
            </a:br>
            <a:r>
              <a:rPr lang="en-US" sz="2200" b="1" dirty="0"/>
              <a:t>Fleet Rates vs. State Contract Rental Rates            </a:t>
            </a:r>
            <a:endParaRPr lang="en-US" sz="3200" b="1" dirty="0"/>
          </a:p>
        </p:txBody>
      </p:sp>
      <p:graphicFrame>
        <p:nvGraphicFramePr>
          <p:cNvPr id="4" name="Table 3">
            <a:extLst>
              <a:ext uri="{FF2B5EF4-FFF2-40B4-BE49-F238E27FC236}">
                <a16:creationId xmlns:a16="http://schemas.microsoft.com/office/drawing/2014/main" id="{6C8048EF-0F96-4D19-A268-A2FD3136CAFE}"/>
              </a:ext>
            </a:extLst>
          </p:cNvPr>
          <p:cNvGraphicFramePr>
            <a:graphicFrameLocks noGrp="1"/>
          </p:cNvGraphicFramePr>
          <p:nvPr>
            <p:extLst>
              <p:ext uri="{D42A27DB-BD31-4B8C-83A1-F6EECF244321}">
                <p14:modId xmlns:p14="http://schemas.microsoft.com/office/powerpoint/2010/main" val="1303787752"/>
              </p:ext>
            </p:extLst>
          </p:nvPr>
        </p:nvGraphicFramePr>
        <p:xfrm>
          <a:off x="533400" y="2362200"/>
          <a:ext cx="6781800" cy="3011246"/>
        </p:xfrm>
        <a:graphic>
          <a:graphicData uri="http://schemas.openxmlformats.org/drawingml/2006/table">
            <a:tbl>
              <a:tblPr/>
              <a:tblGrid>
                <a:gridCol w="2568810">
                  <a:extLst>
                    <a:ext uri="{9D8B030D-6E8A-4147-A177-3AD203B41FA5}">
                      <a16:colId xmlns:a16="http://schemas.microsoft.com/office/drawing/2014/main" val="20000"/>
                    </a:ext>
                  </a:extLst>
                </a:gridCol>
                <a:gridCol w="1148139">
                  <a:extLst>
                    <a:ext uri="{9D8B030D-6E8A-4147-A177-3AD203B41FA5}">
                      <a16:colId xmlns:a16="http://schemas.microsoft.com/office/drawing/2014/main" val="20002"/>
                    </a:ext>
                  </a:extLst>
                </a:gridCol>
                <a:gridCol w="1108563">
                  <a:extLst>
                    <a:ext uri="{9D8B030D-6E8A-4147-A177-3AD203B41FA5}">
                      <a16:colId xmlns:a16="http://schemas.microsoft.com/office/drawing/2014/main" val="3132719740"/>
                    </a:ext>
                  </a:extLst>
                </a:gridCol>
                <a:gridCol w="978144">
                  <a:extLst>
                    <a:ext uri="{9D8B030D-6E8A-4147-A177-3AD203B41FA5}">
                      <a16:colId xmlns:a16="http://schemas.microsoft.com/office/drawing/2014/main" val="4150155576"/>
                    </a:ext>
                  </a:extLst>
                </a:gridCol>
                <a:gridCol w="978144">
                  <a:extLst>
                    <a:ext uri="{9D8B030D-6E8A-4147-A177-3AD203B41FA5}">
                      <a16:colId xmlns:a16="http://schemas.microsoft.com/office/drawing/2014/main" val="2473104549"/>
                    </a:ext>
                  </a:extLst>
                </a:gridCol>
              </a:tblGrid>
              <a:tr h="1419062">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1" i="0" u="none" strike="noStrike" dirty="0">
                          <a:solidFill>
                            <a:schemeClr val="bg1"/>
                          </a:solidFill>
                          <a:latin typeface="Calibri"/>
                        </a:rPr>
                        <a:t>Monthly </a:t>
                      </a:r>
                    </a:p>
                    <a:p>
                      <a:pPr algn="ctr" fontAlgn="b"/>
                      <a:r>
                        <a:rPr lang="en-US" sz="1800" b="1" i="0" u="none" strike="noStrike" dirty="0">
                          <a:solidFill>
                            <a:schemeClr val="bg1"/>
                          </a:solidFill>
                          <a:latin typeface="Calibri"/>
                        </a:rPr>
                        <a:t>State Rental Contract</a:t>
                      </a:r>
                    </a:p>
                    <a:p>
                      <a:pPr algn="ctr" fontAlgn="b"/>
                      <a:r>
                        <a:rPr lang="en-US" sz="1800" b="1" i="0" u="none" strike="noStrike" dirty="0">
                          <a:solidFill>
                            <a:schemeClr val="bg1"/>
                          </a:solidFill>
                          <a:latin typeface="Calibri"/>
                        </a:rPr>
                        <a:t>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1" i="0" u="none" strike="noStrike" dirty="0">
                          <a:solidFill>
                            <a:schemeClr val="bg1"/>
                          </a:solidFill>
                          <a:latin typeface="Calibri"/>
                        </a:rPr>
                        <a:t>Monthly</a:t>
                      </a:r>
                    </a:p>
                    <a:p>
                      <a:pPr algn="ctr" fontAlgn="b"/>
                      <a:r>
                        <a:rPr lang="en-US" sz="1800" b="1" i="0" u="none" strike="noStrike" dirty="0">
                          <a:solidFill>
                            <a:schemeClr val="bg1"/>
                          </a:solidFill>
                          <a:latin typeface="Calibri"/>
                        </a:rPr>
                        <a:t> Fleet Vehicle Lease</a:t>
                      </a:r>
                    </a:p>
                    <a:p>
                      <a:pPr algn="ctr" fontAlgn="b"/>
                      <a:r>
                        <a:rPr lang="en-US" sz="1800" b="1" i="0" u="none" strike="noStrike" dirty="0">
                          <a:solidFill>
                            <a:schemeClr val="bg1"/>
                          </a:solidFill>
                          <a:latin typeface="Calibri"/>
                        </a:rPr>
                        <a:t> 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endParaRPr lang="en-US" sz="1800" b="1" i="0" u="none" strike="noStrike" dirty="0">
                        <a:solidFill>
                          <a:schemeClr val="bg1"/>
                        </a:solidFill>
                        <a:latin typeface="Calibri"/>
                      </a:endParaRPr>
                    </a:p>
                    <a:p>
                      <a:pPr algn="ctr" fontAlgn="b"/>
                      <a:r>
                        <a:rPr lang="en-US" sz="1800" b="1" i="0" u="none" strike="noStrike" dirty="0">
                          <a:solidFill>
                            <a:schemeClr val="bg1"/>
                          </a:solidFill>
                          <a:latin typeface="Calibri"/>
                        </a:rPr>
                        <a:t>Cost Savings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1" i="0" u="none" strike="noStrike" dirty="0">
                          <a:solidFill>
                            <a:schemeClr val="bg1"/>
                          </a:solidFill>
                          <a:latin typeface="Calibri"/>
                        </a:rPr>
                        <a:t>% Saved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21173">
                <a:tc>
                  <a:txBody>
                    <a:bodyPr/>
                    <a:lstStyle/>
                    <a:p>
                      <a:pPr algn="l" fontAlgn="b"/>
                      <a:r>
                        <a:rPr lang="en-US" sz="1700" b="0" i="0" u="none" strike="noStrike" dirty="0">
                          <a:solidFill>
                            <a:srgbClr val="000000"/>
                          </a:solidFill>
                          <a:latin typeface="Calibri"/>
                        </a:rPr>
                        <a:t>Intermediate Sedan</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1" i="0" u="none" strike="noStrike" dirty="0">
                          <a:solidFill>
                            <a:srgbClr val="000000"/>
                          </a:solidFill>
                          <a:latin typeface="Calibri"/>
                        </a:rPr>
                        <a:t>$744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0" i="0" u="none" strike="noStrike" dirty="0">
                          <a:solidFill>
                            <a:srgbClr val="000000"/>
                          </a:solidFill>
                          <a:latin typeface="Calibri"/>
                        </a:rPr>
                        <a:t> </a:t>
                      </a:r>
                      <a:r>
                        <a:rPr lang="en-US" sz="1700" b="1" i="0" u="none" strike="noStrike" dirty="0">
                          <a:solidFill>
                            <a:srgbClr val="000000"/>
                          </a:solidFill>
                          <a:latin typeface="Calibri"/>
                        </a:rPr>
                        <a:t>$282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1" i="0" u="none" strike="noStrike" dirty="0">
                          <a:solidFill>
                            <a:srgbClr val="00B050"/>
                          </a:solidFill>
                          <a:latin typeface="Calibri"/>
                        </a:rPr>
                        <a:t>$462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1" i="0" u="none" strike="noStrike" dirty="0">
                          <a:solidFill>
                            <a:srgbClr val="00B050"/>
                          </a:solidFill>
                          <a:latin typeface="Calibri"/>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21173">
                <a:tc>
                  <a:txBody>
                    <a:bodyPr/>
                    <a:lstStyle/>
                    <a:p>
                      <a:pPr algn="l" fontAlgn="b"/>
                      <a:r>
                        <a:rPr lang="en-US" sz="1700" b="0" i="0" u="none" strike="noStrike" dirty="0">
                          <a:solidFill>
                            <a:srgbClr val="000000"/>
                          </a:solidFill>
                          <a:latin typeface="Calibri"/>
                        </a:rPr>
                        <a:t>Hybrid Sedan</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1" i="0" u="none" strike="noStrike" dirty="0">
                          <a:solidFill>
                            <a:srgbClr val="000000"/>
                          </a:solidFill>
                          <a:latin typeface="Calibri"/>
                        </a:rPr>
                        <a:t>$947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0" i="0" u="none" strike="noStrike" dirty="0">
                          <a:solidFill>
                            <a:srgbClr val="000000"/>
                          </a:solidFill>
                          <a:latin typeface="Calibri"/>
                        </a:rPr>
                        <a:t> </a:t>
                      </a:r>
                      <a:r>
                        <a:rPr lang="en-US" sz="1700" b="1" i="0" u="none" strike="noStrike" dirty="0">
                          <a:solidFill>
                            <a:srgbClr val="000000"/>
                          </a:solidFill>
                          <a:latin typeface="Calibri"/>
                        </a:rPr>
                        <a:t>$326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1" i="0" u="none" strike="noStrike" dirty="0">
                          <a:solidFill>
                            <a:srgbClr val="00B050"/>
                          </a:solidFill>
                          <a:latin typeface="Calibri"/>
                        </a:rPr>
                        <a:t>$621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1" i="0" u="none" strike="noStrike" dirty="0">
                          <a:solidFill>
                            <a:srgbClr val="00B050"/>
                          </a:solidFill>
                          <a:latin typeface="Calibri"/>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21173">
                <a:tc>
                  <a:txBody>
                    <a:bodyPr/>
                    <a:lstStyle/>
                    <a:p>
                      <a:pPr algn="l" fontAlgn="b"/>
                      <a:r>
                        <a:rPr lang="en-US" sz="1700" b="0" i="0" u="none" strike="noStrike" dirty="0">
                          <a:solidFill>
                            <a:srgbClr val="000000"/>
                          </a:solidFill>
                          <a:latin typeface="Calibri"/>
                        </a:rPr>
                        <a:t>Intermediate 4WD</a:t>
                      </a:r>
                      <a:r>
                        <a:rPr lang="en-US" sz="1700" b="0" i="0" u="none" strike="noStrike" baseline="0" dirty="0">
                          <a:solidFill>
                            <a:srgbClr val="000000"/>
                          </a:solidFill>
                          <a:latin typeface="Calibri"/>
                        </a:rPr>
                        <a:t> </a:t>
                      </a:r>
                      <a:r>
                        <a:rPr lang="en-US" sz="1700" b="0" i="0" u="none" strike="noStrike" dirty="0">
                          <a:solidFill>
                            <a:srgbClr val="000000"/>
                          </a:solidFill>
                          <a:latin typeface="Calibri"/>
                        </a:rPr>
                        <a:t>SUV</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1" i="0" u="none" strike="noStrike" dirty="0">
                          <a:solidFill>
                            <a:srgbClr val="000000"/>
                          </a:solidFill>
                          <a:latin typeface="Calibri"/>
                        </a:rPr>
                        <a:t>$1,095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0" i="0" u="none" strike="noStrike" dirty="0">
                          <a:solidFill>
                            <a:srgbClr val="000000"/>
                          </a:solidFill>
                          <a:latin typeface="Calibri"/>
                        </a:rPr>
                        <a:t> </a:t>
                      </a:r>
                      <a:r>
                        <a:rPr lang="en-US" sz="1700" b="1" i="0" u="none" strike="noStrike" dirty="0">
                          <a:solidFill>
                            <a:srgbClr val="000000"/>
                          </a:solidFill>
                          <a:latin typeface="Calibri"/>
                        </a:rPr>
                        <a:t>$360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1" i="0" u="none" strike="noStrike" dirty="0">
                          <a:solidFill>
                            <a:srgbClr val="00B050"/>
                          </a:solidFill>
                          <a:latin typeface="Calibri"/>
                        </a:rPr>
                        <a:t>$735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1" i="0" u="none" strike="noStrike" dirty="0">
                          <a:solidFill>
                            <a:srgbClr val="00B050"/>
                          </a:solidFill>
                          <a:latin typeface="Calibri"/>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84419">
                <a:tc>
                  <a:txBody>
                    <a:bodyPr/>
                    <a:lstStyle/>
                    <a:p>
                      <a:pPr algn="l" fontAlgn="b"/>
                      <a:r>
                        <a:rPr lang="en-US" sz="1700" b="0" i="0" u="none" strike="noStrike" dirty="0">
                          <a:solidFill>
                            <a:srgbClr val="000000"/>
                          </a:solidFill>
                          <a:latin typeface="Calibri"/>
                        </a:rPr>
                        <a:t>1/2 Ton 4WD</a:t>
                      </a:r>
                      <a:r>
                        <a:rPr lang="en-US" sz="1700" b="0" i="0" u="none" strike="noStrike" baseline="0" dirty="0">
                          <a:solidFill>
                            <a:srgbClr val="000000"/>
                          </a:solidFill>
                          <a:latin typeface="Calibri"/>
                        </a:rPr>
                        <a:t> Truck</a:t>
                      </a:r>
                      <a:endParaRPr lang="en-US" sz="1700" b="0" i="0" u="none" strike="noStrike" dirty="0">
                        <a:solidFill>
                          <a:srgbClr val="000000"/>
                        </a:solidFill>
                        <a:latin typeface="Calibri"/>
                      </a:endParaRP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1" i="0" u="none" strike="noStrike" dirty="0">
                          <a:solidFill>
                            <a:srgbClr val="000000"/>
                          </a:solidFill>
                          <a:latin typeface="Calibri"/>
                        </a:rPr>
                        <a:t>$1,061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0" i="0" u="none" strike="noStrike" dirty="0">
                          <a:solidFill>
                            <a:srgbClr val="000000"/>
                          </a:solidFill>
                          <a:latin typeface="Calibri"/>
                        </a:rPr>
                        <a:t> </a:t>
                      </a:r>
                      <a:r>
                        <a:rPr lang="en-US" sz="1700" b="1" i="0" u="none" strike="noStrike" dirty="0">
                          <a:solidFill>
                            <a:srgbClr val="000000"/>
                          </a:solidFill>
                          <a:latin typeface="Calibri"/>
                        </a:rPr>
                        <a:t>$415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1" i="0" u="none" strike="noStrike" dirty="0">
                          <a:solidFill>
                            <a:srgbClr val="00B050"/>
                          </a:solidFill>
                          <a:latin typeface="Calibri"/>
                        </a:rPr>
                        <a:t>$646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1" i="0" u="none" strike="noStrike" dirty="0">
                          <a:solidFill>
                            <a:srgbClr val="00B050"/>
                          </a:solidFill>
                          <a:latin typeface="Calibri"/>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44246">
                <a:tc>
                  <a:txBody>
                    <a:bodyPr/>
                    <a:lstStyle/>
                    <a:p>
                      <a:pPr algn="l" fontAlgn="b"/>
                      <a:r>
                        <a:rPr lang="en-US" sz="1700" b="0" i="0" u="none" strike="noStrike" dirty="0">
                          <a:solidFill>
                            <a:srgbClr val="000000"/>
                          </a:solidFill>
                          <a:latin typeface="Calibri"/>
                        </a:rPr>
                        <a:t>Average for Vehicle Classes </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1" i="0" u="none" strike="noStrike" dirty="0">
                          <a:solidFill>
                            <a:srgbClr val="000000"/>
                          </a:solidFill>
                          <a:latin typeface="Calibri"/>
                        </a:rPr>
                        <a:t>$3,847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1" i="0" u="none" strike="noStrike" dirty="0">
                          <a:solidFill>
                            <a:srgbClr val="000000"/>
                          </a:solidFill>
                          <a:latin typeface="Calibri"/>
                        </a:rPr>
                        <a:t>$1,383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1" i="0" u="none" strike="noStrike" dirty="0">
                          <a:solidFill>
                            <a:srgbClr val="00B050"/>
                          </a:solidFill>
                          <a:latin typeface="Calibri"/>
                        </a:rPr>
                        <a:t>$2,464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1" i="0" u="none" strike="noStrike" dirty="0">
                          <a:solidFill>
                            <a:srgbClr val="00B050"/>
                          </a:solidFill>
                          <a:latin typeface="Calibri"/>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0436891"/>
                  </a:ext>
                </a:extLst>
              </a:tr>
            </a:tbl>
          </a:graphicData>
        </a:graphic>
      </p:graphicFrame>
      <p:pic>
        <p:nvPicPr>
          <p:cNvPr id="5" name="Picture 4">
            <a:extLst>
              <a:ext uri="{FF2B5EF4-FFF2-40B4-BE49-F238E27FC236}">
                <a16:creationId xmlns:a16="http://schemas.microsoft.com/office/drawing/2014/main" id="{1500BBB2-DD04-4DB4-B37B-24D32AF3F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sp>
        <p:nvSpPr>
          <p:cNvPr id="2" name="Rectangle 1">
            <a:extLst>
              <a:ext uri="{FF2B5EF4-FFF2-40B4-BE49-F238E27FC236}">
                <a16:creationId xmlns:a16="http://schemas.microsoft.com/office/drawing/2014/main" id="{CCEA9E4C-7204-4689-87DA-F986DDEA9534}"/>
              </a:ext>
            </a:extLst>
          </p:cNvPr>
          <p:cNvSpPr/>
          <p:nvPr/>
        </p:nvSpPr>
        <p:spPr>
          <a:xfrm>
            <a:off x="533400" y="5791200"/>
            <a:ext cx="6019800" cy="461665"/>
          </a:xfrm>
          <a:prstGeom prst="rect">
            <a:avLst/>
          </a:prstGeom>
        </p:spPr>
        <p:txBody>
          <a:bodyPr wrap="square">
            <a:spAutoFit/>
          </a:bodyPr>
          <a:lstStyle/>
          <a:p>
            <a:r>
              <a:rPr lang="en-US" sz="1200" dirty="0">
                <a:solidFill>
                  <a:srgbClr val="000000"/>
                </a:solidFill>
                <a:latin typeface="Arial" panose="020B0604020202020204" pitchFamily="34" charset="0"/>
              </a:rPr>
              <a:t>Average Monthly Fleet Rate Savings compared to Average Monthly Contracted Rates using 2017 rates is </a:t>
            </a:r>
            <a:r>
              <a:rPr lang="en-US" sz="1200" dirty="0">
                <a:latin typeface="Arial" panose="020B0604020202020204" pitchFamily="34" charset="0"/>
                <a:cs typeface="Arial" panose="020B0604020202020204" pitchFamily="34" charset="0"/>
              </a:rPr>
              <a:t>64% savings.</a:t>
            </a:r>
          </a:p>
        </p:txBody>
      </p:sp>
    </p:spTree>
    <p:extLst>
      <p:ext uri="{BB962C8B-B14F-4D97-AF65-F5344CB8AC3E}">
        <p14:creationId xmlns:p14="http://schemas.microsoft.com/office/powerpoint/2010/main" val="4251723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28600" y="304800"/>
            <a:ext cx="8991600" cy="1447800"/>
          </a:xfrm>
        </p:spPr>
        <p:txBody>
          <a:bodyPr>
            <a:normAutofit fontScale="90000"/>
          </a:bodyPr>
          <a:lstStyle/>
          <a:p>
            <a:r>
              <a:rPr lang="en-US" sz="3200" b="1" dirty="0"/>
              <a:t>Lease Vehicle Assignments 		</a:t>
            </a:r>
            <a:br>
              <a:rPr lang="en-US" sz="1300" b="1" dirty="0"/>
            </a:br>
            <a:br>
              <a:rPr lang="en-US" sz="1300" b="1" dirty="0"/>
            </a:br>
            <a:r>
              <a:rPr lang="en-US" sz="1300" b="1" dirty="0"/>
              <a:t>The program provides </a:t>
            </a:r>
            <a:r>
              <a:rPr lang="en-US" sz="1300" dirty="0"/>
              <a:t>long-term lease vehicles to agencies and departments whose travel history indicates that use of centralized fleet vehicles will result in savings over the federal mileage reimbursement rate, or their mission justifies need for a vehicle.</a:t>
            </a:r>
            <a:br>
              <a:rPr lang="en-US" sz="1300" b="1" dirty="0"/>
            </a:br>
            <a:endParaRPr lang="en-US" sz="1300" b="1" dirty="0"/>
          </a:p>
        </p:txBody>
      </p:sp>
      <p:graphicFrame>
        <p:nvGraphicFramePr>
          <p:cNvPr id="6" name="Chart 5">
            <a:extLst>
              <a:ext uri="{FF2B5EF4-FFF2-40B4-BE49-F238E27FC236}">
                <a16:creationId xmlns:a16="http://schemas.microsoft.com/office/drawing/2014/main" id="{F9409E88-30F8-4E91-8E38-AE3D9CB3E0A3}"/>
              </a:ext>
            </a:extLst>
          </p:cNvPr>
          <p:cNvGraphicFramePr/>
          <p:nvPr>
            <p:extLst>
              <p:ext uri="{D42A27DB-BD31-4B8C-83A1-F6EECF244321}">
                <p14:modId xmlns:p14="http://schemas.microsoft.com/office/powerpoint/2010/main" val="1473395101"/>
              </p:ext>
            </p:extLst>
          </p:nvPr>
        </p:nvGraphicFramePr>
        <p:xfrm>
          <a:off x="457200" y="1524000"/>
          <a:ext cx="80772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D16B6843-B3C2-4AC5-8AEE-9233A738AA5E}"/>
              </a:ext>
            </a:extLst>
          </p:cNvPr>
          <p:cNvSpPr/>
          <p:nvPr/>
        </p:nvSpPr>
        <p:spPr>
          <a:xfrm>
            <a:off x="6662056" y="1862041"/>
            <a:ext cx="1905000" cy="276999"/>
          </a:xfrm>
          <a:prstGeom prst="rect">
            <a:avLst/>
          </a:prstGeom>
        </p:spPr>
        <p:txBody>
          <a:bodyPr wrap="square">
            <a:spAutoFit/>
          </a:bodyPr>
          <a:lstStyle/>
          <a:p>
            <a:r>
              <a:rPr lang="en-US" sz="1200" b="1" dirty="0">
                <a:solidFill>
                  <a:schemeClr val="bg1">
                    <a:lumMod val="50000"/>
                  </a:schemeClr>
                </a:solidFill>
              </a:rPr>
              <a:t>27  Departments</a:t>
            </a:r>
            <a:endParaRPr lang="en-US" dirty="0">
              <a:solidFill>
                <a:schemeClr val="bg1">
                  <a:lumMod val="50000"/>
                </a:schemeClr>
              </a:solidFill>
            </a:endParaRPr>
          </a:p>
        </p:txBody>
      </p:sp>
      <p:pic>
        <p:nvPicPr>
          <p:cNvPr id="5" name="Picture 4">
            <a:extLst>
              <a:ext uri="{FF2B5EF4-FFF2-40B4-BE49-F238E27FC236}">
                <a16:creationId xmlns:a16="http://schemas.microsoft.com/office/drawing/2014/main" id="{EBB866CB-35E4-4F42-919B-DAE129C91C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spTree>
    <p:extLst>
      <p:ext uri="{BB962C8B-B14F-4D97-AF65-F5344CB8AC3E}">
        <p14:creationId xmlns:p14="http://schemas.microsoft.com/office/powerpoint/2010/main" val="224263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28600" y="457200"/>
            <a:ext cx="9296400" cy="1905000"/>
          </a:xfrm>
        </p:spPr>
        <p:txBody>
          <a:bodyPr>
            <a:normAutofit fontScale="90000"/>
          </a:bodyPr>
          <a:lstStyle/>
          <a:p>
            <a:r>
              <a:rPr lang="en-US" sz="3200" b="1" dirty="0"/>
              <a:t>Motor Pool Utilization		     	</a:t>
            </a:r>
            <a:br>
              <a:rPr lang="en-US" sz="1300" b="1" dirty="0"/>
            </a:br>
            <a:br>
              <a:rPr lang="en-US" sz="1300" b="1" dirty="0"/>
            </a:br>
            <a:r>
              <a:rPr lang="en-US" sz="1300" b="1" dirty="0"/>
              <a:t>Motor pools are located at various state campuses throughout the state, and provide daily rental cars to all employees for state travel.  Utilization percentages are based on the number of rental days the vehicles are in use compared to the total number of rental days the vehicles are available. The program aims to achieve 65% utilization at each motor pool location to meet rental demand, while generating sufficient revenue to cover operational costs.  </a:t>
            </a:r>
            <a:br>
              <a:rPr lang="en-US" sz="1300" b="1" dirty="0"/>
            </a:br>
            <a:br>
              <a:rPr lang="en-US" sz="1300" b="1" dirty="0"/>
            </a:br>
            <a:r>
              <a:rPr lang="en-US" sz="1300" b="1" dirty="0"/>
              <a:t>The program is successful when the average cost per mile paid by departments is less than the federal mileage reimbursement rate.  In FY 2017, the average cost per mile paid by departments to use motor pool was $0.08 less than the mileage reimbursement rate, saving the State approximately $65,394.  </a:t>
            </a:r>
          </a:p>
        </p:txBody>
      </p:sp>
      <p:sp>
        <p:nvSpPr>
          <p:cNvPr id="2" name="Rectangle 1">
            <a:extLst>
              <a:ext uri="{FF2B5EF4-FFF2-40B4-BE49-F238E27FC236}">
                <a16:creationId xmlns:a16="http://schemas.microsoft.com/office/drawing/2014/main" id="{D16B6843-B3C2-4AC5-8AEE-9233A738AA5E}"/>
              </a:ext>
            </a:extLst>
          </p:cNvPr>
          <p:cNvSpPr/>
          <p:nvPr/>
        </p:nvSpPr>
        <p:spPr>
          <a:xfrm>
            <a:off x="685800" y="5105400"/>
            <a:ext cx="3048000" cy="1015663"/>
          </a:xfrm>
          <a:prstGeom prst="rect">
            <a:avLst/>
          </a:prstGeom>
        </p:spPr>
        <p:txBody>
          <a:bodyPr wrap="square">
            <a:spAutoFit/>
          </a:bodyPr>
          <a:lstStyle/>
          <a:p>
            <a:r>
              <a:rPr lang="en-US" sz="1200" b="1" dirty="0">
                <a:solidFill>
                  <a:schemeClr val="bg1">
                    <a:lumMod val="50000"/>
                  </a:schemeClr>
                </a:solidFill>
              </a:rPr>
              <a:t>Average Cost per Mile:	           $0.46</a:t>
            </a:r>
          </a:p>
          <a:p>
            <a:r>
              <a:rPr lang="en-US" sz="1200" b="1" dirty="0">
                <a:solidFill>
                  <a:schemeClr val="bg1">
                    <a:lumMod val="50000"/>
                  </a:schemeClr>
                </a:solidFill>
              </a:rPr>
              <a:t>Total Motor Pool Miles Driven:        817,431	</a:t>
            </a:r>
          </a:p>
          <a:p>
            <a:r>
              <a:rPr lang="en-US" sz="1200" b="1" dirty="0">
                <a:solidFill>
                  <a:schemeClr val="bg1">
                    <a:lumMod val="50000"/>
                  </a:schemeClr>
                </a:solidFill>
              </a:rPr>
              <a:t>Total Number of Vehicles:                 60</a:t>
            </a:r>
          </a:p>
          <a:p>
            <a:r>
              <a:rPr lang="en-US" sz="1200" b="1" dirty="0">
                <a:solidFill>
                  <a:schemeClr val="bg1">
                    <a:lumMod val="50000"/>
                  </a:schemeClr>
                </a:solidFill>
              </a:rPr>
              <a:t>Total Rental Days for FY17:	           7,876</a:t>
            </a:r>
          </a:p>
          <a:p>
            <a:r>
              <a:rPr lang="en-US" sz="1200" b="1" dirty="0">
                <a:solidFill>
                  <a:schemeClr val="bg1">
                    <a:lumMod val="50000"/>
                  </a:schemeClr>
                </a:solidFill>
              </a:rPr>
              <a:t>Combined Motor Pool Utilization – 53%</a:t>
            </a:r>
            <a:endParaRPr lang="en-US" dirty="0">
              <a:solidFill>
                <a:schemeClr val="bg1">
                  <a:lumMod val="50000"/>
                </a:schemeClr>
              </a:solidFill>
            </a:endParaRPr>
          </a:p>
        </p:txBody>
      </p:sp>
      <p:pic>
        <p:nvPicPr>
          <p:cNvPr id="11" name="Picture 10">
            <a:extLst>
              <a:ext uri="{FF2B5EF4-FFF2-40B4-BE49-F238E27FC236}">
                <a16:creationId xmlns:a16="http://schemas.microsoft.com/office/drawing/2014/main" id="{64DD0C6E-B64F-4375-9E50-F992D48A92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765687"/>
            <a:ext cx="1386016" cy="993311"/>
          </a:xfrm>
          <a:prstGeom prst="rect">
            <a:avLst/>
          </a:prstGeom>
        </p:spPr>
      </p:pic>
      <p:graphicFrame>
        <p:nvGraphicFramePr>
          <p:cNvPr id="4" name="Table 3">
            <a:extLst>
              <a:ext uri="{FF2B5EF4-FFF2-40B4-BE49-F238E27FC236}">
                <a16:creationId xmlns:a16="http://schemas.microsoft.com/office/drawing/2014/main" id="{A0715B04-AC57-45C0-BB8A-E0524564D87C}"/>
              </a:ext>
            </a:extLst>
          </p:cNvPr>
          <p:cNvGraphicFramePr>
            <a:graphicFrameLocks noGrp="1"/>
          </p:cNvGraphicFramePr>
          <p:nvPr>
            <p:extLst>
              <p:ext uri="{D42A27DB-BD31-4B8C-83A1-F6EECF244321}">
                <p14:modId xmlns:p14="http://schemas.microsoft.com/office/powerpoint/2010/main" val="2063103526"/>
              </p:ext>
            </p:extLst>
          </p:nvPr>
        </p:nvGraphicFramePr>
        <p:xfrm>
          <a:off x="609600" y="2514600"/>
          <a:ext cx="8001000" cy="2424971"/>
        </p:xfrm>
        <a:graphic>
          <a:graphicData uri="http://schemas.openxmlformats.org/drawingml/2006/table">
            <a:tbl>
              <a:tblPr firstRow="1" bandRow="1">
                <a:tableStyleId>{5C22544A-7EE6-4342-B048-85BDC9FD1C3A}</a:tableStyleId>
              </a:tblPr>
              <a:tblGrid>
                <a:gridCol w="1475913">
                  <a:extLst>
                    <a:ext uri="{9D8B030D-6E8A-4147-A177-3AD203B41FA5}">
                      <a16:colId xmlns:a16="http://schemas.microsoft.com/office/drawing/2014/main" val="1727202987"/>
                    </a:ext>
                  </a:extLst>
                </a:gridCol>
                <a:gridCol w="810087">
                  <a:extLst>
                    <a:ext uri="{9D8B030D-6E8A-4147-A177-3AD203B41FA5}">
                      <a16:colId xmlns:a16="http://schemas.microsoft.com/office/drawing/2014/main" val="3829238886"/>
                    </a:ext>
                  </a:extLst>
                </a:gridCol>
                <a:gridCol w="914400">
                  <a:extLst>
                    <a:ext uri="{9D8B030D-6E8A-4147-A177-3AD203B41FA5}">
                      <a16:colId xmlns:a16="http://schemas.microsoft.com/office/drawing/2014/main" val="82492004"/>
                    </a:ext>
                  </a:extLst>
                </a:gridCol>
                <a:gridCol w="914400">
                  <a:extLst>
                    <a:ext uri="{9D8B030D-6E8A-4147-A177-3AD203B41FA5}">
                      <a16:colId xmlns:a16="http://schemas.microsoft.com/office/drawing/2014/main" val="2896999501"/>
                    </a:ext>
                  </a:extLst>
                </a:gridCol>
                <a:gridCol w="762000">
                  <a:extLst>
                    <a:ext uri="{9D8B030D-6E8A-4147-A177-3AD203B41FA5}">
                      <a16:colId xmlns:a16="http://schemas.microsoft.com/office/drawing/2014/main" val="951194623"/>
                    </a:ext>
                  </a:extLst>
                </a:gridCol>
                <a:gridCol w="838200">
                  <a:extLst>
                    <a:ext uri="{9D8B030D-6E8A-4147-A177-3AD203B41FA5}">
                      <a16:colId xmlns:a16="http://schemas.microsoft.com/office/drawing/2014/main" val="1676727824"/>
                    </a:ext>
                  </a:extLst>
                </a:gridCol>
                <a:gridCol w="838200">
                  <a:extLst>
                    <a:ext uri="{9D8B030D-6E8A-4147-A177-3AD203B41FA5}">
                      <a16:colId xmlns:a16="http://schemas.microsoft.com/office/drawing/2014/main" val="2143622176"/>
                    </a:ext>
                  </a:extLst>
                </a:gridCol>
                <a:gridCol w="671004">
                  <a:extLst>
                    <a:ext uri="{9D8B030D-6E8A-4147-A177-3AD203B41FA5}">
                      <a16:colId xmlns:a16="http://schemas.microsoft.com/office/drawing/2014/main" val="4242051955"/>
                    </a:ext>
                  </a:extLst>
                </a:gridCol>
                <a:gridCol w="776796">
                  <a:extLst>
                    <a:ext uri="{9D8B030D-6E8A-4147-A177-3AD203B41FA5}">
                      <a16:colId xmlns:a16="http://schemas.microsoft.com/office/drawing/2014/main" val="1338740135"/>
                    </a:ext>
                  </a:extLst>
                </a:gridCol>
              </a:tblGrid>
              <a:tr h="645512">
                <a:tc>
                  <a:txBody>
                    <a:bodyPr/>
                    <a:lstStyle/>
                    <a:p>
                      <a:endParaRPr lang="en-US" dirty="0"/>
                    </a:p>
                  </a:txBody>
                  <a:tcPr/>
                </a:tc>
                <a:tc>
                  <a:txBody>
                    <a:bodyPr/>
                    <a:lstStyle/>
                    <a:p>
                      <a:pPr algn="ctr"/>
                      <a:r>
                        <a:rPr lang="en-US" sz="1000" dirty="0"/>
                        <a:t>Montpelier – State St</a:t>
                      </a:r>
                    </a:p>
                  </a:txBody>
                  <a:tcPr/>
                </a:tc>
                <a:tc>
                  <a:txBody>
                    <a:bodyPr/>
                    <a:lstStyle/>
                    <a:p>
                      <a:pPr algn="ctr"/>
                      <a:r>
                        <a:rPr lang="en-US" sz="1000" dirty="0"/>
                        <a:t>Montpelier – Green </a:t>
                      </a:r>
                      <a:r>
                        <a:rPr lang="en-US" sz="1000" dirty="0" err="1"/>
                        <a:t>Mtn</a:t>
                      </a:r>
                      <a:r>
                        <a:rPr lang="en-US" sz="1000" dirty="0"/>
                        <a:t> Dr</a:t>
                      </a:r>
                    </a:p>
                  </a:txBody>
                  <a:tcPr/>
                </a:tc>
                <a:tc>
                  <a:txBody>
                    <a:bodyPr/>
                    <a:lstStyle/>
                    <a:p>
                      <a:pPr algn="ctr"/>
                      <a:r>
                        <a:rPr lang="en-US" sz="1000" dirty="0"/>
                        <a:t>Montpelier – Natl Life  Dr</a:t>
                      </a:r>
                    </a:p>
                  </a:txBody>
                  <a:tcPr/>
                </a:tc>
                <a:tc>
                  <a:txBody>
                    <a:bodyPr/>
                    <a:lstStyle/>
                    <a:p>
                      <a:pPr algn="ctr"/>
                      <a:r>
                        <a:rPr lang="en-US" sz="1000" dirty="0"/>
                        <a:t>Waterbury</a:t>
                      </a:r>
                    </a:p>
                  </a:txBody>
                  <a:tcPr/>
                </a:tc>
                <a:tc>
                  <a:txBody>
                    <a:bodyPr/>
                    <a:lstStyle/>
                    <a:p>
                      <a:pPr algn="ctr"/>
                      <a:r>
                        <a:rPr lang="en-US" sz="1000" dirty="0"/>
                        <a:t>Burlington – Cherry St</a:t>
                      </a:r>
                    </a:p>
                  </a:txBody>
                  <a:tcPr/>
                </a:tc>
                <a:tc>
                  <a:txBody>
                    <a:bodyPr/>
                    <a:lstStyle/>
                    <a:p>
                      <a:pPr algn="ctr"/>
                      <a:r>
                        <a:rPr lang="en-US" sz="1000" dirty="0"/>
                        <a:t>Burlington – Pearl St </a:t>
                      </a:r>
                      <a:r>
                        <a:rPr lang="en-US" sz="800" dirty="0"/>
                        <a:t>(opened Oct 2016)</a:t>
                      </a:r>
                    </a:p>
                  </a:txBody>
                  <a:tcPr/>
                </a:tc>
                <a:tc>
                  <a:txBody>
                    <a:bodyPr/>
                    <a:lstStyle/>
                    <a:p>
                      <a:pPr algn="ctr"/>
                      <a:r>
                        <a:rPr lang="en-US" sz="1000" dirty="0"/>
                        <a:t>Rutland</a:t>
                      </a:r>
                    </a:p>
                  </a:txBody>
                  <a:tcPr/>
                </a:tc>
                <a:tc>
                  <a:txBody>
                    <a:bodyPr/>
                    <a:lstStyle/>
                    <a:p>
                      <a:pPr algn="ctr"/>
                      <a:r>
                        <a:rPr lang="en-US" sz="1000" dirty="0"/>
                        <a:t>Springfield</a:t>
                      </a:r>
                    </a:p>
                    <a:p>
                      <a:pPr algn="ctr"/>
                      <a:r>
                        <a:rPr lang="en-US" sz="800" dirty="0"/>
                        <a:t>(opened April 2017) </a:t>
                      </a:r>
                    </a:p>
                  </a:txBody>
                  <a:tcPr/>
                </a:tc>
                <a:extLst>
                  <a:ext uri="{0D108BD9-81ED-4DB2-BD59-A6C34878D82A}">
                    <a16:rowId xmlns:a16="http://schemas.microsoft.com/office/drawing/2014/main" val="1212958420"/>
                  </a:ext>
                </a:extLst>
              </a:tr>
              <a:tr h="341467">
                <a:tc>
                  <a:txBody>
                    <a:bodyPr/>
                    <a:lstStyle/>
                    <a:p>
                      <a:r>
                        <a:rPr lang="en-US" sz="1000" dirty="0"/>
                        <a:t>Utilization Percent</a:t>
                      </a:r>
                    </a:p>
                  </a:txBody>
                  <a:tcPr/>
                </a:tc>
                <a:tc>
                  <a:txBody>
                    <a:bodyPr/>
                    <a:lstStyle/>
                    <a:p>
                      <a:pPr algn="ctr"/>
                      <a:r>
                        <a:rPr lang="en-US" sz="1000" dirty="0"/>
                        <a:t>67%</a:t>
                      </a:r>
                    </a:p>
                  </a:txBody>
                  <a:tcPr/>
                </a:tc>
                <a:tc>
                  <a:txBody>
                    <a:bodyPr/>
                    <a:lstStyle/>
                    <a:p>
                      <a:pPr algn="ctr"/>
                      <a:r>
                        <a:rPr lang="en-US" sz="1000" dirty="0"/>
                        <a:t>39%</a:t>
                      </a:r>
                    </a:p>
                  </a:txBody>
                  <a:tcPr/>
                </a:tc>
                <a:tc>
                  <a:txBody>
                    <a:bodyPr/>
                    <a:lstStyle/>
                    <a:p>
                      <a:pPr algn="ctr"/>
                      <a:r>
                        <a:rPr lang="en-US" sz="1000" dirty="0"/>
                        <a:t>54%</a:t>
                      </a:r>
                    </a:p>
                  </a:txBody>
                  <a:tcPr/>
                </a:tc>
                <a:tc>
                  <a:txBody>
                    <a:bodyPr/>
                    <a:lstStyle/>
                    <a:p>
                      <a:pPr algn="ctr"/>
                      <a:r>
                        <a:rPr lang="en-US" sz="1000" dirty="0"/>
                        <a:t>45%</a:t>
                      </a:r>
                    </a:p>
                  </a:txBody>
                  <a:tcPr/>
                </a:tc>
                <a:tc>
                  <a:txBody>
                    <a:bodyPr/>
                    <a:lstStyle/>
                    <a:p>
                      <a:pPr algn="ctr"/>
                      <a:r>
                        <a:rPr lang="en-US" sz="1000" dirty="0"/>
                        <a:t>76%</a:t>
                      </a:r>
                    </a:p>
                  </a:txBody>
                  <a:tcPr/>
                </a:tc>
                <a:tc>
                  <a:txBody>
                    <a:bodyPr/>
                    <a:lstStyle/>
                    <a:p>
                      <a:pPr algn="ctr"/>
                      <a:r>
                        <a:rPr lang="en-US" sz="1000" dirty="0"/>
                        <a:t>49%</a:t>
                      </a:r>
                    </a:p>
                  </a:txBody>
                  <a:tcPr/>
                </a:tc>
                <a:tc>
                  <a:txBody>
                    <a:bodyPr/>
                    <a:lstStyle/>
                    <a:p>
                      <a:pPr algn="ctr"/>
                      <a:r>
                        <a:rPr lang="en-US" sz="1000" dirty="0"/>
                        <a:t>56%</a:t>
                      </a:r>
                    </a:p>
                  </a:txBody>
                  <a:tcPr/>
                </a:tc>
                <a:tc>
                  <a:txBody>
                    <a:bodyPr/>
                    <a:lstStyle/>
                    <a:p>
                      <a:pPr algn="ctr"/>
                      <a:r>
                        <a:rPr lang="en-US" sz="1000" dirty="0"/>
                        <a:t>34%</a:t>
                      </a:r>
                    </a:p>
                  </a:txBody>
                  <a:tcPr/>
                </a:tc>
                <a:extLst>
                  <a:ext uri="{0D108BD9-81ED-4DB2-BD59-A6C34878D82A}">
                    <a16:rowId xmlns:a16="http://schemas.microsoft.com/office/drawing/2014/main" val="1743111152"/>
                  </a:ext>
                </a:extLst>
              </a:tr>
              <a:tr h="364855">
                <a:tc>
                  <a:txBody>
                    <a:bodyPr/>
                    <a:lstStyle/>
                    <a:p>
                      <a:r>
                        <a:rPr lang="en-US" sz="1000" dirty="0"/>
                        <a:t>Miles Traveled</a:t>
                      </a:r>
                    </a:p>
                  </a:txBody>
                  <a:tcPr/>
                </a:tc>
                <a:tc>
                  <a:txBody>
                    <a:bodyPr/>
                    <a:lstStyle/>
                    <a:p>
                      <a:pPr algn="ctr"/>
                      <a:r>
                        <a:rPr lang="en-US" sz="1000" dirty="0"/>
                        <a:t>226,579</a:t>
                      </a:r>
                    </a:p>
                  </a:txBody>
                  <a:tcPr/>
                </a:tc>
                <a:tc>
                  <a:txBody>
                    <a:bodyPr/>
                    <a:lstStyle/>
                    <a:p>
                      <a:pPr algn="ctr"/>
                      <a:r>
                        <a:rPr lang="en-US" sz="1000" dirty="0"/>
                        <a:t>251,438</a:t>
                      </a:r>
                    </a:p>
                    <a:p>
                      <a:pPr algn="ctr"/>
                      <a:endParaRPr lang="en-US" sz="1000" dirty="0"/>
                    </a:p>
                  </a:txBody>
                  <a:tcPr/>
                </a:tc>
                <a:tc>
                  <a:txBody>
                    <a:bodyPr/>
                    <a:lstStyle/>
                    <a:p>
                      <a:pPr algn="ctr"/>
                      <a:r>
                        <a:rPr lang="en-US" sz="1000" dirty="0"/>
                        <a:t>84,002</a:t>
                      </a:r>
                    </a:p>
                  </a:txBody>
                  <a:tcPr/>
                </a:tc>
                <a:tc>
                  <a:txBody>
                    <a:bodyPr/>
                    <a:lstStyle/>
                    <a:p>
                      <a:pPr algn="ctr"/>
                      <a:r>
                        <a:rPr lang="en-US" sz="1000" dirty="0"/>
                        <a:t>41,097</a:t>
                      </a:r>
                    </a:p>
                  </a:txBody>
                  <a:tcPr/>
                </a:tc>
                <a:tc>
                  <a:txBody>
                    <a:bodyPr/>
                    <a:lstStyle/>
                    <a:p>
                      <a:pPr algn="ctr"/>
                      <a:r>
                        <a:rPr lang="en-US" sz="1000" dirty="0"/>
                        <a:t>110,455</a:t>
                      </a:r>
                    </a:p>
                  </a:txBody>
                  <a:tcPr/>
                </a:tc>
                <a:tc>
                  <a:txBody>
                    <a:bodyPr/>
                    <a:lstStyle/>
                    <a:p>
                      <a:pPr algn="ctr"/>
                      <a:r>
                        <a:rPr lang="en-US" sz="1000" dirty="0"/>
                        <a:t>8,386</a:t>
                      </a:r>
                    </a:p>
                  </a:txBody>
                  <a:tcPr/>
                </a:tc>
                <a:tc>
                  <a:txBody>
                    <a:bodyPr/>
                    <a:lstStyle/>
                    <a:p>
                      <a:pPr algn="ctr"/>
                      <a:r>
                        <a:rPr lang="en-US" sz="1000" dirty="0"/>
                        <a:t>90,665</a:t>
                      </a:r>
                    </a:p>
                  </a:txBody>
                  <a:tcPr/>
                </a:tc>
                <a:tc>
                  <a:txBody>
                    <a:bodyPr/>
                    <a:lstStyle/>
                    <a:p>
                      <a:pPr algn="ctr"/>
                      <a:r>
                        <a:rPr lang="en-US" sz="1000" dirty="0"/>
                        <a:t>4,809</a:t>
                      </a:r>
                    </a:p>
                  </a:txBody>
                  <a:tcPr/>
                </a:tc>
                <a:extLst>
                  <a:ext uri="{0D108BD9-81ED-4DB2-BD59-A6C34878D82A}">
                    <a16:rowId xmlns:a16="http://schemas.microsoft.com/office/drawing/2014/main" val="487415039"/>
                  </a:ext>
                </a:extLst>
              </a:tr>
              <a:tr h="322756">
                <a:tc>
                  <a:txBody>
                    <a:bodyPr/>
                    <a:lstStyle/>
                    <a:p>
                      <a:r>
                        <a:rPr lang="en-US" sz="900" dirty="0"/>
                        <a:t>Rental Bookings (Days)</a:t>
                      </a:r>
                    </a:p>
                  </a:txBody>
                  <a:tcPr/>
                </a:tc>
                <a:tc>
                  <a:txBody>
                    <a:bodyPr/>
                    <a:lstStyle/>
                    <a:p>
                      <a:pPr algn="ctr"/>
                      <a:r>
                        <a:rPr lang="en-US" sz="1000" dirty="0"/>
                        <a:t>2,034</a:t>
                      </a:r>
                    </a:p>
                  </a:txBody>
                  <a:tcPr/>
                </a:tc>
                <a:tc>
                  <a:txBody>
                    <a:bodyPr/>
                    <a:lstStyle/>
                    <a:p>
                      <a:pPr algn="ctr"/>
                      <a:r>
                        <a:rPr lang="en-US" sz="1000" dirty="0"/>
                        <a:t>2,121</a:t>
                      </a:r>
                    </a:p>
                  </a:txBody>
                  <a:tcPr/>
                </a:tc>
                <a:tc>
                  <a:txBody>
                    <a:bodyPr/>
                    <a:lstStyle/>
                    <a:p>
                      <a:pPr algn="ctr"/>
                      <a:r>
                        <a:rPr lang="en-US" sz="1000" dirty="0"/>
                        <a:t>705</a:t>
                      </a:r>
                    </a:p>
                  </a:txBody>
                  <a:tcPr/>
                </a:tc>
                <a:tc>
                  <a:txBody>
                    <a:bodyPr/>
                    <a:lstStyle/>
                    <a:p>
                      <a:pPr algn="ctr"/>
                      <a:r>
                        <a:rPr lang="en-US" sz="1000" dirty="0"/>
                        <a:t>454</a:t>
                      </a:r>
                    </a:p>
                  </a:txBody>
                  <a:tcPr/>
                </a:tc>
                <a:tc>
                  <a:txBody>
                    <a:bodyPr/>
                    <a:lstStyle/>
                    <a:p>
                      <a:pPr algn="ctr"/>
                      <a:r>
                        <a:rPr lang="en-US" sz="1000" dirty="0"/>
                        <a:t>1,325</a:t>
                      </a:r>
                    </a:p>
                  </a:txBody>
                  <a:tcPr/>
                </a:tc>
                <a:tc>
                  <a:txBody>
                    <a:bodyPr/>
                    <a:lstStyle/>
                    <a:p>
                      <a:pPr algn="ctr"/>
                      <a:r>
                        <a:rPr lang="en-US" sz="1000" dirty="0"/>
                        <a:t>91</a:t>
                      </a:r>
                    </a:p>
                  </a:txBody>
                  <a:tcPr/>
                </a:tc>
                <a:tc>
                  <a:txBody>
                    <a:bodyPr/>
                    <a:lstStyle/>
                    <a:p>
                      <a:pPr algn="ctr"/>
                      <a:r>
                        <a:rPr lang="en-US" sz="1000" dirty="0"/>
                        <a:t>1,103</a:t>
                      </a:r>
                    </a:p>
                  </a:txBody>
                  <a:tcPr/>
                </a:tc>
                <a:tc>
                  <a:txBody>
                    <a:bodyPr/>
                    <a:lstStyle/>
                    <a:p>
                      <a:pPr algn="ctr"/>
                      <a:r>
                        <a:rPr lang="en-US" sz="1000" dirty="0"/>
                        <a:t>43</a:t>
                      </a:r>
                    </a:p>
                  </a:txBody>
                  <a:tcPr/>
                </a:tc>
                <a:extLst>
                  <a:ext uri="{0D108BD9-81ED-4DB2-BD59-A6C34878D82A}">
                    <a16:rowId xmlns:a16="http://schemas.microsoft.com/office/drawing/2014/main" val="2555110854"/>
                  </a:ext>
                </a:extLst>
              </a:tr>
              <a:tr h="322756">
                <a:tc>
                  <a:txBody>
                    <a:bodyPr/>
                    <a:lstStyle/>
                    <a:p>
                      <a:r>
                        <a:rPr lang="en-US" sz="950" dirty="0"/>
                        <a:t>Rental Availability (Days)</a:t>
                      </a:r>
                    </a:p>
                  </a:txBody>
                  <a:tcPr/>
                </a:tc>
                <a:tc>
                  <a:txBody>
                    <a:bodyPr/>
                    <a:lstStyle/>
                    <a:p>
                      <a:pPr algn="ctr"/>
                      <a:r>
                        <a:rPr lang="en-US" sz="1000" dirty="0"/>
                        <a:t>3,045</a:t>
                      </a:r>
                    </a:p>
                  </a:txBody>
                  <a:tcPr/>
                </a:tc>
                <a:tc>
                  <a:txBody>
                    <a:bodyPr/>
                    <a:lstStyle/>
                    <a:p>
                      <a:pPr algn="ctr"/>
                      <a:r>
                        <a:rPr lang="en-US" sz="1000" dirty="0"/>
                        <a:t>5,396</a:t>
                      </a:r>
                    </a:p>
                  </a:txBody>
                  <a:tcPr/>
                </a:tc>
                <a:tc>
                  <a:txBody>
                    <a:bodyPr/>
                    <a:lstStyle/>
                    <a:p>
                      <a:pPr algn="ctr"/>
                      <a:r>
                        <a:rPr lang="en-US" sz="1000" dirty="0"/>
                        <a:t>1,314</a:t>
                      </a:r>
                    </a:p>
                  </a:txBody>
                  <a:tcPr/>
                </a:tc>
                <a:tc>
                  <a:txBody>
                    <a:bodyPr/>
                    <a:lstStyle/>
                    <a:p>
                      <a:pPr algn="ctr"/>
                      <a:r>
                        <a:rPr lang="en-US" sz="1000" dirty="0"/>
                        <a:t>1,000</a:t>
                      </a:r>
                    </a:p>
                  </a:txBody>
                  <a:tcPr/>
                </a:tc>
                <a:tc>
                  <a:txBody>
                    <a:bodyPr/>
                    <a:lstStyle/>
                    <a:p>
                      <a:pPr algn="ctr"/>
                      <a:r>
                        <a:rPr lang="en-US" sz="1000" dirty="0"/>
                        <a:t>1,751</a:t>
                      </a:r>
                    </a:p>
                  </a:txBody>
                  <a:tcPr/>
                </a:tc>
                <a:tc>
                  <a:txBody>
                    <a:bodyPr/>
                    <a:lstStyle/>
                    <a:p>
                      <a:pPr algn="ctr"/>
                      <a:r>
                        <a:rPr lang="en-US" sz="1000" dirty="0"/>
                        <a:t>186</a:t>
                      </a:r>
                    </a:p>
                  </a:txBody>
                  <a:tcPr/>
                </a:tc>
                <a:tc>
                  <a:txBody>
                    <a:bodyPr/>
                    <a:lstStyle/>
                    <a:p>
                      <a:pPr algn="ctr"/>
                      <a:r>
                        <a:rPr lang="en-US" sz="1000" dirty="0"/>
                        <a:t>1,957</a:t>
                      </a:r>
                    </a:p>
                  </a:txBody>
                  <a:tcPr/>
                </a:tc>
                <a:tc>
                  <a:txBody>
                    <a:bodyPr/>
                    <a:lstStyle/>
                    <a:p>
                      <a:pPr algn="ctr"/>
                      <a:r>
                        <a:rPr lang="en-US" sz="1000" dirty="0"/>
                        <a:t>128</a:t>
                      </a:r>
                    </a:p>
                  </a:txBody>
                  <a:tcPr/>
                </a:tc>
                <a:extLst>
                  <a:ext uri="{0D108BD9-81ED-4DB2-BD59-A6C34878D82A}">
                    <a16:rowId xmlns:a16="http://schemas.microsoft.com/office/drawing/2014/main" val="3189907767"/>
                  </a:ext>
                </a:extLst>
              </a:tr>
              <a:tr h="364855">
                <a:tc>
                  <a:txBody>
                    <a:bodyPr/>
                    <a:lstStyle/>
                    <a:p>
                      <a:r>
                        <a:rPr lang="en-US" sz="1000" dirty="0"/>
                        <a:t>Number of Vehicles</a:t>
                      </a:r>
                    </a:p>
                    <a:p>
                      <a:r>
                        <a:rPr lang="en-US" sz="1000" dirty="0"/>
                        <a:t>(end of FY17)</a:t>
                      </a:r>
                    </a:p>
                  </a:txBody>
                  <a:tcPr/>
                </a:tc>
                <a:tc>
                  <a:txBody>
                    <a:bodyPr/>
                    <a:lstStyle/>
                    <a:p>
                      <a:pPr algn="ctr"/>
                      <a:r>
                        <a:rPr lang="en-US" sz="1000" dirty="0"/>
                        <a:t>12</a:t>
                      </a:r>
                    </a:p>
                  </a:txBody>
                  <a:tcPr/>
                </a:tc>
                <a:tc>
                  <a:txBody>
                    <a:bodyPr/>
                    <a:lstStyle/>
                    <a:p>
                      <a:pPr algn="ctr"/>
                      <a:r>
                        <a:rPr lang="en-US" sz="1000" dirty="0"/>
                        <a:t>21</a:t>
                      </a:r>
                    </a:p>
                  </a:txBody>
                  <a:tcPr/>
                </a:tc>
                <a:tc>
                  <a:txBody>
                    <a:bodyPr/>
                    <a:lstStyle/>
                    <a:p>
                      <a:pPr algn="ctr"/>
                      <a:r>
                        <a:rPr lang="en-US" sz="1000" dirty="0"/>
                        <a:t>4</a:t>
                      </a:r>
                    </a:p>
                  </a:txBody>
                  <a:tcPr/>
                </a:tc>
                <a:tc>
                  <a:txBody>
                    <a:bodyPr/>
                    <a:lstStyle/>
                    <a:p>
                      <a:pPr algn="ctr"/>
                      <a:r>
                        <a:rPr lang="en-US" sz="1000" dirty="0"/>
                        <a:t>4</a:t>
                      </a:r>
                    </a:p>
                  </a:txBody>
                  <a:tcPr/>
                </a:tc>
                <a:tc>
                  <a:txBody>
                    <a:bodyPr/>
                    <a:lstStyle/>
                    <a:p>
                      <a:pPr algn="ctr"/>
                      <a:r>
                        <a:rPr lang="en-US" sz="1000" dirty="0"/>
                        <a:t>8</a:t>
                      </a:r>
                    </a:p>
                  </a:txBody>
                  <a:tcPr/>
                </a:tc>
                <a:tc>
                  <a:txBody>
                    <a:bodyPr/>
                    <a:lstStyle/>
                    <a:p>
                      <a:pPr algn="ctr"/>
                      <a:r>
                        <a:rPr lang="en-US" sz="1000" dirty="0"/>
                        <a:t>1</a:t>
                      </a:r>
                    </a:p>
                  </a:txBody>
                  <a:tcPr/>
                </a:tc>
                <a:tc>
                  <a:txBody>
                    <a:bodyPr/>
                    <a:lstStyle/>
                    <a:p>
                      <a:pPr algn="ctr"/>
                      <a:r>
                        <a:rPr lang="en-US" sz="1000" dirty="0"/>
                        <a:t>8</a:t>
                      </a:r>
                    </a:p>
                  </a:txBody>
                  <a:tcPr/>
                </a:tc>
                <a:tc>
                  <a:txBody>
                    <a:bodyPr/>
                    <a:lstStyle/>
                    <a:p>
                      <a:pPr algn="ctr"/>
                      <a:r>
                        <a:rPr lang="en-US" sz="1000" dirty="0"/>
                        <a:t>2</a:t>
                      </a:r>
                    </a:p>
                  </a:txBody>
                  <a:tcPr/>
                </a:tc>
                <a:extLst>
                  <a:ext uri="{0D108BD9-81ED-4DB2-BD59-A6C34878D82A}">
                    <a16:rowId xmlns:a16="http://schemas.microsoft.com/office/drawing/2014/main" val="2058913628"/>
                  </a:ext>
                </a:extLst>
              </a:tr>
            </a:tbl>
          </a:graphicData>
        </a:graphic>
      </p:graphicFrame>
    </p:spTree>
    <p:extLst>
      <p:ext uri="{BB962C8B-B14F-4D97-AF65-F5344CB8AC3E}">
        <p14:creationId xmlns:p14="http://schemas.microsoft.com/office/powerpoint/2010/main" val="867302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12CDA616FCA443EEAE9633D9D091E0BA"/>
  <p:tag name="TPVERSION" val="5"/>
  <p:tag name="TPFULLVERSION" val="5.3.1.3337"/>
  <p:tag name="PPTVERSION" val="16"/>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nd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6AC75D2CE0294B96AB6EB62C6476F5" ma:contentTypeVersion="6" ma:contentTypeDescription="Create a new document." ma:contentTypeScope="" ma:versionID="c40327d9f7e05da045bbb2c37b2a4e16">
  <xsd:schema xmlns:xsd="http://www.w3.org/2001/XMLSchema" xmlns:xs="http://www.w3.org/2001/XMLSchema" xmlns:p="http://schemas.microsoft.com/office/2006/metadata/properties" xmlns:ns1="http://schemas.microsoft.com/sharepoint/v3" xmlns:ns2="84e0ee4b-1235-483d-8b20-7817a632f4f3" xmlns:ns3="28fdea65-ffcf-4cfb-8ee3-f0db8dde5e78" targetNamespace="http://schemas.microsoft.com/office/2006/metadata/properties" ma:root="true" ma:fieldsID="e15fbc3d1fca43565f7712952bd0ef2f" ns1:_="" ns2:_="" ns3:_="">
    <xsd:import namespace="http://schemas.microsoft.com/sharepoint/v3"/>
    <xsd:import namespace="84e0ee4b-1235-483d-8b20-7817a632f4f3"/>
    <xsd:import namespace="28fdea65-ffcf-4cfb-8ee3-f0db8dde5e7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e0ee4b-1235-483d-8b20-7817a632f4f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fdea65-ffcf-4cfb-8ee3-f0db8dde5e78"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50CB89-0AD8-490D-9958-C8267DE7A8E3}">
  <ds:schemaRefs>
    <ds:schemaRef ds:uri="http://schemas.microsoft.com/office/2006/documentManagement/types"/>
    <ds:schemaRef ds:uri="http://schemas.openxmlformats.org/package/2006/metadata/core-properties"/>
    <ds:schemaRef ds:uri="http://purl.org/dc/terms/"/>
    <ds:schemaRef ds:uri="http://www.w3.org/XML/1998/namespace"/>
    <ds:schemaRef ds:uri="http://purl.org/dc/elements/1.1/"/>
    <ds:schemaRef ds:uri="http://schemas.microsoft.com/office/2006/metadata/properties"/>
    <ds:schemaRef ds:uri="http://purl.org/dc/dcmitype/"/>
    <ds:schemaRef ds:uri="http://schemas.microsoft.com/office/infopath/2007/PartnerControls"/>
    <ds:schemaRef ds:uri="28fdea65-ffcf-4cfb-8ee3-f0db8dde5e78"/>
    <ds:schemaRef ds:uri="84e0ee4b-1235-483d-8b20-7817a632f4f3"/>
    <ds:schemaRef ds:uri="http://schemas.microsoft.com/sharepoint/v3"/>
  </ds:schemaRefs>
</ds:datastoreItem>
</file>

<file path=customXml/itemProps2.xml><?xml version="1.0" encoding="utf-8"?>
<ds:datastoreItem xmlns:ds="http://schemas.openxmlformats.org/officeDocument/2006/customXml" ds:itemID="{4CC7C79D-F7D1-44CE-8D1F-C514EFAF70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e0ee4b-1235-483d-8b20-7817a632f4f3"/>
    <ds:schemaRef ds:uri="28fdea65-ffcf-4cfb-8ee3-f0db8dde5e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1F0387-9E1B-4251-90A1-EBDFF5BCA5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14542</TotalTime>
  <Words>1035</Words>
  <Application>Microsoft Office PowerPoint</Application>
  <PresentationFormat>On-screen Show (4:3)</PresentationFormat>
  <Paragraphs>256</Paragraphs>
  <Slides>19</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Calibri Light</vt:lpstr>
      <vt:lpstr>Segoe UI</vt:lpstr>
      <vt:lpstr>Segoe UI Semibold</vt:lpstr>
      <vt:lpstr>Segoe UI Semilight</vt:lpstr>
      <vt:lpstr>Wingdings</vt:lpstr>
      <vt:lpstr>Office Theme</vt:lpstr>
      <vt:lpstr>Title and content</vt:lpstr>
      <vt:lpstr>Buildings and General Services Government Business Services Fleet Management Services Annual Report FY 2017   </vt:lpstr>
      <vt:lpstr>Program Summary</vt:lpstr>
      <vt:lpstr>Authority</vt:lpstr>
      <vt:lpstr>Mission</vt:lpstr>
      <vt:lpstr> </vt:lpstr>
      <vt:lpstr>Program Revenues/Expenses  The program operates as an Internal Service Fund.  The objective to generate sufficient revenue to cover operating expenses, while providing vehicles at the lowest rate possible.  Fleet lease rates were lowered at the onset of FY 2016 to adjust the program fund balance, and pass savings back to departments.  </vt:lpstr>
      <vt:lpstr>Monthly Rate Comparison Fleet Rates vs. State Contract Rental Rates            </vt:lpstr>
      <vt:lpstr>Lease Vehicle Assignments     The program provides long-term lease vehicles to agencies and departments whose travel history indicates that use of centralized fleet vehicles will result in savings over the federal mileage reimbursement rate, or their mission justifies need for a vehicle. </vt:lpstr>
      <vt:lpstr>Motor Pool Utilization          Motor pools are located at various state campuses throughout the state, and provide daily rental cars to all employees for state travel.  Utilization percentages are based on the number of rental days the vehicles are in use compared to the total number of rental days the vehicles are available. The program aims to achieve 65% utilization at each motor pool location to meet rental demand, while generating sufficient revenue to cover operational costs.    The program is successful when the average cost per mile paid by departments is less than the federal mileage reimbursement rate.  In FY 2017, the average cost per mile paid by departments to use motor pool was $0.08 less than the mileage reimbursement rate, saving the State approximately $65,394.  </vt:lpstr>
      <vt:lpstr>Fleet Composition  The program right-sizes vehicles by matching the expected use with the most economical, fuel-efficient, and lowest emissions vehicle possible.  Administrative travel and passenger transport is best accomplished by partial- or zero-emission sedans, and larger vehicles reserved for bulky or heavy cargo transport, off-road travel, or other special needs.   </vt:lpstr>
      <vt:lpstr>Fuel Purchases  The program supports the reduction of greenhouse gas emissions by assigning the lowest emission, most fuel efficient vehicle, which meets expected needs established by agencies and departments through a justification review.  In addition to vehicle fuel economy, travel distance primarily drives fuel purchases. The program aims to increase the average miles traveled per fuel gallon purchased. </vt:lpstr>
      <vt:lpstr>Reimbursed Travel &amp; Fleet Utilization  The program’s mission is to provide fleet vehicles to agencies and departments when it will result in savings over the federal mileage reimbursement rate, or when their mission requires a fleet vehicle.  Our goal is to reduce travel performed in personal vehicles at the full reimbursement rate, when using a fleet vehicle is more cost effective. </vt:lpstr>
      <vt:lpstr>High Mileage Drivers  As a cost saving strategy, the program informs agencies and departments of their high mileage drivers based on expense data and fleet rates from the previous fiscal year, and recommends using the lowest cost option.  An employee is considered a high mileage driver when their annual mileage reimbursements exceed the cost for their department to lease a fleet sedan.   The current annual threshold is 10,000 miles, while in past years the threshold has been as much as 14,000 miles.  Fleet lease rates were reduced July 2015, which now makes using a fleet sedan more economical at a much lower annual threshold.</vt:lpstr>
      <vt:lpstr>Locations with Highest Mileage Reimbursements  The program seeks to increase the use of fleet vehicles at these locations, by making cars available through a motor pool, when possible.  This reimbursement data is only one consideration in selecting potential motor pool locations; available parking, partnerships with departments for dispatch, and other factors are considered.    </vt:lpstr>
      <vt:lpstr>Fleet Disposal: Return of Investment  The program aims to achieve a 25% average return of investment for fleet vehicles*, which is the return on investment attained by “Elite” fleets, according to Government Fleet magazine.1  The program’s replacement planning and remarketing strategies are designed to maximize the return of investment.</vt:lpstr>
      <vt:lpstr>Plug-In Electric Vehicles (Hybrid and Full-EV)  The 2016 State Agency Energy Plan and Vermont Zero Emission Vehicle Action Plan establish a goal to convert 25% of light-duty state fleet vehicles to plug-in electric by 2025.  Accordingly, Fleet Management Program must continue working with agency operations staff to identify opportunities to add more plug-in hybrids, and all-electric vehicles.  Within the 2016 Agency Energy Implementation Plan, the Fleet Management Program has also committed to adding 5 plug-in electric vehicles each year, to help meet the goal to reduce greenhouse gas emissions.</vt:lpstr>
      <vt:lpstr>Fleet Vehicle Accident Losses   Vehicle accident repairs are covered with program funds, with exception of a few special-use vehicles.  The driver’s agency or department is only responsible to pay a minimal deductible per incident.  FMS pursues and manages claims to recover damages caused by a negligent third party, through the State’s contracted vendor for third-party administrative services.</vt:lpstr>
      <vt:lpstr>Exempt Vehicle Inventory          The program is responsible to maintain the official inventory of all state-owned vehicles per Agency of Administration Bulletin 2.3.  Agencies and departments granted exemption from the program are required to report annually on their state vehicles, with the exception of Agency of Transportation and Department of Public Safety, which are managed and reported independently.  </vt:lpstr>
      <vt:lpstr>State-Owned Vehicle Inventory  Based on data collected from agencies and departments, the number of state-owned vehicles has steadily increased since FY 2011, some of which is likely attributable to efforts to shift state travel to lower cost fleet vehicles.  </vt:lpstr>
    </vt:vector>
  </TitlesOfParts>
  <Company>State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Outreach</dc:title>
  <dc:creator>jfitch</dc:creator>
  <cp:lastModifiedBy>Ferrell, Deb</cp:lastModifiedBy>
  <cp:revision>480</cp:revision>
  <cp:lastPrinted>2018-02-21T21:15:30Z</cp:lastPrinted>
  <dcterms:created xsi:type="dcterms:W3CDTF">2014-08-18T14:58:46Z</dcterms:created>
  <dcterms:modified xsi:type="dcterms:W3CDTF">2018-03-19T16:21:09Z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0x010100826AC75D2CE0294B96AB6EB62C6476F5</vt:lpwstr>
  </property>
</Properties>
</file>