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56" r:id="rId2"/>
    <p:sldId id="273" r:id="rId3"/>
    <p:sldId id="257" r:id="rId4"/>
    <p:sldId id="258" r:id="rId5"/>
    <p:sldId id="260" r:id="rId6"/>
    <p:sldId id="262" r:id="rId7"/>
    <p:sldId id="263" r:id="rId8"/>
    <p:sldId id="264" r:id="rId9"/>
    <p:sldId id="275" r:id="rId10"/>
    <p:sldId id="268" r:id="rId11"/>
    <p:sldId id="282" r:id="rId12"/>
    <p:sldId id="283" r:id="rId13"/>
    <p:sldId id="281" r:id="rId14"/>
    <p:sldId id="284" r:id="rId15"/>
    <p:sldId id="271" r:id="rId16"/>
    <p:sldId id="2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7F"/>
    <a:srgbClr val="E2F9FE"/>
    <a:srgbClr val="C6F3FE"/>
    <a:srgbClr val="8FE8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B2655-714C-49B2-8DDC-F5FE07C19DC4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48DA1-0954-47FA-9336-50A35762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2FA5-AD75-4522-9706-89021D6DDD12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3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1BB5-0296-443B-84E3-4F2E30B5F822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C831-61A4-4E0D-9814-DED6C6CE872B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83A-4498-4DA2-A971-E56C557AD557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A178-15EE-4B8B-AB78-A189E05EBF99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0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C6C4-D1FA-445B-9FDD-781CF17C2952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A9AA-9A30-4E17-B99C-0B8664F9DD14}" type="datetime1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3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F5F0E-146F-4279-8774-65305D19EE88}" type="datetime1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4FD8-5A4E-4ECE-AFFD-715BCEA32A3C}" type="datetime1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D34D08-7FEE-49B0-9F19-18CAC1E0ACBA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D3C8-3076-4B06-ABD7-CE6D9CECAE4E}" type="datetime1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267DA8-42D1-4743-98E4-2F75F02ABB86}" type="datetime1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60CBC1-F431-4742-86EA-BD251FE24A4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6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gs.vermont.gov/purchasing-contracting/form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DS.InformationSecurity@vermont.go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vid.Borsykowsky@vermont.gov" TargetMode="External"/><Relationship Id="rId3" Type="http://schemas.openxmlformats.org/officeDocument/2006/relationships/hyperlink" Target="mailto:sandra.vachon@vermont.gov" TargetMode="External"/><Relationship Id="rId7" Type="http://schemas.openxmlformats.org/officeDocument/2006/relationships/hyperlink" Target="http://bgs.vermont.gov/purchasing" TargetMode="External"/><Relationship Id="rId2" Type="http://schemas.openxmlformats.org/officeDocument/2006/relationships/hyperlink" Target="mailto:deborah.damore@vermont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sse.moorman@Vermont.gov" TargetMode="External"/><Relationship Id="rId5" Type="http://schemas.openxmlformats.org/officeDocument/2006/relationships/hyperlink" Target="mailto:scott.carbee@Vermont.gov" TargetMode="External"/><Relationship Id="rId10" Type="http://schemas.openxmlformats.org/officeDocument/2006/relationships/image" Target="../media/image2.png"/><Relationship Id="rId4" Type="http://schemas.openxmlformats.org/officeDocument/2006/relationships/hyperlink" Target="mailto:jonathan.provost@Vermont.gov" TargetMode="External"/><Relationship Id="rId9" Type="http://schemas.openxmlformats.org/officeDocument/2006/relationships/hyperlink" Target="http://epmo.vermont.go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>
                <a:solidFill>
                  <a:schemeClr val="tx1"/>
                </a:solidFill>
              </a:rPr>
              <a:t>Overview of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 The Bidder Response Form and Changes to the IT RFP Template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March 8,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5" y="1133269"/>
            <a:ext cx="2647949" cy="10955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92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RFP template was reorganized to into the following Sections:</a:t>
            </a:r>
          </a:p>
          <a:p>
            <a:pPr lvl="1" indent="-274320">
              <a:buFont typeface="Wingdings" panose="05000000000000000000" pitchFamily="2" charset="2"/>
              <a:buChar char="§"/>
            </a:pPr>
            <a:r>
              <a:rPr lang="en-US" sz="2200" b="1" dirty="0"/>
              <a:t>Cover Page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RFP Overview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Scope of Work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Bid Preparation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Bid Submission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Bid Evaluation and Selection</a:t>
            </a:r>
          </a:p>
          <a:p>
            <a:pPr marL="566928" lvl="1" indent="-457200">
              <a:buFont typeface="+mj-lt"/>
              <a:buAutoNum type="arabicPeriod"/>
            </a:pPr>
            <a:r>
              <a:rPr lang="en-US" sz="2200" b="1" dirty="0"/>
              <a:t>General Terms and Conditions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569" y="0"/>
            <a:ext cx="1991162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8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3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3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Modifications were made in conjunction with the new Bidder Response Form: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Solution and service requirements language removed language and now included in Bidder Response Form.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Revised Scope of Work (2) section now includes:</a:t>
            </a:r>
          </a:p>
          <a:p>
            <a:pPr marL="914400" lvl="3" indent="-347663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Business Outcomes (2.1)</a:t>
            </a:r>
          </a:p>
          <a:p>
            <a:pPr marL="914400" lvl="3" indent="-347663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Dependencies and Constraints (2.2)</a:t>
            </a:r>
          </a:p>
          <a:p>
            <a:pPr marL="914400" lvl="3" indent="-347663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Refers the Bidder Response Form for Functional and Non-Functional Requirements (2.3)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Evaluation Criteria (5.3.1) is based on factors outlined in the Bidder Response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The instructions for preparing and submitting a bid response were modified to reflect the Bidder Response Form and the eight (8) required attachments.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0"/>
            <a:ext cx="1807256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0CBC1-F431-4742-86EA-BD251FE24A4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67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3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3615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Reminder:  Example of key considerations to an effective RFP:  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Agency Objectives and Background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Scope of Services – formation and foundation of an effective contract starts with the drafting of the solicitation. 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Detailed Requirements – Identify minimum requirements that the agency deems essential to the program.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Performance Standards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Method of Award and Evaluation Criteria – minimum qualifications?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Single Point of Contact  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Pre Bid Meeting ?  If yes, optional or mandatory?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RFP Timeline/Calendar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Question / Response Deadline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Due date and time for submission of proposals</a:t>
            </a:r>
          </a:p>
          <a:p>
            <a:pPr marL="454025" lvl="2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</a:rPr>
              <a:t>Minimum insurance requirements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475" y="0"/>
            <a:ext cx="1807256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0CBC1-F431-4742-86EA-BD251FE24A4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3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92996"/>
            <a:ext cx="10157406" cy="440300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800" b="1" dirty="0"/>
              <a:t>Changes to the Attachments no longer embedded in RFP template:</a:t>
            </a:r>
          </a:p>
          <a:p>
            <a:pPr marL="806958" lvl="1" indent="-514350">
              <a:buAutoNum type="arabicPeriod"/>
            </a:pPr>
            <a:endParaRPr lang="en-US" sz="1700" dirty="0"/>
          </a:p>
          <a:p>
            <a:pPr marL="341313" lvl="1" indent="-230188">
              <a:buAutoNum type="arabicPeriod"/>
              <a:tabLst>
                <a:tab pos="341313" algn="l"/>
              </a:tabLst>
            </a:pPr>
            <a:r>
              <a:rPr lang="en-US" sz="1700" dirty="0"/>
              <a:t>Attachment C: </a:t>
            </a:r>
            <a:r>
              <a:rPr lang="en-US" sz="1700" i="1" dirty="0"/>
              <a:t>Word version now located on-line.  Removed from template to be consistent with how we approached inclusion of other Attachments D-F. </a:t>
            </a:r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endParaRPr lang="en-US" sz="1700" dirty="0"/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r>
              <a:rPr lang="en-US" sz="1700" dirty="0"/>
              <a:t>Attachment D: </a:t>
            </a:r>
            <a:r>
              <a:rPr lang="en-US" sz="1700" i="1" dirty="0"/>
              <a:t>Use this attachment to include language advisable for your particular IT procurement. Suggested language is available online at: </a:t>
            </a:r>
            <a:r>
              <a:rPr lang="en-US" sz="1700" i="1" u="sng" dirty="0">
                <a:hlinkClick r:id="rId2"/>
              </a:rPr>
              <a:t>http://bgs.vermont.gov/purchasing-contracting/forms</a:t>
            </a:r>
            <a:r>
              <a:rPr lang="en-US" sz="1700" i="1" dirty="0"/>
              <a:t>.  Please note that suggested language is not “one size fits all”. Users are expected to tailor the provisions to meet their particular requirements</a:t>
            </a:r>
            <a:r>
              <a:rPr lang="en-US" sz="1700" dirty="0"/>
              <a:t>.]</a:t>
            </a:r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endParaRPr lang="en-US" sz="1700" dirty="0"/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r>
              <a:rPr lang="en-US" sz="1700" dirty="0"/>
              <a:t>AHS Attachment E:  Business Associate Agreement [</a:t>
            </a:r>
            <a:r>
              <a:rPr lang="en-US" sz="1700" i="1" dirty="0"/>
              <a:t>Include if applicable. Otherwise, delete reference to this attachment. Current form is available online at: </a:t>
            </a:r>
            <a:r>
              <a:rPr lang="en-US" sz="1700" i="1" u="sng" dirty="0">
                <a:hlinkClick r:id="rId2"/>
              </a:rPr>
              <a:t>http://bgs.vermont.gov/purchasing-contracting/forms</a:t>
            </a:r>
            <a:r>
              <a:rPr lang="en-US" sz="1700" dirty="0"/>
              <a:t>] </a:t>
            </a:r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endParaRPr lang="en-US" sz="1700" dirty="0"/>
          </a:p>
          <a:p>
            <a:pPr marL="341313" lvl="1" indent="-230188">
              <a:buFont typeface="Calibri" pitchFamily="34" charset="0"/>
              <a:buAutoNum type="arabicPeriod"/>
              <a:tabLst>
                <a:tab pos="341313" algn="l"/>
              </a:tabLst>
            </a:pPr>
            <a:r>
              <a:rPr lang="en-US" sz="1700" dirty="0"/>
              <a:t>AHS Attachment F:  Agency of Human Services’ Customary Contract Provisions </a:t>
            </a:r>
            <a:r>
              <a:rPr lang="en-US" sz="1700" i="1" dirty="0"/>
              <a:t>[Include if applicable. Otherwise, delete reference to this attachment. Current form is available online at: </a:t>
            </a:r>
            <a:r>
              <a:rPr lang="en-US" sz="1700" i="1" u="sng" dirty="0">
                <a:hlinkClick r:id="rId2"/>
              </a:rPr>
              <a:t>http://bgs.vermont.gov/purchasing-contracting/forms</a:t>
            </a:r>
            <a:r>
              <a:rPr lang="en-US" sz="1700" dirty="0"/>
              <a:t>]</a:t>
            </a:r>
          </a:p>
          <a:p>
            <a:pPr marL="292608" lvl="1" indent="0">
              <a:buNone/>
            </a:pPr>
            <a:endParaRPr lang="en-US" sz="1700" dirty="0"/>
          </a:p>
          <a:p>
            <a:pPr marL="292608" lvl="1" indent="0">
              <a:buNone/>
            </a:pPr>
            <a:r>
              <a:rPr lang="en-US" b="1" dirty="0"/>
              <a:t>Attachments referenced in the RFP template are located on-line at the BGS OPC website – Forms and Publications</a:t>
            </a:r>
            <a:r>
              <a:rPr lang="en-US" b="1" i="1" dirty="0"/>
              <a:t>.</a:t>
            </a:r>
          </a:p>
          <a:p>
            <a:pPr marL="806958" lvl="1" indent="-514350">
              <a:buFont typeface="Calibri" pitchFamily="34" charset="0"/>
              <a:buAutoNum type="arabicPeriod"/>
            </a:pPr>
            <a:endParaRPr lang="en-US" sz="1700" dirty="0"/>
          </a:p>
          <a:p>
            <a:pPr marL="806958" lvl="1" indent="-514350">
              <a:buAutoNum type="arabicPeriod"/>
            </a:pP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569" y="0"/>
            <a:ext cx="1991162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0CBC1-F431-4742-86EA-BD251FE24A4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071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92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Big or small, we want bidders who can do the job and secure our citizen's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“Good enough” security -</a:t>
            </a:r>
            <a:r>
              <a:rPr lang="en-US" sz="2800" dirty="0"/>
              <a:t> Tax information </a:t>
            </a:r>
            <a:r>
              <a:rPr lang="en-US" sz="2800" u="sng" dirty="0"/>
              <a:t>requires</a:t>
            </a:r>
            <a:r>
              <a:rPr lang="en-US" sz="2800" dirty="0"/>
              <a:t> more security than name and address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By assisting you on security language during the RFP we may get better bidder interest.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Send a note to </a:t>
            </a:r>
            <a:r>
              <a:rPr lang="en-US" sz="2800" u="sng" dirty="0">
                <a:hlinkClick r:id="rId2"/>
              </a:rPr>
              <a:t>ADS.InformationSecurity@vermont.gov</a:t>
            </a:r>
            <a:r>
              <a:rPr lang="en-US" sz="2800" dirty="0"/>
              <a:t>, A five minute discussion on your project can do lot toward ensuring security and success.</a:t>
            </a:r>
          </a:p>
          <a:p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569" y="0"/>
            <a:ext cx="1991162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0CBC1-F431-4742-86EA-BD251FE24A41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584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73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74" y="2284721"/>
            <a:ext cx="9522777" cy="3145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569" y="0"/>
            <a:ext cx="1991162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67437" y="2485623"/>
            <a:ext cx="842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Let’s do a Walk-through of the Revised RFP Form </a:t>
            </a:r>
          </a:p>
        </p:txBody>
      </p:sp>
    </p:spTree>
    <p:extLst>
      <p:ext uri="{BB962C8B-B14F-4D97-AF65-F5344CB8AC3E}">
        <p14:creationId xmlns:p14="http://schemas.microsoft.com/office/powerpoint/2010/main" val="13735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359175"/>
            <a:ext cx="10058400" cy="8373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845734"/>
            <a:ext cx="11190514" cy="4023360"/>
          </a:xfrm>
          <a:solidFill>
            <a:srgbClr val="E2F9FE"/>
          </a:solidFill>
        </p:spPr>
        <p:txBody>
          <a:bodyPr>
            <a:normAutofit fontScale="85000" lnSpcReduction="20000"/>
          </a:bodyPr>
          <a:lstStyle/>
          <a:p>
            <a:r>
              <a:rPr lang="en-US" sz="2800" b="1" u="sng" dirty="0">
                <a:solidFill>
                  <a:srgbClr val="01017F"/>
                </a:solidFill>
              </a:rPr>
              <a:t>Contact Information: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Deborah Damore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2"/>
              </a:rPr>
              <a:t>deborah.damore@vermont.gov</a:t>
            </a:r>
            <a:r>
              <a:rPr lang="en-US" sz="2400" dirty="0">
                <a:solidFill>
                  <a:srgbClr val="01017F"/>
                </a:solidFill>
              </a:rPr>
              <a:t>) Director, Office of Purchasing &amp; Contracting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Stephen Fazekas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2"/>
              </a:rPr>
              <a:t>deborah.damore@vermont.gov</a:t>
            </a:r>
            <a:r>
              <a:rPr lang="en-US" sz="2400" dirty="0">
                <a:solidFill>
                  <a:srgbClr val="01017F"/>
                </a:solidFill>
              </a:rPr>
              <a:t>) Technology Procurement Administrator</a:t>
            </a:r>
            <a:endParaRPr lang="en-US" sz="2400" b="1" dirty="0">
              <a:solidFill>
                <a:srgbClr val="01017F"/>
              </a:solidFill>
            </a:endParaRPr>
          </a:p>
          <a:p>
            <a:r>
              <a:rPr lang="en-US" sz="2400" b="1" dirty="0">
                <a:solidFill>
                  <a:srgbClr val="01017F"/>
                </a:solidFill>
              </a:rPr>
              <a:t>Sandra Vachon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3"/>
              </a:rPr>
              <a:t>sandra.vachon@vermont.gov</a:t>
            </a:r>
            <a:r>
              <a:rPr lang="en-US" sz="2400" dirty="0">
                <a:solidFill>
                  <a:srgbClr val="01017F"/>
                </a:solidFill>
              </a:rPr>
              <a:t> ) Director, Enterprise Project Management Office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Jon Provost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4"/>
              </a:rPr>
              <a:t>jonathan.provost@Vermont.gov</a:t>
            </a:r>
            <a:r>
              <a:rPr lang="en-US" sz="2400" dirty="0">
                <a:solidFill>
                  <a:srgbClr val="01017F"/>
                </a:solidFill>
              </a:rPr>
              <a:t>) ADS IT Procurement and Contracts Specialist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Scott Carbee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5"/>
              </a:rPr>
              <a:t>scott.carbee@Vermont.gov</a:t>
            </a:r>
            <a:r>
              <a:rPr lang="en-US" sz="2400" dirty="0">
                <a:solidFill>
                  <a:srgbClr val="01017F"/>
                </a:solidFill>
              </a:rPr>
              <a:t> ) Deputy Chief Information Security Officer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Jesse Moorman </a:t>
            </a:r>
            <a:r>
              <a:rPr lang="en-US" sz="2400" dirty="0">
                <a:solidFill>
                  <a:srgbClr val="01017F"/>
                </a:solidFill>
              </a:rPr>
              <a:t>(</a:t>
            </a:r>
            <a:r>
              <a:rPr lang="en-US" sz="2400" dirty="0">
                <a:solidFill>
                  <a:srgbClr val="01017F"/>
                </a:solidFill>
                <a:hlinkClick r:id="rId6"/>
              </a:rPr>
              <a:t>jesse.moorman@Vermont.gov</a:t>
            </a:r>
            <a:r>
              <a:rPr lang="en-US" sz="2400" dirty="0">
                <a:solidFill>
                  <a:srgbClr val="01017F"/>
                </a:solidFill>
              </a:rPr>
              <a:t>) Attorney General’s Office</a:t>
            </a:r>
          </a:p>
          <a:p>
            <a:r>
              <a:rPr lang="en-US" sz="2400" b="1" dirty="0">
                <a:solidFill>
                  <a:srgbClr val="01017F"/>
                </a:solidFill>
              </a:rPr>
              <a:t>David </a:t>
            </a:r>
            <a:r>
              <a:rPr lang="en-US" sz="2400" b="1" dirty="0" err="1">
                <a:solidFill>
                  <a:srgbClr val="01017F"/>
                </a:solidFill>
              </a:rPr>
              <a:t>Borsykowsky</a:t>
            </a:r>
            <a:r>
              <a:rPr lang="en-US" sz="2400" dirty="0">
                <a:solidFill>
                  <a:srgbClr val="01017F"/>
                </a:solidFill>
              </a:rPr>
              <a:t> (</a:t>
            </a:r>
            <a:r>
              <a:rPr lang="en-US" sz="2400" dirty="0">
                <a:solidFill>
                  <a:srgbClr val="01017F"/>
                </a:solidFill>
                <a:hlinkClick r:id="rId7"/>
              </a:rPr>
              <a:t>D</a:t>
            </a:r>
            <a:r>
              <a:rPr lang="en-US" sz="2400" dirty="0">
                <a:solidFill>
                  <a:srgbClr val="01017F"/>
                </a:solidFill>
                <a:hlinkClick r:id="rId8"/>
              </a:rPr>
              <a:t>avid.Borsykowsky@</a:t>
            </a:r>
            <a:r>
              <a:rPr lang="en-US" sz="2400" dirty="0">
                <a:solidFill>
                  <a:srgbClr val="01017F"/>
                </a:solidFill>
                <a:hlinkClick r:id="rId6"/>
              </a:rPr>
              <a:t>V</a:t>
            </a:r>
            <a:r>
              <a:rPr lang="en-US" sz="2400" dirty="0">
                <a:solidFill>
                  <a:srgbClr val="01017F"/>
                </a:solidFill>
                <a:hlinkClick r:id="rId8"/>
              </a:rPr>
              <a:t>ermont.gov</a:t>
            </a:r>
            <a:r>
              <a:rPr lang="en-US" sz="2400" dirty="0">
                <a:solidFill>
                  <a:srgbClr val="01017F"/>
                </a:solidFill>
              </a:rPr>
              <a:t> ) Attorney General’s Office</a:t>
            </a:r>
            <a:endParaRPr lang="en-US" sz="2400" b="1" dirty="0">
              <a:solidFill>
                <a:srgbClr val="01017F"/>
              </a:solidFill>
              <a:hlinkClick r:id="rId7"/>
            </a:endParaRPr>
          </a:p>
          <a:p>
            <a:r>
              <a:rPr lang="en-US" sz="2400" b="1" dirty="0">
                <a:solidFill>
                  <a:srgbClr val="01017F"/>
                </a:solidFill>
                <a:hlinkClick r:id="rId7"/>
              </a:rPr>
              <a:t>Office of Contracting and Procurement website</a:t>
            </a:r>
            <a:endParaRPr lang="en-US" sz="2400" b="1" dirty="0">
              <a:solidFill>
                <a:srgbClr val="01017F"/>
              </a:solidFill>
            </a:endParaRPr>
          </a:p>
          <a:p>
            <a:r>
              <a:rPr lang="en-US" sz="2400" b="1" dirty="0">
                <a:solidFill>
                  <a:srgbClr val="01017F"/>
                </a:solidFill>
                <a:hlinkClick r:id="rId9"/>
              </a:rPr>
              <a:t>EPMO website</a:t>
            </a:r>
            <a:endParaRPr lang="en-US" sz="2400" b="1" dirty="0">
              <a:solidFill>
                <a:srgbClr val="01017F"/>
              </a:solidFill>
            </a:endParaRPr>
          </a:p>
          <a:p>
            <a:endParaRPr lang="en-US" sz="2400" b="1" dirty="0">
              <a:solidFill>
                <a:srgbClr val="01017F"/>
              </a:solidFill>
            </a:endParaRPr>
          </a:p>
          <a:p>
            <a:endParaRPr lang="en-US" sz="2400" b="1" dirty="0">
              <a:solidFill>
                <a:srgbClr val="0101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9054" y="67514"/>
            <a:ext cx="1991162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0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222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Overview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1175"/>
            <a:ext cx="10058400" cy="408791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Introduction to the Bidder Response Form;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Overview of changes to the IT RFP template and Attachments; and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 startAt="3"/>
            </a:pPr>
            <a:r>
              <a:rPr lang="en-US" sz="4000" dirty="0">
                <a:solidFill>
                  <a:schemeClr val="tx1"/>
                </a:solidFill>
              </a:rPr>
              <a:t>Timing of Changes, Notification, and Future Improvements.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>
              <a:solidFill>
                <a:srgbClr val="01017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3" y="145486"/>
            <a:ext cx="1683433" cy="9095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222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Overview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753" y="145486"/>
            <a:ext cx="1683433" cy="9095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1017F"/>
                </a:solidFill>
              </a:rPr>
              <a:t>These changes are consistent with our goal of:</a:t>
            </a: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14" y="2539053"/>
            <a:ext cx="5846571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35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The Bidder Response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76096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What is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A standard format vendors are required to fill out and submit when responding to an RFP for the procurement of a software solution.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Includes predefined questions and non-functional requirements applicable to all software solution procurements, to which </a:t>
            </a:r>
            <a:r>
              <a:rPr lang="en-US" sz="3200" u="sng" dirty="0">
                <a:solidFill>
                  <a:schemeClr val="tx1"/>
                </a:solidFill>
              </a:rPr>
              <a:t>you add </a:t>
            </a:r>
            <a:r>
              <a:rPr lang="en-US" sz="3200" dirty="0">
                <a:solidFill>
                  <a:schemeClr val="tx1"/>
                </a:solidFill>
              </a:rPr>
              <a:t>your RFP specific requirements and any additional questions you want to ask.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138" y="145485"/>
            <a:ext cx="1815316" cy="8978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4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The Bidder Response Form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16136"/>
              </p:ext>
            </p:extLst>
          </p:nvPr>
        </p:nvGraphicFramePr>
        <p:xfrm>
          <a:off x="495300" y="2260580"/>
          <a:ext cx="11229974" cy="3773906"/>
        </p:xfrm>
        <a:graphic>
          <a:graphicData uri="http://schemas.openxmlformats.org/drawingml/2006/table">
            <a:tbl>
              <a:tblPr firstRow="1" firstCol="1" bandRow="1"/>
              <a:tblGrid>
                <a:gridCol w="2609882">
                  <a:extLst>
                    <a:ext uri="{9D8B030D-6E8A-4147-A177-3AD203B41FA5}">
                      <a16:colId xmlns:a16="http://schemas.microsoft.com/office/drawing/2014/main" val="60873563"/>
                    </a:ext>
                  </a:extLst>
                </a:gridCol>
                <a:gridCol w="8620092">
                  <a:extLst>
                    <a:ext uri="{9D8B030D-6E8A-4147-A177-3AD203B41FA5}">
                      <a16:colId xmlns:a16="http://schemas.microsoft.com/office/drawing/2014/main" val="2833810140"/>
                    </a:ext>
                  </a:extLst>
                </a:gridCol>
              </a:tblGrid>
              <a:tr h="221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Section Title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Section Requests….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70868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 Vendor Profile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References and basic information about the vendor’s organization.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30838"/>
                  </a:ext>
                </a:extLst>
              </a:tr>
              <a:tr h="27700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 Vendor Proposal/Solution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about the v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endor’s proposed solution.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8699"/>
                  </a:ext>
                </a:extLst>
              </a:tr>
              <a:tr h="327353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 Functional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Vendor responses to their ability to meet the specified Functional Requirements.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49104"/>
                  </a:ext>
                </a:extLst>
              </a:tr>
              <a:tr h="4886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Non-Functional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Requirements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Vendor responses to their ability to meet the Non-Functional Requirements (predefined as part of the template).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58365"/>
                  </a:ext>
                </a:extLst>
              </a:tr>
              <a:tr h="50485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5"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Implementation/ Project 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</a:rPr>
                        <a:t>Management Approach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description of the vendor’s proposed approach to project management and other project management related information, including a resume for the proposed Project Manager.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173264"/>
                  </a:ext>
                </a:extLst>
              </a:tr>
              <a:tr h="48861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 Technical Services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description of the vendor’s technical services and deliverables included in the engagement and  resumes for the proposed technical resources.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187166"/>
                  </a:ext>
                </a:extLst>
              </a:tr>
              <a:tr h="48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7.  Maintenance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     Support Services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Responses to questions about the vendor’s maintenance and support services.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178001"/>
                  </a:ext>
                </a:extLst>
              </a:tr>
              <a:tr h="244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8.   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Pricing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Line item costs for the proposed solution, plus 5 year pricing for maintenance and support services.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16567"/>
                  </a:ext>
                </a:extLst>
              </a:tr>
              <a:tr h="488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Terms and Conditions</a:t>
                      </a:r>
                    </a:p>
                    <a:p>
                      <a:pPr marL="228600" marR="0" lvl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vendor to identify any terms or conditions that they have issue with in the RFP, Exhibits, or Attachments and propose alternative wording.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29533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0625" y="1737360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The Form has 9 Sections: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308" y="90221"/>
            <a:ext cx="1698084" cy="90624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5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9111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The Bidder Response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82" y="2152650"/>
            <a:ext cx="9522777" cy="3143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6230" y="2333625"/>
            <a:ext cx="652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Let’s do a Walk-Through of the 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5" y="46215"/>
            <a:ext cx="1821530" cy="93852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4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6872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The Bidder Response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00225"/>
            <a:ext cx="10058400" cy="453427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What are the benefits of using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01017F"/>
                </a:solidFill>
              </a:rPr>
              <a:t>Faster and easier </a:t>
            </a:r>
            <a:r>
              <a:rPr lang="en-US" sz="2600" dirty="0">
                <a:solidFill>
                  <a:schemeClr val="tx1"/>
                </a:solidFill>
              </a:rPr>
              <a:t>to prepare an RFP for posting.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01017F"/>
                </a:solidFill>
              </a:rPr>
              <a:t>Faster and easier</a:t>
            </a:r>
            <a:r>
              <a:rPr lang="en-US" sz="2600" dirty="0">
                <a:solidFill>
                  <a:schemeClr val="tx1"/>
                </a:solidFill>
              </a:rPr>
              <a:t> to compare proposals received. 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01017F"/>
                </a:solidFill>
              </a:rPr>
              <a:t>More comprehensive information from vendors </a:t>
            </a:r>
            <a:r>
              <a:rPr lang="en-US" sz="2600" dirty="0">
                <a:solidFill>
                  <a:schemeClr val="tx1"/>
                </a:solidFill>
              </a:rPr>
              <a:t>to use in making selections.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Eliminates RFPs being posted without </a:t>
            </a:r>
            <a:r>
              <a:rPr lang="en-US" sz="2600" b="1" dirty="0">
                <a:solidFill>
                  <a:srgbClr val="01017F"/>
                </a:solidFill>
              </a:rPr>
              <a:t>sufficient non-functional (e.g., security) requirements</a:t>
            </a:r>
            <a:r>
              <a:rPr lang="en-US" sz="2600" dirty="0">
                <a:solidFill>
                  <a:schemeClr val="tx1"/>
                </a:solidFill>
              </a:rPr>
              <a:t>, but doesn’t require the Preparer to have that expertise.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01017F"/>
                </a:solidFill>
              </a:rPr>
              <a:t>Consistent approach to evaluating software proposals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01017F"/>
                </a:solidFill>
              </a:rPr>
              <a:t>Ensures Maintenance and Support services and service levels get appropriate consideration in the evaluation process </a:t>
            </a:r>
            <a:r>
              <a:rPr lang="en-US" sz="2600" dirty="0">
                <a:solidFill>
                  <a:schemeClr val="tx1"/>
                </a:solidFill>
              </a:rPr>
              <a:t>(current focus is mainly on the Solution itself).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775" y="38954"/>
            <a:ext cx="1669510" cy="96923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77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447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The Bidder Response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4092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When and How do we use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Use when procuring a software solution via an RFP. Includes procurement of implementation, project management, and on-going support services (but it can be tailored).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When preparing to issue an RFP, the State entity pre-populates the form with their Functional Requirements and other RFP specific information (described in the Preparer’s instructions).  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form is submitted to ADS along with the RFP for State CIO review prior to posting.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Form is posted by BGS’s Office of Procurement and Contracting on the Bid Opportunities web page as part of the RFP package. 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Vendors complete and return the Bidder Response Form when submitting a bid.  Bids that don’t include the form or an incomplete form will be disqualified.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The information provided in the Bidder Response Form is used to evaluate and select a vendor.  ADS Enterprise Architecture and Security can assist (as needed) in evaluating responses to non-functional requirements.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159179"/>
            <a:ext cx="1656176" cy="8416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9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27822"/>
          </a:xfrm>
        </p:spPr>
        <p:txBody>
          <a:bodyPr/>
          <a:lstStyle/>
          <a:p>
            <a:r>
              <a:rPr lang="en-US" b="1" dirty="0">
                <a:solidFill>
                  <a:srgbClr val="01017F"/>
                </a:solidFill>
              </a:rPr>
              <a:t>IT RFP Template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Template sections reorganized to improve flow.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RFP Template modified in accordance with the new Bidder Response Form.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Language added to support Executive Order 05-16 on Climate Change Considerations; Method of Award updated.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Attachments no longer embedded in RFP template (subject to RFP requirements).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0"/>
            <a:ext cx="1826306" cy="9495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CBC1-F431-4742-86EA-BD251FE24A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1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1352</TotalTime>
  <Words>1275</Words>
  <Application>Microsoft Office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Courier New</vt:lpstr>
      <vt:lpstr>Wingdings</vt:lpstr>
      <vt:lpstr>Retrospect</vt:lpstr>
      <vt:lpstr>  Overview of  The Bidder Response Form and Changes to the IT RFP Template </vt:lpstr>
      <vt:lpstr>Overview Topics</vt:lpstr>
      <vt:lpstr>Overview Topics</vt:lpstr>
      <vt:lpstr>The Bidder Response Form</vt:lpstr>
      <vt:lpstr>The Bidder Response Form</vt:lpstr>
      <vt:lpstr>The Bidder Response Form</vt:lpstr>
      <vt:lpstr>The Bidder Response Form</vt:lpstr>
      <vt:lpstr>The Bidder Response Form</vt:lpstr>
      <vt:lpstr>IT RFP Template Changes</vt:lpstr>
      <vt:lpstr>IT RFP Template Changes</vt:lpstr>
      <vt:lpstr>IT RFP Template Changes</vt:lpstr>
      <vt:lpstr>IT RFP Template Changes</vt:lpstr>
      <vt:lpstr>IT RFP Template Changes</vt:lpstr>
      <vt:lpstr>IT RFP Template Changes</vt:lpstr>
      <vt:lpstr>IT RFP Template Changes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 The New Bidder Response Form and Changes to the IT RFP Template</dc:title>
  <dc:creator>Haley, Martha</dc:creator>
  <cp:lastModifiedBy>Deborah Damore</cp:lastModifiedBy>
  <cp:revision>131</cp:revision>
  <cp:lastPrinted>2017-03-06T20:58:41Z</cp:lastPrinted>
  <dcterms:created xsi:type="dcterms:W3CDTF">2017-03-06T13:33:39Z</dcterms:created>
  <dcterms:modified xsi:type="dcterms:W3CDTF">2019-03-08T13:50:35Z</dcterms:modified>
</cp:coreProperties>
</file>